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C6AF6A-C2E4-4F01-85AC-8EA6C78503C5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31094E-E6BF-48F1-8667-14013F32A0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1019" y="3861048"/>
            <a:ext cx="4122981" cy="20016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Выполнила: </a:t>
            </a:r>
            <a:r>
              <a:rPr lang="ru-RU" sz="2000" dirty="0" err="1" smtClean="0"/>
              <a:t>Смолякова</a:t>
            </a:r>
            <a:r>
              <a:rPr lang="ru-RU" sz="2000" dirty="0" smtClean="0"/>
              <a:t> Евгения</a:t>
            </a:r>
          </a:p>
          <a:p>
            <a:r>
              <a:rPr lang="ru-RU" sz="2000" dirty="0" smtClean="0"/>
              <a:t>Ученица 10 «Б» класса</a:t>
            </a:r>
          </a:p>
          <a:p>
            <a:r>
              <a:rPr lang="ru-RU" sz="2000" dirty="0" smtClean="0"/>
              <a:t>МБОУ «гимназия №1»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4482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/>
              <a:t>Неорганические вещества клетки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6428075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Хабаровск 2013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478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dirty="0" smtClean="0"/>
              <a:t>Химические элементы клетки:</a:t>
            </a:r>
          </a:p>
          <a:p>
            <a:pPr marL="45720" indent="0" algn="ctr">
              <a:buNone/>
            </a:pPr>
            <a:endParaRPr lang="ru-RU" sz="2600" dirty="0"/>
          </a:p>
          <a:p>
            <a:pPr>
              <a:buFont typeface="Arial" pitchFamily="34" charset="0"/>
              <a:buChar char="•"/>
            </a:pPr>
            <a:r>
              <a:rPr lang="ru-RU" sz="2600" b="1" dirty="0" smtClean="0"/>
              <a:t>Макроэлементы</a:t>
            </a:r>
            <a:r>
              <a:rPr lang="en-US" sz="2600" b="1" dirty="0" smtClean="0"/>
              <a:t> </a:t>
            </a:r>
            <a:r>
              <a:rPr lang="ru-RU" sz="2600" dirty="0" smtClean="0"/>
              <a:t> - </a:t>
            </a:r>
            <a:r>
              <a:rPr lang="pt-BR" sz="2600" dirty="0"/>
              <a:t>H, O, N, </a:t>
            </a:r>
            <a:r>
              <a:rPr lang="pt-BR" sz="2600" dirty="0" smtClean="0"/>
              <a:t>C, Mg</a:t>
            </a:r>
            <a:r>
              <a:rPr lang="pt-BR" sz="2600" dirty="0"/>
              <a:t>, Na, Ca, Fe, K, P, Cl, </a:t>
            </a:r>
            <a:r>
              <a:rPr lang="pt-BR" sz="2600" dirty="0" smtClean="0"/>
              <a:t>S</a:t>
            </a:r>
          </a:p>
          <a:p>
            <a:pPr>
              <a:buFont typeface="Arial" pitchFamily="34" charset="0"/>
              <a:buChar char="•"/>
            </a:pPr>
            <a:r>
              <a:rPr lang="ru-RU" sz="2600" b="1" dirty="0"/>
              <a:t>М</a:t>
            </a:r>
            <a:r>
              <a:rPr lang="ru-RU" sz="2600" b="1" dirty="0" smtClean="0"/>
              <a:t>икроэлементы</a:t>
            </a:r>
            <a:r>
              <a:rPr lang="ru-RU" sz="2600" dirty="0" smtClean="0"/>
              <a:t>  </a:t>
            </a:r>
            <a:r>
              <a:rPr lang="ru-RU" sz="2600" dirty="0"/>
              <a:t>– В, </a:t>
            </a:r>
            <a:r>
              <a:rPr lang="ru-RU" sz="2600" dirty="0" err="1"/>
              <a:t>Ni</a:t>
            </a:r>
            <a:r>
              <a:rPr lang="ru-RU" sz="2600" dirty="0"/>
              <a:t>, </a:t>
            </a:r>
            <a:r>
              <a:rPr lang="ru-RU" sz="2600" dirty="0" err="1"/>
              <a:t>Cu</a:t>
            </a:r>
            <a:r>
              <a:rPr lang="ru-RU" sz="2600" dirty="0"/>
              <a:t>, </a:t>
            </a:r>
            <a:r>
              <a:rPr lang="ru-RU" sz="2600" dirty="0" err="1"/>
              <a:t>Co</a:t>
            </a:r>
            <a:r>
              <a:rPr lang="ru-RU" sz="2600" dirty="0"/>
              <a:t>, </a:t>
            </a:r>
            <a:r>
              <a:rPr lang="ru-RU" sz="2600" dirty="0" err="1"/>
              <a:t>Zn</a:t>
            </a:r>
            <a:r>
              <a:rPr lang="ru-RU" sz="2600" dirty="0"/>
              <a:t>, </a:t>
            </a:r>
            <a:r>
              <a:rPr lang="ru-RU" sz="2600" dirty="0" err="1"/>
              <a:t>Mb</a:t>
            </a:r>
            <a:r>
              <a:rPr lang="ru-RU" sz="2600" dirty="0"/>
              <a:t> и </a:t>
            </a:r>
            <a:r>
              <a:rPr lang="ru-RU" sz="2600" dirty="0" smtClean="0"/>
              <a:t>др.</a:t>
            </a:r>
          </a:p>
          <a:p>
            <a:pPr>
              <a:buFont typeface="Arial" pitchFamily="34" charset="0"/>
              <a:buChar char="•"/>
            </a:pPr>
            <a:r>
              <a:rPr lang="ru-RU" sz="2600" b="1" dirty="0" err="1" smtClean="0"/>
              <a:t>Ультрамикроэлементы</a:t>
            </a:r>
            <a:r>
              <a:rPr lang="ru-RU" sz="2600" dirty="0" smtClean="0"/>
              <a:t>  </a:t>
            </a:r>
            <a:r>
              <a:rPr lang="ru-RU" sz="2600" dirty="0"/>
              <a:t>– </a:t>
            </a:r>
            <a:r>
              <a:rPr lang="en-US" sz="2600" dirty="0"/>
              <a:t>U, </a:t>
            </a:r>
            <a:r>
              <a:rPr lang="en-US" sz="2600" dirty="0" smtClean="0"/>
              <a:t>Ra</a:t>
            </a:r>
            <a:r>
              <a:rPr lang="en-US" sz="2600" dirty="0"/>
              <a:t>, Au, </a:t>
            </a:r>
            <a:r>
              <a:rPr lang="en-US" sz="2600" dirty="0" err="1"/>
              <a:t>Pb</a:t>
            </a:r>
            <a:r>
              <a:rPr lang="en-US" sz="2600" dirty="0"/>
              <a:t>, Hg, Se </a:t>
            </a:r>
            <a:r>
              <a:rPr lang="ru-RU" sz="2600" dirty="0"/>
              <a:t>и др.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137094"/>
            <a:ext cx="4612921" cy="339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6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/>
              <a:t>В состав клетки входят молекулы неорганических  и </a:t>
            </a:r>
            <a:r>
              <a:rPr lang="ru-RU" sz="2800" b="1" dirty="0" smtClean="0"/>
              <a:t>органических  соединений</a:t>
            </a:r>
          </a:p>
          <a:p>
            <a:pPr marL="45720" indent="0" algn="ctr">
              <a:buNone/>
            </a:pP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590581"/>
              </p:ext>
            </p:extLst>
          </p:nvPr>
        </p:nvGraphicFramePr>
        <p:xfrm>
          <a:off x="35496" y="1196752"/>
          <a:ext cx="9108504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126"/>
                <a:gridCol w="2277126"/>
                <a:gridCol w="2358516"/>
                <a:gridCol w="2195736"/>
              </a:tblGrid>
              <a:tr h="1038516"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Неорганические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Содержание,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Органические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Содержание,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6208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Вода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Минеральные вещества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70-80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1,0-1,5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Белки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Жиры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Углеводы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Нуклеиновые кислоты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АТФ и другие низкомолекулярные органические кислоты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10-20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1-5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0,2-2,0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1,0-2,0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0,1-0,5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5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dirty="0" smtClean="0"/>
              <a:t>Вода</a:t>
            </a:r>
          </a:p>
          <a:p>
            <a:pPr marL="45720" indent="0">
              <a:buNone/>
            </a:pPr>
            <a:r>
              <a:rPr lang="ru-RU" sz="2400" dirty="0" smtClean="0"/>
              <a:t>Вода </a:t>
            </a:r>
            <a:r>
              <a:rPr lang="ru-RU" sz="2400" dirty="0"/>
              <a:t>– важнейшее неорганическое вещество клетки. Все биохимические реакции происходят в водных </a:t>
            </a:r>
            <a:r>
              <a:rPr lang="ru-RU" sz="2400" dirty="0" smtClean="0"/>
              <a:t>растворах.</a:t>
            </a:r>
          </a:p>
          <a:p>
            <a:pPr marL="45720" indent="0">
              <a:buNone/>
            </a:pPr>
            <a:r>
              <a:rPr lang="ru-RU" sz="2400" dirty="0" smtClean="0"/>
              <a:t>Содержание </a:t>
            </a:r>
            <a:r>
              <a:rPr lang="ru-RU" sz="2400" dirty="0"/>
              <a:t>воды в разных клетках колеблется от 60 до 98</a:t>
            </a:r>
            <a:r>
              <a:rPr lang="ru-RU" sz="2400" dirty="0" smtClean="0"/>
              <a:t>%.</a:t>
            </a:r>
          </a:p>
          <a:p>
            <a:pPr marL="45720" indent="0">
              <a:buNone/>
            </a:pPr>
            <a:r>
              <a:rPr lang="ru-RU" sz="2400" dirty="0" smtClean="0"/>
              <a:t>                            </a:t>
            </a:r>
            <a:endParaRPr lang="ru-RU" sz="2400" dirty="0"/>
          </a:p>
          <a:p>
            <a:pPr marL="45720" indent="0">
              <a:buNone/>
            </a:pPr>
            <a:endParaRPr lang="ru-RU" sz="2400" dirty="0" smtClean="0"/>
          </a:p>
          <a:p>
            <a:pPr marL="45720" indent="0">
              <a:buNone/>
            </a:pPr>
            <a:endParaRPr lang="ru-RU" sz="2400" dirty="0"/>
          </a:p>
          <a:p>
            <a:pPr marL="45720" indent="0">
              <a:buNone/>
            </a:pP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                              </a:t>
            </a:r>
            <a:endParaRPr lang="ru-RU" sz="2400" dirty="0"/>
          </a:p>
          <a:p>
            <a:pPr marL="45720" indent="0">
              <a:buNone/>
            </a:pPr>
            <a:r>
              <a:rPr lang="ru-RU" sz="2400" dirty="0" smtClean="0"/>
              <a:t>                          </a:t>
            </a:r>
          </a:p>
          <a:p>
            <a:pPr marL="4572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Кости – 20%</a:t>
            </a:r>
          </a:p>
          <a:p>
            <a:pPr marL="45720" indent="0">
              <a:buNone/>
            </a:pPr>
            <a:r>
              <a:rPr lang="ru-RU" sz="2400" dirty="0" smtClean="0"/>
              <a:t>                                             Зубная эмаль -       В клетках </a:t>
            </a:r>
            <a:endParaRPr lang="ru-RU" sz="2400" dirty="0"/>
          </a:p>
          <a:p>
            <a:pPr marL="45720" indent="0">
              <a:buNone/>
            </a:pPr>
            <a:r>
              <a:rPr lang="ru-RU" sz="2400" dirty="0" smtClean="0"/>
              <a:t>  Нейрон – 85%                               10%         зародыша – 90-95%</a:t>
            </a:r>
          </a:p>
          <a:p>
            <a:pPr marL="4572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760546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1881324" cy="33878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905" y="2276872"/>
            <a:ext cx="2438095" cy="243809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765" y="2281436"/>
            <a:ext cx="1544595" cy="28083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281436"/>
            <a:ext cx="2401824" cy="279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" b="13162"/>
          <a:stretch/>
        </p:blipFill>
        <p:spPr bwMode="auto">
          <a:xfrm>
            <a:off x="397627" y="188640"/>
            <a:ext cx="8420753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95536" y="5157192"/>
            <a:ext cx="84228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5536" y="1628800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95536" y="2060848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5536" y="6525344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5536" y="2708920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2050" idx="3"/>
          </p:cNvCxnSpPr>
          <p:nvPr/>
        </p:nvCxnSpPr>
        <p:spPr>
          <a:xfrm>
            <a:off x="395536" y="3356992"/>
            <a:ext cx="84228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5536" y="4581128"/>
            <a:ext cx="84228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95536" y="5517232"/>
            <a:ext cx="84228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70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r>
              <a:rPr lang="ru-RU" sz="4400" b="1" dirty="0" smtClean="0"/>
              <a:t>Минеральные вещества</a:t>
            </a:r>
          </a:p>
          <a:p>
            <a:pPr marL="45720" indent="0" algn="ctr">
              <a:buNone/>
            </a:pPr>
            <a:r>
              <a:rPr lang="ru-RU" sz="2400" dirty="0"/>
              <a:t>составляют 1–1,5% общей массы клетки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600" b="1" dirty="0" smtClean="0"/>
              <a:t>Катионы </a:t>
            </a:r>
            <a:r>
              <a:rPr lang="ru-RU" sz="2600" dirty="0" smtClean="0"/>
              <a:t>- </a:t>
            </a:r>
            <a:r>
              <a:rPr lang="en-US" sz="2600" dirty="0"/>
              <a:t>K</a:t>
            </a:r>
            <a:r>
              <a:rPr lang="en-US" sz="2600" baseline="50000" dirty="0"/>
              <a:t>+</a:t>
            </a:r>
            <a:r>
              <a:rPr lang="en-US" sz="2600" dirty="0"/>
              <a:t>, Na</a:t>
            </a:r>
            <a:r>
              <a:rPr lang="en-US" sz="2600" baseline="50000" dirty="0"/>
              <a:t>+</a:t>
            </a:r>
            <a:r>
              <a:rPr lang="en-US" sz="2600" dirty="0"/>
              <a:t>, Ca</a:t>
            </a:r>
            <a:r>
              <a:rPr lang="en-US" sz="2600" baseline="50000" dirty="0"/>
              <a:t>2+ </a:t>
            </a:r>
            <a:r>
              <a:rPr lang="en-US" sz="2600" dirty="0"/>
              <a:t>, Mg</a:t>
            </a:r>
            <a:r>
              <a:rPr lang="en-US" sz="2600" baseline="50000" dirty="0"/>
              <a:t>2+</a:t>
            </a:r>
            <a:endParaRPr lang="ru-RU" sz="2600" b="1" baseline="50000" dirty="0" smtClean="0"/>
          </a:p>
          <a:p>
            <a:pPr marL="45720" indent="0">
              <a:buNone/>
            </a:pPr>
            <a:r>
              <a:rPr lang="ru-RU" sz="2600" b="1" dirty="0" smtClean="0"/>
              <a:t>Анионы </a:t>
            </a:r>
            <a:r>
              <a:rPr lang="ru-RU" sz="2600" dirty="0" smtClean="0"/>
              <a:t>- </a:t>
            </a:r>
            <a:r>
              <a:rPr lang="pl-PL" sz="2600" dirty="0"/>
              <a:t>Cl</a:t>
            </a:r>
            <a:r>
              <a:rPr lang="pl-PL" sz="2600" baseline="50000" dirty="0"/>
              <a:t>–</a:t>
            </a:r>
            <a:r>
              <a:rPr lang="pl-PL" sz="2600" dirty="0"/>
              <a:t>, NO3</a:t>
            </a:r>
            <a:r>
              <a:rPr lang="pl-PL" sz="2600" baseline="50000" dirty="0"/>
              <a:t>-</a:t>
            </a:r>
            <a:r>
              <a:rPr lang="pl-PL" sz="2600" dirty="0"/>
              <a:t> ,  </a:t>
            </a:r>
            <a:r>
              <a:rPr lang="pl-PL" sz="2600" dirty="0" smtClean="0"/>
              <a:t>PO4</a:t>
            </a:r>
            <a:r>
              <a:rPr lang="pl-PL" sz="2600" baseline="50000" dirty="0" smtClean="0"/>
              <a:t>2-</a:t>
            </a:r>
            <a:r>
              <a:rPr lang="pl-PL" sz="2600" dirty="0"/>
              <a:t>,  CO3</a:t>
            </a:r>
            <a:r>
              <a:rPr lang="pl-PL" sz="2600" baseline="50000" dirty="0"/>
              <a:t>2-</a:t>
            </a:r>
            <a:r>
              <a:rPr lang="pl-PL" sz="2600" dirty="0"/>
              <a:t>, </a:t>
            </a:r>
            <a:r>
              <a:rPr lang="pl-PL" sz="2600" dirty="0" smtClean="0"/>
              <a:t>НPO4</a:t>
            </a:r>
            <a:r>
              <a:rPr lang="pl-PL" sz="2600" baseline="50000" dirty="0" smtClean="0"/>
              <a:t>2-</a:t>
            </a:r>
            <a:endParaRPr lang="ru-RU" sz="2600" baseline="50000" dirty="0"/>
          </a:p>
          <a:p>
            <a:pPr marL="45720" indent="0" algn="ctr">
              <a:buNone/>
            </a:pPr>
            <a:r>
              <a:rPr lang="ru-RU" sz="4500" b="1" dirty="0" smtClean="0"/>
              <a:t>Функции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 smtClean="0"/>
              <a:t>Создают </a:t>
            </a:r>
            <a:r>
              <a:rPr lang="ru-RU" sz="3800" dirty="0"/>
              <a:t>кислую или щелочную реакцию </a:t>
            </a:r>
            <a:r>
              <a:rPr lang="ru-RU" sz="3800" dirty="0" smtClean="0"/>
              <a:t>среды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 smtClean="0"/>
              <a:t>Ca</a:t>
            </a:r>
            <a:r>
              <a:rPr lang="ru-RU" sz="3800" baseline="50000" dirty="0" smtClean="0"/>
              <a:t>2</a:t>
            </a:r>
            <a:r>
              <a:rPr lang="ru-RU" sz="3800" baseline="50000" dirty="0"/>
              <a:t>+ </a:t>
            </a:r>
            <a:r>
              <a:rPr lang="ru-RU" sz="3800" dirty="0"/>
              <a:t>входит в состав костей и зубов, участвует в </a:t>
            </a:r>
            <a:r>
              <a:rPr lang="ru-RU" sz="3800" dirty="0" smtClean="0"/>
              <a:t>свертывании </a:t>
            </a:r>
            <a:r>
              <a:rPr lang="ru-RU" sz="3800" dirty="0"/>
              <a:t>крови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/>
              <a:t>K</a:t>
            </a:r>
            <a:r>
              <a:rPr lang="ru-RU" sz="3800" baseline="50000" dirty="0"/>
              <a:t>+</a:t>
            </a:r>
            <a:r>
              <a:rPr lang="ru-RU" sz="3800" dirty="0"/>
              <a:t> и </a:t>
            </a:r>
            <a:r>
              <a:rPr lang="ru-RU" sz="3800" dirty="0" err="1"/>
              <a:t>Na</a:t>
            </a:r>
            <a:r>
              <a:rPr lang="ru-RU" sz="3800" baseline="50000" dirty="0"/>
              <a:t>+</a:t>
            </a:r>
            <a:r>
              <a:rPr lang="ru-RU" sz="3800" dirty="0"/>
              <a:t> обеспечивают раздражимость клеток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 err="1"/>
              <a:t>Cl</a:t>
            </a:r>
            <a:r>
              <a:rPr lang="ru-RU" sz="3800" baseline="50000" dirty="0"/>
              <a:t>–</a:t>
            </a:r>
            <a:r>
              <a:rPr lang="ru-RU" sz="3800" dirty="0"/>
              <a:t> входит в состав желудочного сока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/>
              <a:t>Mg</a:t>
            </a:r>
            <a:r>
              <a:rPr lang="ru-RU" sz="3800" baseline="50000" dirty="0"/>
              <a:t>2+ </a:t>
            </a:r>
            <a:r>
              <a:rPr lang="ru-RU" sz="3800" dirty="0"/>
              <a:t>содержится в хлорофилле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 smtClean="0"/>
              <a:t>I</a:t>
            </a:r>
            <a:r>
              <a:rPr lang="ru-RU" sz="3800" baseline="50000" dirty="0" smtClean="0"/>
              <a:t>–</a:t>
            </a:r>
            <a:r>
              <a:rPr lang="ru-RU" sz="3800" dirty="0" smtClean="0"/>
              <a:t> </a:t>
            </a:r>
            <a:r>
              <a:rPr lang="ru-RU" sz="3800" dirty="0"/>
              <a:t>компонент тироксина (гормона щитовидной железы)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/>
              <a:t>Fe</a:t>
            </a:r>
            <a:r>
              <a:rPr lang="ru-RU" sz="3800" baseline="50000" dirty="0"/>
              <a:t>2+ </a:t>
            </a:r>
            <a:r>
              <a:rPr lang="ru-RU" sz="3800" dirty="0"/>
              <a:t>входит в состав гемоглобина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ru-RU" sz="3800" dirty="0" err="1"/>
              <a:t>Cu</a:t>
            </a:r>
            <a:r>
              <a:rPr lang="ru-RU" sz="3800" dirty="0"/>
              <a:t>, </a:t>
            </a:r>
            <a:r>
              <a:rPr lang="ru-RU" sz="3800" dirty="0" err="1"/>
              <a:t>Mn</a:t>
            </a:r>
            <a:r>
              <a:rPr lang="ru-RU" sz="3800" dirty="0"/>
              <a:t>, B участвуют в кроветворении, фотосинтезе, влияют на рост растений</a:t>
            </a:r>
          </a:p>
        </p:txBody>
      </p:sp>
    </p:spTree>
    <p:extLst>
      <p:ext uri="{BB962C8B-B14F-4D97-AF65-F5344CB8AC3E}">
        <p14:creationId xmlns:p14="http://schemas.microsoft.com/office/powerpoint/2010/main" val="15766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/>
              <a:t>Источники информации:</a:t>
            </a:r>
          </a:p>
          <a:p>
            <a:pPr marL="45720" indent="0" algn="ctr">
              <a:buNone/>
            </a:pPr>
            <a:endParaRPr lang="ru-RU" sz="3600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sz="2800" dirty="0" smtClean="0"/>
              <a:t>biology100.ru</a:t>
            </a:r>
            <a:endParaRPr lang="ru-RU" sz="2800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sz="2800" dirty="0" smtClean="0"/>
              <a:t>ru.wikipedia.org</a:t>
            </a:r>
            <a:endParaRPr lang="ru-RU" sz="2800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sz="2800" dirty="0" smtClean="0"/>
              <a:t>dist-tutor.info</a:t>
            </a:r>
            <a:endParaRPr lang="ru-RU" sz="2800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sz="2800" dirty="0" smtClean="0"/>
              <a:t>images.yandex.ru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444" y="1052736"/>
            <a:ext cx="5625577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127</TotalTime>
  <Words>280</Words>
  <Application>Microsoft Office PowerPoint</Application>
  <PresentationFormat>Экран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Неорганические вещества клетки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Главный</dc:creator>
  <cp:lastModifiedBy>Главный</cp:lastModifiedBy>
  <cp:revision>11</cp:revision>
  <dcterms:created xsi:type="dcterms:W3CDTF">2013-10-09T10:23:34Z</dcterms:created>
  <dcterms:modified xsi:type="dcterms:W3CDTF">2013-10-09T12:30:35Z</dcterms:modified>
</cp:coreProperties>
</file>