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5" r:id="rId2"/>
    <p:sldId id="289" r:id="rId3"/>
    <p:sldId id="267" r:id="rId4"/>
    <p:sldId id="282" r:id="rId5"/>
    <p:sldId id="270" r:id="rId6"/>
    <p:sldId id="271" r:id="rId7"/>
    <p:sldId id="272" r:id="rId8"/>
    <p:sldId id="273" r:id="rId9"/>
    <p:sldId id="274" r:id="rId10"/>
    <p:sldId id="275" r:id="rId11"/>
    <p:sldId id="279" r:id="rId12"/>
    <p:sldId id="299" r:id="rId13"/>
    <p:sldId id="266" r:id="rId14"/>
    <p:sldId id="314" r:id="rId15"/>
    <p:sldId id="308" r:id="rId16"/>
    <p:sldId id="292" r:id="rId17"/>
    <p:sldId id="296" r:id="rId18"/>
    <p:sldId id="315" r:id="rId19"/>
    <p:sldId id="316" r:id="rId20"/>
    <p:sldId id="269" r:id="rId21"/>
    <p:sldId id="301" r:id="rId22"/>
    <p:sldId id="311" r:id="rId23"/>
    <p:sldId id="309" r:id="rId24"/>
    <p:sldId id="31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80" autoAdjust="0"/>
    <p:restoredTop sz="94660"/>
  </p:normalViewPr>
  <p:slideViewPr>
    <p:cSldViewPr>
      <p:cViewPr varScale="1">
        <p:scale>
          <a:sx n="63" d="100"/>
          <a:sy n="63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0662E5D-1C7E-4D07-AE02-52E75679DB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F8EE061-E006-47FA-A0B0-30E267AB7C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3" r:id="rId12"/>
    <p:sldLayoutId id="2147483734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ru.wikipedia.org/wiki/%D0%9A%D0%BE%D1%81%D0%BC%D0%BE%D0%BD%D0%B0%D0%B2%D1%82%D0%B8%D0%BA%D0%B0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595505/img10.gif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828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8153400" cy="1752600"/>
          </a:xfrm>
        </p:spPr>
        <p:txBody>
          <a:bodyPr/>
          <a:lstStyle/>
          <a:p>
            <a:pPr>
              <a:defRPr/>
            </a:pPr>
            <a:r>
              <a:rPr lang="ru-RU" sz="5400" dirty="0" smtClean="0"/>
              <a:t>«Реактивное движение»</a:t>
            </a:r>
            <a:endParaRPr lang="ru-RU" sz="5400" dirty="0"/>
          </a:p>
        </p:txBody>
      </p:sp>
      <p:pic>
        <p:nvPicPr>
          <p:cNvPr id="4" name="Picture 5" descr="3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71744"/>
            <a:ext cx="25527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5572140"/>
            <a:ext cx="3090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Учитель физики</a:t>
            </a:r>
          </a:p>
          <a:p>
            <a:r>
              <a:rPr lang="ru-RU" dirty="0" smtClean="0"/>
              <a:t>Шаталов Д.В.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6215082"/>
            <a:ext cx="1856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Байконур 2015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8982" cy="1143000"/>
          </a:xfrm>
        </p:spPr>
        <p:txBody>
          <a:bodyPr/>
          <a:lstStyle/>
          <a:p>
            <a:r>
              <a:rPr lang="ru-RU" b="1" dirty="0" smtClean="0"/>
              <a:t>Гребешок</a:t>
            </a:r>
            <a:endParaRPr lang="ru-RU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282" y="1428736"/>
            <a:ext cx="8643998" cy="17287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Морской моллюск – гребешок, резко сжимая створки раковины, рывками может двигаться, причем открытым краем раковины  вперед.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5" name="Picture 10" descr="p000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214686"/>
            <a:ext cx="4378552" cy="328614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Picture 11" descr="467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67009"/>
            <a:ext cx="2357454" cy="1576041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06" y="3214686"/>
            <a:ext cx="4548733" cy="335394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572000" cy="3357563"/>
          </a:xfrm>
          <a:noFill/>
        </p:spPr>
      </p:pic>
      <p:sp>
        <p:nvSpPr>
          <p:cNvPr id="4199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260350"/>
            <a:ext cx="4495800" cy="6597650"/>
          </a:xfrm>
        </p:spPr>
        <p:txBody>
          <a:bodyPr/>
          <a:lstStyle/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В южных странах произрастает растение под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названием "бешеный огурец".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Стоит   только слегка </a:t>
            </a:r>
            <a:r>
              <a:rPr lang="ru-RU" sz="2000" dirty="0" err="1" smtClean="0"/>
              <a:t>прикоснуть</a:t>
            </a:r>
            <a:r>
              <a:rPr lang="ru-RU" sz="2000" dirty="0" smtClean="0"/>
              <a:t>-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err="1" smtClean="0"/>
              <a:t>ся</a:t>
            </a:r>
            <a:r>
              <a:rPr lang="ru-RU" sz="2000" dirty="0" smtClean="0"/>
              <a:t> к созревшему плоду, похожему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На огурец, как он отскакивает от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плодоножки, а через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образовавшееся отверстие из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плода фонтаном   со скоростью до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10 м/с вылетает   жидкость с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семенами. Сами огурцы при этом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отлетают в противоположном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направлении. Стреляет бешеный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огурец (иначе его называют</a:t>
            </a:r>
          </a:p>
          <a:p>
            <a:pPr algn="dist" eaLnBrk="1" hangingPunct="1">
              <a:buFontTx/>
              <a:buNone/>
              <a:defRPr/>
            </a:pPr>
            <a:r>
              <a:rPr lang="ru-RU" sz="2000" dirty="0" smtClean="0"/>
              <a:t>«дамский пистолет») более чем на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12 м. 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3"/>
            <a:ext cx="4572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Шар Герона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2133600"/>
            <a:ext cx="3967162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    </a:t>
            </a:r>
            <a:r>
              <a:rPr lang="ru-RU" sz="2000" smtClean="0"/>
              <a:t>Герон Александрийский – греческий механик и математик.  Одно из его изобретений носит название «шар Герона». В шар наливали воду и нагревали над огнем. Вырывающийся из трубки пар начинал вращать шар. Эта установка иллюстрирует реактивное движение. </a:t>
            </a:r>
          </a:p>
        </p:txBody>
      </p:sp>
      <p:pic>
        <p:nvPicPr>
          <p:cNvPr id="14340" name="Picture 5" descr="{8D491251-FD8B-4E15-940A-8FDAACF2C954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205038"/>
            <a:ext cx="39243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Реактивное движение в технике</a:t>
            </a:r>
            <a:endParaRPr lang="ru-RU" b="1" dirty="0"/>
          </a:p>
        </p:txBody>
      </p:sp>
      <p:pic>
        <p:nvPicPr>
          <p:cNvPr id="4" name="Picture 5" descr="imp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419600" cy="250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8" descr="C:\Documents and Settings\Slushatel-4-1\Мои документы\KozlovaEA\1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142984"/>
            <a:ext cx="4343400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Первым проектом пилотируемой ракеты был в 1881 году проект ракеты с пороховым двигателем известного революционера Николая Ивановича </a:t>
            </a:r>
            <a:r>
              <a:rPr lang="ru-RU" dirty="0" err="1" smtClean="0"/>
              <a:t>Кибальчича</a:t>
            </a:r>
            <a:r>
              <a:rPr lang="ru-RU" dirty="0" smtClean="0"/>
              <a:t> (1853-1881).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9290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Один из первых проектов автомобилей был также с реактивным двигателем и принадлежал этот проект Ньютону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Из истории…</a:t>
            </a:r>
          </a:p>
        </p:txBody>
      </p:sp>
      <p:sp>
        <p:nvSpPr>
          <p:cNvPr id="229386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25538"/>
            <a:ext cx="4256088" cy="4854575"/>
          </a:xfrm>
        </p:spPr>
        <p:txBody>
          <a:bodyPr/>
          <a:lstStyle/>
          <a:p>
            <a:pPr>
              <a:buFontTx/>
              <a:buNone/>
            </a:pPr>
            <a:endParaRPr lang="ru-RU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   Константи́н</a:t>
            </a:r>
          </a:p>
          <a:p>
            <a:pPr>
              <a:buFontTx/>
              <a:buNone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   Эдуа́рдович</a:t>
            </a:r>
          </a:p>
          <a:p>
            <a:pPr>
              <a:buFontTx/>
              <a:buNone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   Циолко́вский - </a:t>
            </a: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 русский и советский учёный, основоположник современной </a:t>
            </a:r>
          </a:p>
          <a:p>
            <a:pP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hlinkClick r:id="rId2" tooltip="Космонавтика"/>
              </a:rPr>
              <a:t>космонавтики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229385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5600" y="1557338"/>
            <a:ext cx="3097213" cy="4392612"/>
          </a:xfrm>
          <a:noFill/>
          <a:ln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0" y="1985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3428" name="Picture 4" descr="http://festival.1september.ru/articles/595505/img10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95288" y="0"/>
            <a:ext cx="3744912" cy="6453188"/>
          </a:xfrm>
          <a:prstGeom prst="rect">
            <a:avLst/>
          </a:prstGeom>
          <a:noFill/>
        </p:spPr>
      </p:pic>
      <p:graphicFrame>
        <p:nvGraphicFramePr>
          <p:cNvPr id="103446" name="Group 22"/>
          <p:cNvGraphicFramePr>
            <a:graphicFrameLocks noGrp="1"/>
          </p:cNvGraphicFramePr>
          <p:nvPr/>
        </p:nvGraphicFramePr>
        <p:xfrm>
          <a:off x="0" y="1985963"/>
          <a:ext cx="208280" cy="5181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4716463" y="1341438"/>
            <a:ext cx="3024187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отсек с космонавтами,                                                  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отсек с приборами,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бак с топливом,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бак с  окислителем,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насосы,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камера сгорания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762000" algn="l"/>
              </a:tabLst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сопло. </a:t>
            </a:r>
            <a:endParaRPr lang="ru-RU" sz="2800">
              <a:latin typeface="Comic Sans MS" pitchFamily="66" charset="0"/>
            </a:endParaRPr>
          </a:p>
          <a:p>
            <a:pPr eaLnBrk="0" hangingPunct="0">
              <a:tabLst>
                <a:tab pos="762000" algn="l"/>
              </a:tabLst>
            </a:pPr>
            <a:endParaRPr lang="ru-RU" sz="2800"/>
          </a:p>
        </p:txBody>
      </p:sp>
      <p:sp>
        <p:nvSpPr>
          <p:cNvPr id="103450" name="Rectangle 26"/>
          <p:cNvSpPr>
            <a:spLocks noGrp="1" noChangeArrowheads="1"/>
          </p:cNvSpPr>
          <p:nvPr>
            <p:ph type="title"/>
          </p:nvPr>
        </p:nvSpPr>
        <p:spPr>
          <a:xfrm>
            <a:off x="4572000" y="228600"/>
            <a:ext cx="4114800" cy="1143000"/>
          </a:xfrm>
        </p:spPr>
        <p:txBody>
          <a:bodyPr/>
          <a:lstStyle/>
          <a:p>
            <a:r>
              <a:rPr lang="ru-RU" sz="4000"/>
              <a:t>Устройство ракеты</a:t>
            </a:r>
          </a:p>
        </p:txBody>
      </p:sp>
      <p:sp>
        <p:nvSpPr>
          <p:cNvPr id="103451" name="Rectangle 27"/>
          <p:cNvSpPr>
            <a:spLocks noGrp="1" noChangeArrowheads="1"/>
          </p:cNvSpPr>
          <p:nvPr>
            <p:ph type="clipArt" sz="half" idx="1"/>
          </p:nvPr>
        </p:nvSpPr>
        <p:spPr/>
      </p:sp>
      <p:sp>
        <p:nvSpPr>
          <p:cNvPr id="103452" name="Rectangle 2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492500" y="188913"/>
            <a:ext cx="4745038" cy="13255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Многоступенчатая </a:t>
            </a:r>
            <a:br>
              <a:rPr lang="ru-RU" sz="4000" smtClean="0"/>
            </a:br>
            <a:r>
              <a:rPr lang="ru-RU" sz="4000" smtClean="0"/>
              <a:t>ракета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25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059113" y="1989138"/>
            <a:ext cx="568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771775" y="5805488"/>
            <a:ext cx="6372225" cy="10064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</a:rPr>
              <a:t>Первая ступень автоматически отбрасывается после того, как топливо и окислитель полностью израсходованы</a:t>
            </a:r>
            <a:r>
              <a:rPr lang="ru-RU" sz="2000" b="1"/>
              <a:t>.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 flipV="1">
            <a:off x="4572000" y="5013325"/>
            <a:ext cx="11525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3348038" y="4652963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132138" y="4292600"/>
            <a:ext cx="3671887" cy="70167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</a:rPr>
              <a:t>Вступает в действие двигатель второй ступени</a:t>
            </a: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4787900" y="3716338"/>
            <a:ext cx="1584325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211638" y="3213100"/>
            <a:ext cx="4932362" cy="3968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Скорость ракеты увеличивается.</a:t>
            </a: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5651500" y="1773238"/>
            <a:ext cx="100806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9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7" grpId="0" animBg="1"/>
      <p:bldP spid="15368" grpId="0" animBg="1"/>
      <p:bldP spid="15371" grpId="0" animBg="1"/>
      <p:bldP spid="15372" grpId="0" animBg="1"/>
      <p:bldP spid="15373" grpId="0" animBg="1"/>
      <p:bldP spid="1537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chemeClr val="tx1"/>
                </a:solidFill>
              </a:rPr>
              <a:t/>
            </a:r>
            <a:br>
              <a:rPr lang="ru-RU" sz="3600">
                <a:solidFill>
                  <a:schemeClr val="tx1"/>
                </a:solidFill>
              </a:rPr>
            </a:br>
            <a:r>
              <a:rPr lang="ru-RU" sz="3600">
                <a:solidFill>
                  <a:schemeClr val="tx1"/>
                </a:solidFill>
              </a:rPr>
              <a:t>Сергей Павлович Королёв </a:t>
            </a:r>
            <a:r>
              <a:rPr lang="ru-RU" sz="3200">
                <a:solidFill>
                  <a:schemeClr val="tx1"/>
                </a:solidFill>
              </a:rPr>
              <a:t>(1907-1966). </a:t>
            </a:r>
            <a:br>
              <a:rPr lang="ru-RU" sz="3200">
                <a:solidFill>
                  <a:schemeClr val="tx1"/>
                </a:solidFill>
              </a:rPr>
            </a:br>
            <a:r>
              <a:rPr lang="ru-RU" sz="2000" b="1"/>
              <a:t>конструктор космических </a:t>
            </a:r>
            <a:br>
              <a:rPr lang="ru-RU" sz="2000" b="1"/>
            </a:br>
            <a:r>
              <a:rPr lang="ru-RU" sz="2000" b="1"/>
              <a:t>кораблей, </a:t>
            </a:r>
            <a:br>
              <a:rPr lang="ru-RU" sz="2000" b="1"/>
            </a:br>
            <a:r>
              <a:rPr lang="ru-RU" sz="2000" b="1"/>
              <a:t>реализовавший</a:t>
            </a:r>
            <a:br>
              <a:rPr lang="ru-RU" sz="2000" b="1"/>
            </a:br>
            <a:r>
              <a:rPr lang="ru-RU" sz="2000" b="1"/>
              <a:t> идеи Циолковского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395663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900" b="1" smtClean="0"/>
              <a:t/>
            </a:r>
            <a:br>
              <a:rPr lang="ru-RU" sz="900" b="1" smtClean="0"/>
            </a:br>
            <a:endParaRPr lang="ru-RU" sz="900" b="1" smtClean="0"/>
          </a:p>
          <a:p>
            <a:pPr eaLnBrk="1" hangingPunct="1">
              <a:lnSpc>
                <a:spcPct val="80000"/>
              </a:lnSpc>
            </a:pPr>
            <a:endParaRPr lang="ru-RU" sz="1000" b="1" i="1" smtClean="0"/>
          </a:p>
          <a:p>
            <a:pPr eaLnBrk="1" hangingPunct="1">
              <a:lnSpc>
                <a:spcPct val="80000"/>
              </a:lnSpc>
            </a:pPr>
            <a:endParaRPr lang="ru-RU" sz="1000" b="1" i="1" smtClean="0"/>
          </a:p>
          <a:p>
            <a:pPr eaLnBrk="1" hangingPunct="1">
              <a:lnSpc>
                <a:spcPct val="80000"/>
              </a:lnSpc>
            </a:pPr>
            <a:endParaRPr lang="ru-RU" sz="1800" b="1" i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i="1" smtClean="0"/>
              <a:t>Он был мал, этот самый первый искусственный спутник нашей старой планеты, но его звонкие позывные разнеслись по всем материкам и среди всех народов как воплощение дерзновенной мечты человечества.</a:t>
            </a:r>
            <a:r>
              <a:rPr lang="ru-RU" sz="180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1800" b="1" smtClean="0"/>
          </a:p>
        </p:txBody>
      </p:sp>
      <p:pic>
        <p:nvPicPr>
          <p:cNvPr id="23556" name="Picture 7" descr="pk_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1136650"/>
            <a:ext cx="4271962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04800" y="4297363"/>
            <a:ext cx="88392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Профессия:	космонавт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Родился:	9 марта 1934г. в городе Гжатск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Погиб:   	27 марта 1968г. неподалёку от города Киржач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Гражданство:	СССР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Достижения:	1-й человек в космосе</a:t>
            </a:r>
          </a:p>
        </p:txBody>
      </p:sp>
      <p:pic>
        <p:nvPicPr>
          <p:cNvPr id="21509" name="Picture 5" descr="Yuri_Gagarin_official_portra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2825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на пути к стартовой площад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533400"/>
            <a:ext cx="43529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438400" y="7938"/>
            <a:ext cx="3702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Times New Roman" pitchFamily="18" charset="0"/>
              </a:rPr>
              <a:t>Юрий Алексеевич Гагарин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Какие общие черты можно выделить во всех ситуациях движения?</a:t>
            </a:r>
            <a:endParaRPr lang="ru-RU" sz="4000" b="1" dirty="0"/>
          </a:p>
        </p:txBody>
      </p:sp>
      <p:pic>
        <p:nvPicPr>
          <p:cNvPr id="4" name="Picture 5" descr="imp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98090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Slushatel-4-1\Мои документы\KozlovaEA\12д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428736"/>
            <a:ext cx="1624897" cy="286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mp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156687"/>
            <a:ext cx="7358082" cy="2701313"/>
          </a:xfrm>
          <a:prstGeom prst="rect">
            <a:avLst/>
          </a:prstGeom>
          <a:noFill/>
        </p:spPr>
      </p:pic>
      <p:pic>
        <p:nvPicPr>
          <p:cNvPr id="5122" name="Picture 2" descr="http://nplit.ru/books/item/f00/s00/z0000085/pic/0000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643050"/>
            <a:ext cx="4781550" cy="249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Распознавание реактивного движения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Определите в какой из приведенных ниже ситуаций  </a:t>
            </a:r>
            <a:r>
              <a:rPr lang="ru-RU" sz="2400" b="1" dirty="0" smtClean="0"/>
              <a:t>описывается</a:t>
            </a:r>
            <a:r>
              <a:rPr lang="en-US" sz="2400" b="1" dirty="0" smtClean="0"/>
              <a:t> </a:t>
            </a:r>
            <a:r>
              <a:rPr lang="ru-RU" sz="2400" b="1" dirty="0" smtClean="0"/>
              <a:t>не </a:t>
            </a:r>
            <a:r>
              <a:rPr lang="ru-RU" sz="2400" b="1" dirty="0"/>
              <a:t>реактивное движение?</a:t>
            </a:r>
          </a:p>
        </p:txBody>
      </p:sp>
      <p:sp>
        <p:nvSpPr>
          <p:cNvPr id="37957" name="Text Box 69"/>
          <p:cNvSpPr txBox="1">
            <a:spLocks noChangeArrowheads="1"/>
          </p:cNvSpPr>
          <p:nvPr/>
        </p:nvSpPr>
        <p:spPr bwMode="auto">
          <a:xfrm>
            <a:off x="0" y="4857760"/>
            <a:ext cx="9372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г) </a:t>
            </a:r>
            <a:r>
              <a:rPr lang="ru-RU" sz="2000" b="1" dirty="0"/>
              <a:t>Душевой</a:t>
            </a:r>
            <a:r>
              <a:rPr lang="ru-RU" sz="2400" b="1" dirty="0"/>
              <a:t> шланг отклоняется от вертикали при</a:t>
            </a:r>
            <a:r>
              <a:rPr lang="ru-RU" sz="2400" dirty="0"/>
              <a:t> </a:t>
            </a:r>
            <a:r>
              <a:rPr lang="ru-RU" sz="2400" b="1" dirty="0"/>
              <a:t>включении воды</a:t>
            </a:r>
          </a:p>
          <a:p>
            <a:pPr>
              <a:spcBef>
                <a:spcPct val="50000"/>
              </a:spcBef>
            </a:pPr>
            <a:r>
              <a:rPr lang="ru-RU" sz="2400" b="1" dirty="0" err="1" smtClean="0"/>
              <a:t>д</a:t>
            </a:r>
            <a:r>
              <a:rPr lang="ru-RU" sz="2400" b="1" dirty="0" smtClean="0"/>
              <a:t>) Жонглёр на коньках бросает </a:t>
            </a:r>
            <a:r>
              <a:rPr lang="ru-RU" sz="2400" b="1" dirty="0"/>
              <a:t>булаву своему </a:t>
            </a:r>
            <a:r>
              <a:rPr lang="ru-RU" sz="2400" b="1" dirty="0" smtClean="0"/>
              <a:t>партнёру</a:t>
            </a:r>
            <a:endParaRPr lang="ru-RU" sz="2400" b="1" dirty="0"/>
          </a:p>
          <a:p>
            <a:pPr>
              <a:spcBef>
                <a:spcPct val="50000"/>
              </a:spcBef>
            </a:pPr>
            <a:r>
              <a:rPr lang="ru-RU" sz="2400" b="1" dirty="0" smtClean="0"/>
              <a:t>е) </a:t>
            </a:r>
            <a:r>
              <a:rPr lang="ru-RU" sz="2400" b="1" dirty="0"/>
              <a:t>Водометный катер движется, выбрасывая за борт воду</a:t>
            </a:r>
          </a:p>
        </p:txBody>
      </p:sp>
      <p:grpSp>
        <p:nvGrpSpPr>
          <p:cNvPr id="71" name="Группа 70"/>
          <p:cNvGrpSpPr/>
          <p:nvPr/>
        </p:nvGrpSpPr>
        <p:grpSpPr>
          <a:xfrm>
            <a:off x="1500166" y="1928802"/>
            <a:ext cx="5900738" cy="2545562"/>
            <a:chOff x="1428728" y="1857364"/>
            <a:chExt cx="5900738" cy="2545562"/>
          </a:xfrm>
        </p:grpSpPr>
        <p:grpSp>
          <p:nvGrpSpPr>
            <p:cNvPr id="2" name="Group 5"/>
            <p:cNvGrpSpPr>
              <a:grpSpLocks/>
            </p:cNvGrpSpPr>
            <p:nvPr/>
          </p:nvGrpSpPr>
          <p:grpSpPr bwMode="auto">
            <a:xfrm>
              <a:off x="1428728" y="1928801"/>
              <a:ext cx="5900738" cy="1524000"/>
              <a:chOff x="1755" y="1296"/>
              <a:chExt cx="3717" cy="960"/>
            </a:xfrm>
          </p:grpSpPr>
          <p:sp>
            <p:nvSpPr>
              <p:cNvPr id="37896" name="Text Box 8"/>
              <p:cNvSpPr txBox="1">
                <a:spLocks noChangeArrowheads="1"/>
              </p:cNvSpPr>
              <p:nvPr/>
            </p:nvSpPr>
            <p:spPr bwMode="auto">
              <a:xfrm>
                <a:off x="1755" y="1349"/>
                <a:ext cx="44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а</a:t>
                </a:r>
                <a:r>
                  <a:rPr lang="ru-RU" dirty="0" smtClean="0"/>
                  <a:t>)</a:t>
                </a:r>
                <a:endParaRPr lang="ru-RU" dirty="0"/>
              </a:p>
            </p:txBody>
          </p:sp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3264" y="1296"/>
                <a:ext cx="2208" cy="960"/>
                <a:chOff x="3216" y="1248"/>
                <a:chExt cx="2208" cy="960"/>
              </a:xfrm>
            </p:grpSpPr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>
                  <a:off x="3216" y="1296"/>
                  <a:ext cx="1200" cy="720"/>
                  <a:chOff x="2832" y="1296"/>
                  <a:chExt cx="1200" cy="720"/>
                </a:xfrm>
              </p:grpSpPr>
              <p:sp>
                <p:nvSpPr>
                  <p:cNvPr id="37909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296"/>
                    <a:ext cx="912" cy="720"/>
                  </a:xfrm>
                  <a:prstGeom prst="rtTriangl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7910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24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911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56" y="1296"/>
                    <a:ext cx="24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912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296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921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2" y="1296"/>
                    <a:ext cx="384" cy="2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ru-RU" sz="2400" b="1" dirty="0" smtClean="0"/>
                      <a:t>б</a:t>
                    </a:r>
                    <a:r>
                      <a:rPr lang="ru-RU" b="1" dirty="0" smtClean="0"/>
                      <a:t>)</a:t>
                    </a:r>
                    <a:endParaRPr lang="ru-RU" b="1" dirty="0"/>
                  </a:p>
                </p:txBody>
              </p:sp>
            </p:grpSp>
            <p:grpSp>
              <p:nvGrpSpPr>
                <p:cNvPr id="9" name="Group 34"/>
                <p:cNvGrpSpPr>
                  <a:grpSpLocks/>
                </p:cNvGrpSpPr>
                <p:nvPr/>
              </p:nvGrpSpPr>
              <p:grpSpPr bwMode="auto">
                <a:xfrm>
                  <a:off x="4752" y="1248"/>
                  <a:ext cx="672" cy="960"/>
                  <a:chOff x="4752" y="1248"/>
                  <a:chExt cx="672" cy="960"/>
                </a:xfrm>
              </p:grpSpPr>
              <p:grpSp>
                <p:nvGrpSpPr>
                  <p:cNvPr id="10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4752" y="1248"/>
                    <a:ext cx="672" cy="960"/>
                    <a:chOff x="4752" y="1344"/>
                    <a:chExt cx="672" cy="960"/>
                  </a:xfrm>
                </p:grpSpPr>
                <p:sp>
                  <p:nvSpPr>
                    <p:cNvPr id="37924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40" y="1392"/>
                      <a:ext cx="19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25" name="Line 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36" y="1392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26" name="AutoShap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44" y="1776"/>
                      <a:ext cx="384" cy="528"/>
                    </a:xfrm>
                    <a:prstGeom prst="flowChartMerg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1" name="Group 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96" y="2064"/>
                      <a:ext cx="144" cy="240"/>
                      <a:chOff x="4896" y="2064"/>
                      <a:chExt cx="144" cy="240"/>
                    </a:xfrm>
                  </p:grpSpPr>
                  <p:sp>
                    <p:nvSpPr>
                      <p:cNvPr id="37928" name="Line 40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944" y="2064"/>
                        <a:ext cx="9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29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44" y="2064"/>
                        <a:ext cx="0" cy="14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0" name="Line 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44" y="2208"/>
                        <a:ext cx="4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1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944" y="2064"/>
                        <a:ext cx="9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2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992" y="2112"/>
                        <a:ext cx="4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3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92" y="2112"/>
                        <a:ext cx="0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4" name="Line 46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896" y="2208"/>
                        <a:ext cx="48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5" name="Line 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44" y="2208"/>
                        <a:ext cx="0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6" name="Line 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44" y="2208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37" name="Line 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944" y="2208"/>
                        <a:ext cx="48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7938" name="Line 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40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39" name="Line 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88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0" name="Line 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136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1" name="Line 5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184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2" name="Line 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184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3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32" y="1392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4" name="Line 5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232" y="1344"/>
                      <a:ext cx="48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5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32" y="2112"/>
                      <a:ext cx="14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6" name="Line 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76" y="2016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7" name="Line 5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76" y="1968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8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32" y="2064"/>
                      <a:ext cx="9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49" name="Line 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28" y="1968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950" name="Line 6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76" y="1776"/>
                      <a:ext cx="4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2" name="Group 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28" y="1824"/>
                      <a:ext cx="48" cy="144"/>
                      <a:chOff x="5328" y="1824"/>
                      <a:chExt cx="48" cy="144"/>
                    </a:xfrm>
                  </p:grpSpPr>
                  <p:sp>
                    <p:nvSpPr>
                      <p:cNvPr id="37952" name="Line 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328" y="1968"/>
                        <a:ext cx="4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53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376" y="1824"/>
                        <a:ext cx="0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954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328" y="1824"/>
                        <a:ext cx="48" cy="9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7955" name="Text Box 6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52" y="1344"/>
                      <a:ext cx="336" cy="29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ru-RU" sz="2400" dirty="0" smtClean="0"/>
                        <a:t>в</a:t>
                      </a:r>
                      <a:r>
                        <a:rPr lang="ru-RU" b="1" dirty="0" smtClean="0"/>
                        <a:t>)</a:t>
                      </a:r>
                      <a:endParaRPr lang="ru-RU" b="1" dirty="0"/>
                    </a:p>
                  </p:txBody>
                </p:sp>
              </p:grpSp>
              <p:sp>
                <p:nvSpPr>
                  <p:cNvPr id="37956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440"/>
                    <a:ext cx="240" cy="96"/>
                  </a:xfrm>
                  <a:prstGeom prst="curvedUpArrow">
                    <a:avLst>
                      <a:gd name="adj1" fmla="val 50000"/>
                      <a:gd name="adj2" fmla="val 100000"/>
                      <a:gd name="adj3" fmla="val 33333"/>
                    </a:avLst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pic>
          <p:nvPicPr>
            <p:cNvPr id="70" name="Picture 24" descr="180px-Proton-K-Zary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143108" y="1857364"/>
              <a:ext cx="1214446" cy="254556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Решение задач 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341438"/>
            <a:ext cx="7859712" cy="4495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dirty="0"/>
              <a:t>                   </a:t>
            </a:r>
          </a:p>
          <a:p>
            <a:pPr marL="609600" indent="-609600">
              <a:buFontTx/>
              <a:buNone/>
            </a:pPr>
            <a:r>
              <a:rPr lang="ru-RU" dirty="0"/>
              <a:t>                    </a:t>
            </a:r>
          </a:p>
          <a:p>
            <a:pPr marL="609600" indent="-609600">
              <a:buFontTx/>
              <a:buNone/>
            </a:pPr>
            <a:r>
              <a:rPr lang="ru-RU" dirty="0"/>
              <a:t>     </a:t>
            </a:r>
            <a:r>
              <a:rPr lang="ru-RU" sz="3600" dirty="0"/>
              <a:t>Какую скорость получит модель </a:t>
            </a:r>
          </a:p>
          <a:p>
            <a:pPr marL="609600" indent="-609600">
              <a:buFontTx/>
              <a:buNone/>
            </a:pPr>
            <a:r>
              <a:rPr lang="ru-RU" sz="3600" dirty="0"/>
              <a:t>     ракеты, если масса её оболочки</a:t>
            </a:r>
          </a:p>
          <a:p>
            <a:pPr marL="609600" indent="-609600">
              <a:buFontTx/>
              <a:buNone/>
            </a:pPr>
            <a:r>
              <a:rPr lang="ru-RU" sz="3600" dirty="0"/>
              <a:t>     равна 300 г, масса пороха в ней</a:t>
            </a:r>
          </a:p>
          <a:p>
            <a:pPr marL="609600" indent="-609600">
              <a:buFontTx/>
              <a:buNone/>
            </a:pPr>
            <a:r>
              <a:rPr lang="ru-RU" sz="3600" dirty="0"/>
              <a:t>     100 г, а газы вырываются из</a:t>
            </a:r>
          </a:p>
          <a:p>
            <a:pPr marL="609600" indent="-609600">
              <a:buFontTx/>
              <a:buNone/>
            </a:pPr>
            <a:r>
              <a:rPr lang="ru-RU" sz="3600" dirty="0"/>
              <a:t>     сопла со скоростью  100 м/с?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Проверь ответ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800" b="1" dirty="0" smtClean="0"/>
              <a:t>Вариант  </a:t>
            </a:r>
            <a:r>
              <a:rPr lang="ru-RU" sz="4400" b="1" dirty="0" smtClean="0"/>
              <a:t>1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Вариант  </a:t>
            </a:r>
            <a:r>
              <a:rPr lang="ru-RU" sz="4400" b="1" dirty="0" smtClean="0"/>
              <a:t>2</a:t>
            </a:r>
          </a:p>
          <a:p>
            <a:pPr>
              <a:buNone/>
            </a:pPr>
            <a:r>
              <a:rPr lang="ru-RU" sz="4000" b="1" dirty="0" smtClean="0"/>
              <a:t>    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0298" y="2714620"/>
          <a:ext cx="60960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4929198"/>
          <a:ext cx="6096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29600" cy="1584325"/>
          </a:xfrm>
        </p:spPr>
        <p:txBody>
          <a:bodyPr/>
          <a:lstStyle/>
          <a:p>
            <a:r>
              <a:rPr lang="ru-RU"/>
              <a:t>Домашнее задание:  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учебник Грачева,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параграф 22,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упр.22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Красная карточка - удовлетворен уроком, урок полезен для меня, я работал и получил заслуженную отметку; я понимал всё , о чем говорилось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Желтая карточка – урок был интересен, я отвечал с места, сумел выполнить ряд заданий. Мне на уроке достаточно комфортно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Зеленая карточка – пользы от урока я получил мало, я не очень понимал, о чем идет речь, и к ответу на уроке я был не готов.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8458200" cy="8239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Признаки реактивного движения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28600" y="1285860"/>
            <a:ext cx="8915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Движение происходит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благодаря взаимодействию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внутри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системы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28600" y="2786058"/>
            <a:ext cx="8915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800" b="1" dirty="0"/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Скорости взаимодействующих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частей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направлены в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разные стороны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v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 rot="10800000" flipV="1">
            <a:off x="228600" y="4533166"/>
            <a:ext cx="891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От тела отделяется  какая – то его часть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142844" y="500042"/>
            <a:ext cx="86106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i="1" dirty="0">
                <a:solidFill>
                  <a:srgbClr val="C00000"/>
                </a:solidFill>
                <a:latin typeface="Monotype Corsiva" pitchFamily="66" charset="0"/>
              </a:rPr>
              <a:t>Реактивное движение </a:t>
            </a:r>
            <a:endParaRPr lang="en-US" sz="6000" b="1" i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– </a:t>
            </a:r>
            <a:r>
              <a:rPr lang="ru-RU" sz="4000" b="1" dirty="0">
                <a:solidFill>
                  <a:srgbClr val="002060"/>
                </a:solidFill>
              </a:rPr>
              <a:t>движение, возникающее при взаимодействии тел  внутри системы, при котором от тела отделяется какая-то его часть и движется в противоположном </a:t>
            </a:r>
            <a:r>
              <a:rPr lang="ru-RU" sz="4000" b="1" dirty="0" smtClean="0">
                <a:solidFill>
                  <a:srgbClr val="002060"/>
                </a:solidFill>
              </a:rPr>
              <a:t>направлении.</a:t>
            </a:r>
          </a:p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Среда необязательна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!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82708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Примеры реактивного движения в живой природе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5572140"/>
            <a:ext cx="4843474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48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 знаете ли вы...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76213">
              <a:buNone/>
            </a:pPr>
            <a:r>
              <a:rPr lang="ru-RU" dirty="0" smtClean="0"/>
              <a:t>В природе есть немало живых существ, для которых мнимое «поднятие самого себя за волосы» является обычным способом их перемещения в воде.</a:t>
            </a:r>
            <a:endParaRPr lang="ru-RU" dirty="0"/>
          </a:p>
        </p:txBody>
      </p:sp>
      <p:pic>
        <p:nvPicPr>
          <p:cNvPr id="4" name="Picture 9" descr="1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44" y="71414"/>
            <a:ext cx="1814537" cy="1573531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10" descr="images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071942"/>
            <a:ext cx="2376487" cy="23764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Picture 12" descr="octopus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071942"/>
            <a:ext cx="3214710" cy="1883239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13" descr="4ad0831ccd4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4071942"/>
            <a:ext cx="2449513" cy="244951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14" descr="meduza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0"/>
            <a:ext cx="1928826" cy="150466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00042"/>
            <a:ext cx="340042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Кальмар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32079"/>
            <a:ext cx="8229600" cy="4025921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Для быстрого перемещения кальмар набирает воду в мантийную полость через кольцевое отверстие, которое затем плотно закрывается хрящевым замком.</a:t>
            </a:r>
          </a:p>
          <a:p>
            <a:r>
              <a:rPr lang="ru-RU" sz="2400" dirty="0" smtClean="0"/>
              <a:t>Мышечным импульсом, сокращающим брюшную мускулатуру, кальмар выбрасывает воду через профилированное поворотное сопло, перемещаясь в направлении, противоположном выбрасываемой струи.</a:t>
            </a:r>
          </a:p>
          <a:p>
            <a:r>
              <a:rPr lang="ru-RU" sz="2400" dirty="0" smtClean="0"/>
              <a:t>Передвигаясь реактивным способом кальмары могут развивать скорость до 70 км/ч и выскакивать из воды на высоту 5-8 метров.</a:t>
            </a:r>
          </a:p>
        </p:txBody>
      </p:sp>
      <p:pic>
        <p:nvPicPr>
          <p:cNvPr id="4" name="Picture 17" descr="2490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285728"/>
            <a:ext cx="1960547" cy="220652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3757610" cy="1143000"/>
          </a:xfrm>
        </p:spPr>
        <p:txBody>
          <a:bodyPr/>
          <a:lstStyle/>
          <a:p>
            <a:r>
              <a:rPr lang="ru-RU" b="1" dirty="0" smtClean="0"/>
              <a:t>Каракатица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229600" cy="36433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Каракатица забирает воду в жаберную полость через боковую щель и особую воронку впереди тела, а затем энергично выбрасывает струю воды через упомянутую воронку; при этом она - по закону противодействия - получает обратный толчок, достаточный для того, чтобы довольно быстро плавать задней стороной тела. </a:t>
            </a:r>
          </a:p>
          <a:p>
            <a:r>
              <a:rPr lang="ru-RU" sz="2400" dirty="0" smtClean="0"/>
              <a:t>Каракатица может, впрочем, направить трубку воронки вбок или назад и, стремительно выдавливая из нее воду, двигаться в любом направлении</a:t>
            </a:r>
            <a:r>
              <a:rPr lang="ru-RU" dirty="0" smtClean="0"/>
              <a:t>. 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572000" y="0"/>
            <a:ext cx="4349753" cy="3000372"/>
            <a:chOff x="0" y="1434"/>
            <a:chExt cx="2470" cy="156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1434"/>
              <a:ext cx="2470" cy="15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0" y="1434"/>
              <a:ext cx="2470" cy="15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2757478" cy="1143000"/>
          </a:xfrm>
        </p:spPr>
        <p:txBody>
          <a:bodyPr/>
          <a:lstStyle/>
          <a:p>
            <a:r>
              <a:rPr lang="ru-RU" b="1" dirty="0" smtClean="0"/>
              <a:t>Медуза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0002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Медузы, сдвигая края своего прозрачного колокола, выталкивают из-под него воду вниз и несколько вбок, а сами отталкиваются в противоположную сторону. Изменяя диаметр выталкиваемой струи, они могут изменять свою скорость</a:t>
            </a:r>
            <a:r>
              <a:rPr lang="ru-RU" sz="2400" dirty="0" smtClean="0">
                <a:solidFill>
                  <a:schemeClr val="accent2"/>
                </a:solidFill>
                <a:cs typeface="Times New Roman" pitchFamily="18" charset="0"/>
              </a:rPr>
              <a:t>.</a:t>
            </a:r>
            <a:endParaRPr lang="ru-RU" sz="2400" dirty="0"/>
          </a:p>
        </p:txBody>
      </p:sp>
      <p:pic>
        <p:nvPicPr>
          <p:cNvPr id="6" name="Picture 7" descr="images"/>
          <p:cNvPicPr>
            <a:picLocks noChangeAspect="1" noChangeArrowheads="1"/>
          </p:cNvPicPr>
          <p:nvPr/>
        </p:nvPicPr>
        <p:blipFill>
          <a:blip r:embed="rId2"/>
          <a:srcRect t="13332" b="13334"/>
          <a:stretch>
            <a:fillRect/>
          </a:stretch>
        </p:blipFill>
        <p:spPr bwMode="auto">
          <a:xfrm>
            <a:off x="6072198" y="214290"/>
            <a:ext cx="2337955" cy="171451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12" descr="g206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3643314"/>
            <a:ext cx="4071966" cy="305362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6" descr="medusa-kornerot(2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214290"/>
            <a:ext cx="2519362" cy="1728787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445</TotalTime>
  <Words>750</Words>
  <PresentationFormat>Экран (4:3)</PresentationFormat>
  <Paragraphs>136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Тема урока:</vt:lpstr>
      <vt:lpstr>Какие общие черты можно выделить во всех ситуациях движения?</vt:lpstr>
      <vt:lpstr>Признаки реактивного движения</vt:lpstr>
      <vt:lpstr>Слайд 4</vt:lpstr>
      <vt:lpstr>Примеры реактивного движения в живой природе</vt:lpstr>
      <vt:lpstr>А знаете ли вы...</vt:lpstr>
      <vt:lpstr>Кальмар</vt:lpstr>
      <vt:lpstr>Каракатица</vt:lpstr>
      <vt:lpstr>Медуза</vt:lpstr>
      <vt:lpstr>Гребешок</vt:lpstr>
      <vt:lpstr>Слайд 11</vt:lpstr>
      <vt:lpstr>Шар Герона</vt:lpstr>
      <vt:lpstr>Реактивное движение в технике</vt:lpstr>
      <vt:lpstr>Из истории…</vt:lpstr>
      <vt:lpstr>Устройство ракеты</vt:lpstr>
      <vt:lpstr>Слайд 16</vt:lpstr>
      <vt:lpstr>Многоступенчатая  ракета</vt:lpstr>
      <vt:lpstr> Сергей Павлович Королёв (1907-1966).  конструктор космических  кораблей,  реализовавший  идеи Циолковского</vt:lpstr>
      <vt:lpstr>Слайд 19</vt:lpstr>
      <vt:lpstr>Распознавание реактивного движения</vt:lpstr>
      <vt:lpstr>Решение задач </vt:lpstr>
      <vt:lpstr>Проверь ответ</vt:lpstr>
      <vt:lpstr>Домашнее задание: 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</cp:lastModifiedBy>
  <cp:revision>62</cp:revision>
  <dcterms:modified xsi:type="dcterms:W3CDTF">2015-09-13T10:24:49Z</dcterms:modified>
</cp:coreProperties>
</file>