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2" r:id="rId5"/>
    <p:sldId id="273" r:id="rId6"/>
    <p:sldId id="274" r:id="rId7"/>
    <p:sldId id="275" r:id="rId8"/>
    <p:sldId id="262" r:id="rId9"/>
    <p:sldId id="263" r:id="rId10"/>
    <p:sldId id="264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276600" y="1052513"/>
            <a:ext cx="21336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Arbat-Bold" pitchFamily="2" charset="0"/>
              </a:defRPr>
            </a:lvl1pPr>
          </a:lstStyle>
          <a:p>
            <a:pPr>
              <a:defRPr/>
            </a:pPr>
            <a:fld id="{5E740544-0523-4DD8-B693-FF3AE9229ED6}" type="datetimeFigureOut">
              <a:rPr lang="ru-RU"/>
              <a:pPr>
                <a:defRPr/>
              </a:pPr>
              <a:t>14.09.2015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6C0C-B9F7-469B-9040-AAB03D6E634B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5BFF5-E16A-42F0-B657-CC9CFDE1F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3042-A12F-435E-AB23-2885C8DD33F4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67D1-27C9-429C-9B7F-30F997CC1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40117-0658-43BA-B7AA-C1793C30CE3B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A1A0-8BFB-4D84-8DF2-DE26732A1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EB12C-3462-4D49-AB32-2C1B96DAFC92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4BD7C-2943-4A85-A98A-52FCDCD7B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76E0-34F1-4B2F-8410-30DAFB20234B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17CD5-28A1-4A07-9E17-6847EB5B4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00BFA-8F79-4BF5-A2AA-A6D574CD1CF6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EA0A-1ED7-4944-90F1-9449E7A39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45804-4142-402A-92F0-DBEEF7A59D75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E8618-23A0-4F63-AB97-53A87493C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AE844-02B1-45F3-80BB-931CD625CBF7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3CD03-DFDE-473F-8E31-AF0C0E37E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ul Reaver\Desktop\Новая папка\создание шаблонов\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616532-BFB2-4ADE-846F-316CC7A40A73}" type="datetimeFigureOut">
              <a:rPr lang="ru-RU"/>
              <a:pPr>
                <a:defRPr/>
              </a:pPr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36B6C5-E340-4705-8564-DAA7FB061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вал 8">
            <a:hlinkClick r:id="" action="ppaction://hlinkshowjump?jump=nextslide"/>
          </p:cNvPr>
          <p:cNvSpPr/>
          <p:nvPr userDrawn="1"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 userDrawn="1"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 userDrawn="1"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7" r:id="rId2"/>
    <p:sldLayoutId id="2147483686" r:id="rId3"/>
    <p:sldLayoutId id="2147483678" r:id="rId4"/>
    <p:sldLayoutId id="2147483679" r:id="rId5"/>
    <p:sldLayoutId id="2147483680" r:id="rId6"/>
    <p:sldLayoutId id="2147483687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bat-Bold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bg1"/>
          </a:solidFill>
          <a:latin typeface="Arbat-Bold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bg1"/>
          </a:solidFill>
          <a:latin typeface="Arbat-Bold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bg1"/>
          </a:solidFill>
          <a:latin typeface="Arbat-Bold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+mj-lt"/>
              </a:rPr>
              <a:t>September, </a:t>
            </a:r>
            <a:r>
              <a:rPr lang="ru-RU" dirty="0" smtClean="0">
                <a:latin typeface="+mj-lt"/>
              </a:rPr>
              <a:t>1</a:t>
            </a:r>
            <a:r>
              <a:rPr lang="en-US" dirty="0" smtClean="0">
                <a:latin typeface="+mj-lt"/>
              </a:rPr>
              <a:t>5</a:t>
            </a: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err="1" smtClean="0">
                <a:latin typeface="+mj-lt"/>
              </a:rPr>
              <a:t>Classwork</a:t>
            </a:r>
            <a:endParaRPr lang="ru-RU" dirty="0" smtClean="0">
              <a:latin typeface="+mj-lt"/>
            </a:endParaRP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2411413" y="2349500"/>
            <a:ext cx="4071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 dirty="0">
              <a:solidFill>
                <a:schemeClr val="bg1"/>
              </a:solidFill>
              <a:latin typeface="Arbat-Bold" pitchFamily="2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852936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i="1" u="sng" dirty="0" smtClean="0">
                <a:solidFill>
                  <a:schemeClr val="bg1"/>
                </a:solidFill>
                <a:latin typeface="+mn-lt"/>
              </a:rPr>
              <a:t>“</a:t>
            </a:r>
            <a:r>
              <a:rPr lang="en-US" sz="6000" i="1" u="sng" dirty="0" err="1" smtClean="0">
                <a:solidFill>
                  <a:schemeClr val="bg1"/>
                </a:solidFill>
                <a:latin typeface="+mn-lt"/>
              </a:rPr>
              <a:t>Misha’s</a:t>
            </a:r>
            <a:r>
              <a:rPr lang="en-US" sz="6000" i="1" u="sng" dirty="0" smtClean="0">
                <a:solidFill>
                  <a:schemeClr val="bg1"/>
                </a:solidFill>
                <a:latin typeface="+mn-lt"/>
              </a:rPr>
              <a:t> hobby”</a:t>
            </a:r>
            <a:endParaRPr lang="ru-RU" sz="6000" i="1" u="sng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C000"/>
                </a:solidFill>
                <a:latin typeface="+mj-lt"/>
              </a:rPr>
              <a:t>Let’s sing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" name="Picture 3" descr="C:\Users\Катя\Desktop\index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628800"/>
            <a:ext cx="4354785" cy="4001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+mj-lt"/>
              </a:rPr>
              <a:t>Read the information and fill in the gaps</a:t>
            </a:r>
            <a:endParaRPr lang="ru-RU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92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480720" cy="402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FFC000"/>
                </a:solidFill>
                <a:latin typeface="+mj-lt"/>
              </a:rPr>
              <a:t>Глагол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to be </a:t>
            </a:r>
            <a:r>
              <a:rPr lang="ru-RU" sz="4000" dirty="0" smtClean="0">
                <a:solidFill>
                  <a:srgbClr val="FFC000"/>
                </a:solidFill>
                <a:latin typeface="+mj-lt"/>
              </a:rPr>
              <a:t>в простом настоящем времени (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the Present Simple Tense</a:t>
            </a:r>
            <a:r>
              <a:rPr lang="ru-RU" sz="4000" dirty="0" smtClean="0">
                <a:solidFill>
                  <a:srgbClr val="FFC000"/>
                </a:solidFill>
                <a:latin typeface="+mj-lt"/>
              </a:rPr>
              <a:t>)</a:t>
            </a:r>
            <a:endParaRPr lang="ru-RU" sz="4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	</a:t>
            </a:r>
            <a:r>
              <a:rPr lang="en-US" sz="5400" dirty="0" smtClean="0"/>
              <a:t>They are in the shop.</a:t>
            </a:r>
          </a:p>
          <a:p>
            <a:pPr algn="ctr">
              <a:buNone/>
            </a:pPr>
            <a:r>
              <a:rPr lang="en-US" sz="5400" dirty="0" smtClean="0"/>
              <a:t>	</a:t>
            </a:r>
            <a:r>
              <a:rPr lang="en-US" sz="5400" dirty="0" smtClean="0"/>
              <a:t>They aren’t in the shop.</a:t>
            </a:r>
          </a:p>
          <a:p>
            <a:pPr algn="ctr">
              <a:buNone/>
            </a:pPr>
            <a:r>
              <a:rPr lang="en-US" sz="5400" dirty="0" smtClean="0"/>
              <a:t>	</a:t>
            </a:r>
            <a:r>
              <a:rPr lang="en-US" sz="5400" dirty="0" smtClean="0"/>
              <a:t>Are they in the shop?</a:t>
            </a:r>
          </a:p>
          <a:p>
            <a:pPr algn="ctr">
              <a:buNone/>
            </a:pPr>
            <a:r>
              <a:rPr lang="en-US" sz="5400" dirty="0" smtClean="0"/>
              <a:t>	</a:t>
            </a:r>
            <a:r>
              <a:rPr lang="en-US" sz="5400" dirty="0" smtClean="0"/>
              <a:t>Who is in the shop?</a:t>
            </a:r>
          </a:p>
          <a:p>
            <a:pPr algn="ctr">
              <a:buNone/>
            </a:pPr>
            <a:r>
              <a:rPr lang="en-US" sz="5400" dirty="0" smtClean="0"/>
              <a:t>	</a:t>
            </a:r>
            <a:r>
              <a:rPr lang="en-US" sz="5400" dirty="0" smtClean="0"/>
              <a:t>Where are they?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8229600" cy="1143000"/>
          </a:xfrm>
        </p:spPr>
        <p:txBody>
          <a:bodyPr/>
          <a:lstStyle/>
          <a:p>
            <a:pPr algn="l"/>
            <a:r>
              <a:rPr lang="en-US" u="sng" dirty="0" smtClean="0">
                <a:latin typeface="+mj-lt"/>
              </a:rPr>
              <a:t>Hometask</a:t>
            </a:r>
            <a:r>
              <a:rPr lang="en-US" dirty="0" smtClean="0">
                <a:latin typeface="+mj-lt"/>
              </a:rPr>
              <a:t>:</a:t>
            </a:r>
            <a:endParaRPr lang="ru-RU" dirty="0"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+mn-lt"/>
            </a:endParaRPr>
          </a:p>
          <a:p>
            <a:pPr>
              <a:buNone/>
            </a:pPr>
            <a:r>
              <a:rPr lang="en-US" dirty="0" smtClean="0">
                <a:latin typeface="+mn-lt"/>
              </a:rPr>
              <a:t>Ex. </a:t>
            </a:r>
            <a:r>
              <a:rPr lang="en-US" dirty="0" smtClean="0">
                <a:latin typeface="+mn-lt"/>
              </a:rPr>
              <a:t>3 </a:t>
            </a:r>
            <a:r>
              <a:rPr lang="en-US" dirty="0" smtClean="0">
                <a:latin typeface="+mn-lt"/>
              </a:rPr>
              <a:t>p. </a:t>
            </a:r>
            <a:r>
              <a:rPr lang="en-US" dirty="0" smtClean="0">
                <a:latin typeface="+mn-lt"/>
              </a:rPr>
              <a:t>20-21 (to learn the words)</a:t>
            </a:r>
            <a:endParaRPr lang="ru-RU" dirty="0" smtClean="0">
              <a:latin typeface="+mn-lt"/>
            </a:endParaRPr>
          </a:p>
          <a:p>
            <a:pPr>
              <a:buNone/>
            </a:pPr>
            <a:r>
              <a:rPr lang="en-US" dirty="0" smtClean="0">
                <a:latin typeface="+mn-lt"/>
              </a:rPr>
              <a:t>Ex. 5 p. 21 (to read and translate)</a:t>
            </a:r>
            <a:endParaRPr lang="ru-RU" dirty="0" smtClean="0">
              <a:latin typeface="+mn-lt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C000"/>
                </a:solidFill>
                <a:latin typeface="+mj-lt"/>
              </a:rPr>
              <a:t>Фонетическая разминка</a:t>
            </a:r>
            <a:endParaRPr lang="ru-RU" sz="48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+mn-lt"/>
              </a:rPr>
              <a:t>	</a:t>
            </a:r>
            <a:r>
              <a:rPr lang="en-US" i="1" dirty="0" smtClean="0">
                <a:latin typeface="+mn-lt"/>
              </a:rPr>
              <a:t>Listen to the words and expressions and repeat them after the speaker.</a:t>
            </a:r>
          </a:p>
          <a:p>
            <a:pPr>
              <a:buNone/>
            </a:pPr>
            <a:r>
              <a:rPr lang="en-US" dirty="0" smtClean="0">
                <a:latin typeface="+mn-lt"/>
              </a:rPr>
              <a:t>	a rule		</a:t>
            </a:r>
            <a:r>
              <a:rPr lang="en-US" dirty="0" smtClean="0">
                <a:latin typeface="+mn-lt"/>
              </a:rPr>
              <a:t>	</a:t>
            </a:r>
            <a:r>
              <a:rPr lang="en-US" dirty="0" smtClean="0">
                <a:latin typeface="+mn-lt"/>
              </a:rPr>
              <a:t>foreign</a:t>
            </a:r>
            <a:endParaRPr lang="en-US" dirty="0" smtClean="0">
              <a:latin typeface="+mn-lt"/>
            </a:endParaRPr>
          </a:p>
          <a:p>
            <a:pPr>
              <a:buNone/>
            </a:pPr>
            <a:r>
              <a:rPr lang="en-US" dirty="0" smtClean="0">
                <a:latin typeface="+mn-lt"/>
              </a:rPr>
              <a:t>	</a:t>
            </a:r>
            <a:r>
              <a:rPr lang="en-US" dirty="0" smtClean="0">
                <a:latin typeface="+mn-lt"/>
              </a:rPr>
              <a:t>a game			famous</a:t>
            </a:r>
          </a:p>
          <a:p>
            <a:pPr>
              <a:buNone/>
            </a:pPr>
            <a:r>
              <a:rPr lang="en-US" dirty="0" smtClean="0">
                <a:latin typeface="+mn-lt"/>
              </a:rPr>
              <a:t>	</a:t>
            </a:r>
            <a:r>
              <a:rPr lang="en-US" dirty="0" smtClean="0">
                <a:latin typeface="+mn-lt"/>
              </a:rPr>
              <a:t>TV</a:t>
            </a:r>
            <a:r>
              <a:rPr lang="en-US" dirty="0" smtClean="0">
                <a:latin typeface="+mn-lt"/>
              </a:rPr>
              <a:t>				to be good at something</a:t>
            </a:r>
          </a:p>
          <a:p>
            <a:pPr>
              <a:buNone/>
            </a:pPr>
            <a:r>
              <a:rPr lang="en-US" dirty="0" smtClean="0">
                <a:latin typeface="+mn-lt"/>
              </a:rPr>
              <a:t>	age</a:t>
            </a:r>
            <a:r>
              <a:rPr lang="en-US" dirty="0" smtClean="0">
                <a:latin typeface="+mn-lt"/>
              </a:rPr>
              <a:t>			a scientist</a:t>
            </a:r>
          </a:p>
          <a:p>
            <a:pPr>
              <a:buNone/>
            </a:pPr>
            <a:r>
              <a:rPr lang="en-US" dirty="0" smtClean="0">
                <a:latin typeface="+mn-lt"/>
              </a:rPr>
              <a:t>	</a:t>
            </a:r>
            <a:r>
              <a:rPr lang="en-US" dirty="0" smtClean="0">
                <a:latin typeface="+mn-lt"/>
              </a:rPr>
              <a:t>a subject</a:t>
            </a:r>
            <a:r>
              <a:rPr lang="en-US" dirty="0" smtClean="0">
                <a:latin typeface="+mn-lt"/>
              </a:rPr>
              <a:t>			of course</a:t>
            </a:r>
          </a:p>
          <a:p>
            <a:pPr>
              <a:buNone/>
            </a:pPr>
            <a:r>
              <a:rPr lang="en-US" dirty="0" smtClean="0">
                <a:latin typeface="+mn-lt"/>
              </a:rPr>
              <a:t>	a language</a:t>
            </a:r>
            <a:r>
              <a:rPr lang="en-US" dirty="0" smtClean="0">
                <a:latin typeface="+mn-lt"/>
              </a:rPr>
              <a:t>		by the way</a:t>
            </a:r>
            <a:endParaRPr lang="ru-RU" dirty="0" smtClean="0">
              <a:latin typeface="+mn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C000"/>
                </a:solidFill>
                <a:latin typeface="+mj-lt"/>
              </a:rPr>
              <a:t>Речевая разминка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86003"/>
          </a:xfrm>
        </p:spPr>
        <p:txBody>
          <a:bodyPr/>
          <a:lstStyle/>
          <a:p>
            <a:pPr algn="r">
              <a:buNone/>
            </a:pP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	</a:t>
            </a:r>
            <a:r>
              <a:rPr lang="en-US" sz="2800" dirty="0" smtClean="0">
                <a:latin typeface="+mn-lt"/>
              </a:rPr>
              <a:t>	</a:t>
            </a:r>
            <a:r>
              <a:rPr lang="en-US" sz="2800" dirty="0" smtClean="0">
                <a:latin typeface="+mn-lt"/>
              </a:rPr>
              <a:t>Is she the Queen? – Yes, she is.</a:t>
            </a:r>
            <a:endParaRPr lang="en-US" sz="2800" dirty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She is the Queen.</a:t>
            </a:r>
          </a:p>
        </p:txBody>
      </p:sp>
      <p:pic>
        <p:nvPicPr>
          <p:cNvPr id="11" name="Picture 2" descr="http://angelsdospeak.files.wordpress.com/2011/04/queen-elisabeth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2269232" cy="3138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C000"/>
                </a:solidFill>
                <a:latin typeface="+mj-lt"/>
              </a:rPr>
              <a:t>Речевая разминка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86003"/>
          </a:xfrm>
        </p:spPr>
        <p:txBody>
          <a:bodyPr/>
          <a:lstStyle/>
          <a:p>
            <a:pPr algn="r">
              <a:buNone/>
            </a:pP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			    Is this the British flag? – 				Yes, it is.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It is our flag.</a:t>
            </a:r>
            <a:endParaRPr lang="en-US" sz="2800" dirty="0">
              <a:latin typeface="+mn-lt"/>
            </a:endParaRPr>
          </a:p>
        </p:txBody>
      </p:sp>
      <p:pic>
        <p:nvPicPr>
          <p:cNvPr id="5" name="Picture 2" descr="C:\Users\Катя\AppData\Local\Microsoft\Windows\Temporary Internet Files\Content.IE5\KQ3HR2AP\MP9004228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3686537" cy="276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C000"/>
                </a:solidFill>
                <a:latin typeface="+mj-lt"/>
              </a:rPr>
              <a:t>Речевая разминка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86003"/>
          </a:xfrm>
        </p:spPr>
        <p:txBody>
          <a:bodyPr/>
          <a:lstStyle/>
          <a:p>
            <a:pPr algn="r">
              <a:buNone/>
            </a:pP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			    Is he Prince Charles, the 				     Queen’s son? – No, he 		            	    isn’t. He’s Prince Harry, the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		      Queen’s grandson. 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>
              <a:latin typeface="+mn-lt"/>
            </a:endParaRPr>
          </a:p>
        </p:txBody>
      </p:sp>
      <p:pic>
        <p:nvPicPr>
          <p:cNvPr id="1026" name="Picture 2" descr="http://g4.nh.ee/images/pix/900x585/yfPj4z6cH6Q/file64912408_ad0924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3986505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C000"/>
                </a:solidFill>
                <a:latin typeface="+mj-lt"/>
              </a:rPr>
              <a:t>Речевая разминка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86003"/>
          </a:xfrm>
        </p:spPr>
        <p:txBody>
          <a:bodyPr/>
          <a:lstStyle/>
          <a:p>
            <a:pPr algn="r">
              <a:buNone/>
            </a:pP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			   Are they tourists? – No, 				   they are not. They are 			    Beefeaters. 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>
              <a:latin typeface="+mn-lt"/>
            </a:endParaRPr>
          </a:p>
        </p:txBody>
      </p:sp>
      <p:pic>
        <p:nvPicPr>
          <p:cNvPr id="28674" name="Picture 2" descr="http://img3.arrivo.ru/cfcd/7d/3588/2/bifiters-flickr.com_-_mbcrawf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348880"/>
            <a:ext cx="3672408" cy="2451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C000"/>
                </a:solidFill>
                <a:latin typeface="+mj-lt"/>
              </a:rPr>
              <a:t>Речевая разминка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86003"/>
          </a:xfrm>
        </p:spPr>
        <p:txBody>
          <a:bodyPr/>
          <a:lstStyle/>
          <a:p>
            <a:pPr algn="r">
              <a:buNone/>
            </a:pP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 smtClean="0">
              <a:latin typeface="+mn-lt"/>
            </a:endParaRP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			   Is Big Ben a museum? – 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			</a:t>
            </a:r>
            <a:r>
              <a:rPr lang="en-US" sz="2800" dirty="0" smtClean="0">
                <a:latin typeface="+mn-lt"/>
              </a:rPr>
              <a:t>	</a:t>
            </a:r>
            <a:r>
              <a:rPr lang="en-US" sz="2800" dirty="0" smtClean="0">
                <a:latin typeface="+mn-lt"/>
              </a:rPr>
              <a:t> No, it isn’t. Big Ben is a 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                                   very famous clock.  </a:t>
            </a:r>
          </a:p>
          <a:p>
            <a:pPr algn="ctr">
              <a:buNone/>
            </a:pPr>
            <a:r>
              <a:rPr lang="en-US" sz="2800" dirty="0" smtClean="0">
                <a:latin typeface="+mn-lt"/>
              </a:rPr>
              <a:t>	</a:t>
            </a:r>
            <a:endParaRPr lang="en-US" sz="2800" dirty="0">
              <a:latin typeface="+mn-lt"/>
            </a:endParaRPr>
          </a:p>
        </p:txBody>
      </p:sp>
      <p:sp>
        <p:nvSpPr>
          <p:cNvPr id="29698" name="AutoShape 2" descr="&amp;Kcy;&amp;acy;&amp;rcy;&amp;tcy;&amp;icy;&amp;ncy;&amp;kcy;&amp;icy; &amp;pcy;&amp;ocy; &amp;zcy;&amp;acy;&amp;pcy;&amp;rcy;&amp;ocy;&amp;scy;&amp;ucy; &amp;bcy;&amp;icy;&amp;gcy; &amp;bcy;&amp;iecy;&amp;ncy; &amp;icy; &amp;zcy;&amp;dcy;&amp;acy;&amp;ncy;&amp;icy;&amp;iecy; &amp;pcy;&amp;acy;&amp;rcy;&amp;lcy;&amp;acy;&amp;mcy;&amp;iecy;&amp;ncy;&amp;t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&amp;Kcy;&amp;acy;&amp;rcy;&amp;tcy;&amp;icy;&amp;ncy;&amp;kcy;&amp;icy; &amp;pcy;&amp;ocy; &amp;zcy;&amp;acy;&amp;pcy;&amp;rcy;&amp;ocy;&amp;scy;&amp;ucy; &amp;bcy;&amp;icy;&amp;gcy; &amp;bcy;&amp;iecy;&amp;ncy; &amp;icy; &amp;zcy;&amp;dcy;&amp;acy;&amp;ncy;&amp;icy;&amp;iecy; &amp;pcy;&amp;acy;&amp;rcy;&amp;lcy;&amp;acy;&amp;mcy;&amp;iecy;&amp;ncy;&amp;t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2" name="Picture 6" descr="http://www.ecpat.org.uk/sites/default/files/parlia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3892323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C000"/>
                </a:solidFill>
                <a:latin typeface="+mj-lt"/>
              </a:rPr>
              <a:t>Checking </a:t>
            </a:r>
            <a:r>
              <a:rPr lang="en-US" sz="5400" dirty="0" err="1" smtClean="0">
                <a:solidFill>
                  <a:srgbClr val="FFC000"/>
                </a:solidFill>
                <a:latin typeface="+mj-lt"/>
              </a:rPr>
              <a:t>hometask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8" name="Содержимое 7" descr="yMblhM7c5b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1219" y="1600200"/>
            <a:ext cx="428156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+mj-lt"/>
              </a:rPr>
              <a:t>Guess the meaning of the underlined words</a:t>
            </a:r>
            <a:endParaRPr lang="ru-RU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en-US" dirty="0" smtClean="0">
              <a:latin typeface="+mn-lt"/>
            </a:endParaRPr>
          </a:p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1. My favourite subject is </a:t>
            </a:r>
            <a:r>
              <a:rPr lang="en-US" u="sng" dirty="0" smtClean="0">
                <a:latin typeface="+mn-lt"/>
              </a:rPr>
              <a:t>Mathematics</a:t>
            </a:r>
            <a:r>
              <a:rPr lang="en-US" dirty="0" smtClean="0">
                <a:latin typeface="+mn-lt"/>
              </a:rPr>
              <a:t>. What </a:t>
            </a:r>
          </a:p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</a:t>
            </a:r>
            <a:r>
              <a:rPr lang="en-US" dirty="0" smtClean="0">
                <a:latin typeface="+mn-lt"/>
              </a:rPr>
              <a:t>is your favourite subject? – It’s </a:t>
            </a:r>
            <a:r>
              <a:rPr lang="en-US" u="sng" dirty="0" smtClean="0">
                <a:latin typeface="+mn-lt"/>
              </a:rPr>
              <a:t>Physics</a:t>
            </a:r>
            <a:r>
              <a:rPr lang="en-US" dirty="0" smtClean="0">
                <a:latin typeface="+mn-lt"/>
              </a:rPr>
              <a:t> and </a:t>
            </a:r>
          </a:p>
          <a:p>
            <a:pPr marL="514350" indent="-514350">
              <a:buNone/>
            </a:pPr>
            <a:r>
              <a:rPr lang="en-US" sz="3200" dirty="0" smtClean="0">
                <a:latin typeface="+mn-lt"/>
              </a:rPr>
              <a:t>	</a:t>
            </a:r>
            <a:r>
              <a:rPr lang="en-US" sz="3200" u="sng" dirty="0" smtClean="0">
                <a:latin typeface="+mn-lt"/>
              </a:rPr>
              <a:t>Russian Literature</a:t>
            </a:r>
            <a:r>
              <a:rPr lang="en-US" sz="3200" dirty="0" smtClean="0">
                <a:latin typeface="+mn-lt"/>
              </a:rPr>
              <a:t>.</a:t>
            </a:r>
          </a:p>
          <a:p>
            <a:pPr marL="514350" indent="-514350">
              <a:buNone/>
            </a:pPr>
            <a:r>
              <a:rPr lang="en-US" dirty="0" smtClean="0">
                <a:latin typeface="+mn-lt"/>
              </a:rPr>
              <a:t>	</a:t>
            </a:r>
            <a:r>
              <a:rPr lang="en-US" dirty="0" smtClean="0">
                <a:latin typeface="+mn-lt"/>
              </a:rPr>
              <a:t>2. This actor is very </a:t>
            </a:r>
            <a:r>
              <a:rPr lang="en-US" u="sng" dirty="0" smtClean="0">
                <a:latin typeface="+mn-lt"/>
              </a:rPr>
              <a:t>popular</a:t>
            </a:r>
            <a:r>
              <a:rPr lang="en-US" dirty="0" smtClean="0">
                <a:latin typeface="+mn-lt"/>
              </a:rPr>
              <a:t>. He is in five films </a:t>
            </a:r>
          </a:p>
          <a:p>
            <a:pPr marL="514350" indent="-514350">
              <a:buNone/>
            </a:pPr>
            <a:r>
              <a:rPr lang="en-US" sz="3200" dirty="0" smtClean="0">
                <a:latin typeface="+mn-lt"/>
              </a:rPr>
              <a:t>	</a:t>
            </a:r>
            <a:r>
              <a:rPr lang="en-US" sz="3200" dirty="0" smtClean="0">
                <a:latin typeface="+mn-lt"/>
              </a:rPr>
              <a:t>this year.</a:t>
            </a:r>
            <a:r>
              <a:rPr lang="en-US" sz="3200" dirty="0" smtClean="0">
                <a:latin typeface="+mn-lt"/>
              </a:rPr>
              <a:t> </a:t>
            </a:r>
          </a:p>
          <a:p>
            <a:pPr marL="914400" lvl="1" indent="-514350">
              <a:buNone/>
            </a:pPr>
            <a:endParaRPr lang="en-US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78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September, 15 Classwork</vt:lpstr>
      <vt:lpstr>Фонетическая разминка</vt:lpstr>
      <vt:lpstr>Речевая разминка</vt:lpstr>
      <vt:lpstr>Речевая разминка</vt:lpstr>
      <vt:lpstr>Речевая разминка</vt:lpstr>
      <vt:lpstr>Речевая разминка</vt:lpstr>
      <vt:lpstr>Речевая разминка</vt:lpstr>
      <vt:lpstr>Checking hometask</vt:lpstr>
      <vt:lpstr>Guess the meaning of the underlined words</vt:lpstr>
      <vt:lpstr>Let’s sing</vt:lpstr>
      <vt:lpstr>Read the information and fill in the gaps</vt:lpstr>
      <vt:lpstr>Глагол to be в простом настоящем времени (the Present Simple Tense)</vt:lpstr>
      <vt:lpstr>Hometask: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Катя</cp:lastModifiedBy>
  <cp:revision>50</cp:revision>
  <dcterms:created xsi:type="dcterms:W3CDTF">2011-07-08T08:05:38Z</dcterms:created>
  <dcterms:modified xsi:type="dcterms:W3CDTF">2015-09-14T19:28:04Z</dcterms:modified>
</cp:coreProperties>
</file>