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526B1E-499F-45EB-A7BC-625EFAC2993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diasubs.ru/group/uploads/pr/professionalnyij-klipart/image2/hmYS00YTc.jpg"/>
          <p:cNvPicPr>
            <a:picLocks noChangeAspect="1" noChangeArrowheads="1"/>
          </p:cNvPicPr>
          <p:nvPr/>
        </p:nvPicPr>
        <p:blipFill>
          <a:blip r:embed="rId2" cstate="print">
            <a:lum bright="7000"/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smtClean="0">
                <a:solidFill>
                  <a:schemeClr val="accent3">
                    <a:lumMod val="75000"/>
                  </a:schemeClr>
                </a:solidFill>
              </a:rPr>
              <a:t>ВЕСЕННИЕ ПЕСНИ</a:t>
            </a:r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roiniashka.ru/statii/eshe_str/poh/40/vesna10.jpg"/>
          <p:cNvPicPr>
            <a:picLocks noChangeAspect="1" noChangeArrowheads="1"/>
          </p:cNvPicPr>
          <p:nvPr/>
        </p:nvPicPr>
        <p:blipFill>
          <a:blip r:embed="rId2" cstate="print">
            <a:lum bright="1000"/>
          </a:blip>
          <a:srcRect l="14764"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467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Обряды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4032448" cy="288032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32500" lnSpcReduction="20000"/>
          </a:bodyPr>
          <a:lstStyle/>
          <a:p>
            <a:pPr>
              <a:spcBef>
                <a:spcPts val="0"/>
              </a:spcBef>
            </a:pPr>
            <a:endParaRPr lang="ru-RU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800" smtClean="0"/>
              <a:t>Обряды, связанные со встречей весны, сопровождались выпечкой из теста </a:t>
            </a:r>
            <a:r>
              <a:rPr lang="ru-RU" sz="6800" smtClean="0"/>
              <a:t>птичек </a:t>
            </a:r>
            <a:r>
              <a:rPr lang="ru-RU" sz="6800" smtClean="0"/>
              <a:t>- </a:t>
            </a:r>
            <a:r>
              <a:rPr lang="ru-RU" sz="6800" smtClean="0"/>
              <a:t>жаворонков, с которыми дети, а иногда молодежь или женщины, выходили зазывать птиц и весну</a:t>
            </a:r>
            <a:r>
              <a:rPr lang="ru-RU" sz="6800" smtClean="0"/>
              <a:t>. </a:t>
            </a:r>
            <a:endParaRPr lang="ru-RU" sz="6800" dirty="0"/>
          </a:p>
        </p:txBody>
      </p:sp>
      <p:pic>
        <p:nvPicPr>
          <p:cNvPr id="6" name="Picture 10" descr="http://www.lipetskmedia.ru/image/jav.jpg"/>
          <p:cNvPicPr>
            <a:picLocks noChangeAspect="1" noChangeArrowheads="1"/>
          </p:cNvPicPr>
          <p:nvPr/>
        </p:nvPicPr>
        <p:blipFill>
          <a:blip r:embed="rId3" cstate="print"/>
          <a:srcRect r="1859"/>
          <a:stretch>
            <a:fillRect/>
          </a:stretch>
        </p:blipFill>
        <p:spPr bwMode="auto">
          <a:xfrm>
            <a:off x="4283968" y="548680"/>
            <a:ext cx="4722807" cy="397407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7" name="Picture 8" descr="Photobucket"/>
          <p:cNvPicPr>
            <a:picLocks noChangeAspect="1" noChangeArrowheads="1"/>
          </p:cNvPicPr>
          <p:nvPr/>
        </p:nvPicPr>
        <p:blipFill>
          <a:blip r:embed="rId4" cstate="print"/>
          <a:srcRect l="54940" t="3167" r="6721" b="3959"/>
          <a:stretch>
            <a:fillRect/>
          </a:stretch>
        </p:blipFill>
        <p:spPr bwMode="auto">
          <a:xfrm>
            <a:off x="179512" y="3804164"/>
            <a:ext cx="3528392" cy="30538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851920" y="4725144"/>
            <a:ext cx="5112568" cy="20162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rmAutofit fontScale="4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lnSpc>
                <a:spcPct val="120000"/>
              </a:lnSpc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5500" smtClean="0"/>
              <a:t>Птичек </a:t>
            </a:r>
            <a:r>
              <a:rPr lang="ru-RU" sz="5500" smtClean="0"/>
              <a:t>развешивали и </a:t>
            </a:r>
            <a:r>
              <a:rPr lang="ru-RU" sz="5500" smtClean="0"/>
              <a:t>раскладывали </a:t>
            </a:r>
            <a:r>
              <a:rPr lang="ru-RU" sz="5500" smtClean="0"/>
              <a:t>на </a:t>
            </a:r>
            <a:r>
              <a:rPr lang="ru-RU" sz="5500" smtClean="0"/>
              <a:t>возвышенных местах, оставляли на проталинах, подкидывали в </a:t>
            </a:r>
            <a:r>
              <a:rPr lang="ru-RU" sz="5500" smtClean="0"/>
              <a:t>воздух</a:t>
            </a:r>
            <a:r>
              <a:rPr lang="ru-RU" sz="5500" smtClean="0"/>
              <a:t>, изображая полет настоящих </a:t>
            </a:r>
            <a:r>
              <a:rPr lang="ru-RU" sz="5500" smtClean="0"/>
              <a:t>птиц.</a:t>
            </a:r>
            <a:endParaRPr kumimoji="0" lang="ru-RU" sz="55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stroiniashka.ru/statii/eshe_str/poh/40/vesna10.jpg"/>
          <p:cNvPicPr>
            <a:picLocks noChangeAspect="1" noChangeArrowheads="1"/>
          </p:cNvPicPr>
          <p:nvPr/>
        </p:nvPicPr>
        <p:blipFill>
          <a:blip r:embed="rId2" cstate="print">
            <a:lum bright="1000"/>
          </a:blip>
          <a:srcRect l="14764"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467600" cy="6340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 </a:t>
            </a:r>
            <a:r>
              <a:rPr lang="ru-RU" b="1" smtClean="0">
                <a:solidFill>
                  <a:schemeClr val="accent3">
                    <a:lumMod val="75000"/>
                  </a:schemeClr>
                </a:solidFill>
              </a:rPr>
              <a:t>чем </a:t>
            </a:r>
            <a:r>
              <a:rPr lang="ru-RU" b="1" smtClean="0">
                <a:solidFill>
                  <a:schemeClr val="accent3">
                    <a:lumMod val="75000"/>
                  </a:schemeClr>
                </a:solidFill>
              </a:rPr>
              <a:t>связаны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обряды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4608512" cy="151216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300" dirty="0" smtClean="0"/>
              <a:t>Все обряды были связаны с </a:t>
            </a:r>
            <a:r>
              <a:rPr lang="ru-RU" sz="2300" smtClean="0"/>
              <a:t>приходом </a:t>
            </a:r>
            <a:r>
              <a:rPr lang="ru-RU" sz="2300" smtClean="0"/>
              <a:t>весны</a:t>
            </a:r>
            <a:r>
              <a:rPr lang="en-US" sz="2300" smtClean="0"/>
              <a:t>,</a:t>
            </a:r>
            <a:r>
              <a:rPr lang="ru-RU" sz="2300" smtClean="0"/>
              <a:t> </a:t>
            </a:r>
            <a:r>
              <a:rPr lang="ru-RU" sz="2300" dirty="0" smtClean="0"/>
              <a:t>весенним  </a:t>
            </a:r>
            <a:r>
              <a:rPr lang="ru-RU" sz="2300" smtClean="0"/>
              <a:t>возрождением </a:t>
            </a:r>
            <a:r>
              <a:rPr lang="ru-RU" sz="2300" smtClean="0"/>
              <a:t>земли, прилетом птиц </a:t>
            </a:r>
            <a:r>
              <a:rPr lang="en-US" sz="2300" dirty="0"/>
              <a:t>.</a:t>
            </a:r>
            <a:endParaRPr lang="ru-RU" sz="2300" dirty="0"/>
          </a:p>
        </p:txBody>
      </p:sp>
      <p:pic>
        <p:nvPicPr>
          <p:cNvPr id="13314" name="Picture 2" descr="http://pravotnosheniya.info/images/original/%D1%81%D1%82%D0%B0%D0%B4%D0%B8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534" y="764704"/>
            <a:ext cx="3955938" cy="345638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2" descr="http://kraeved.museum-penza.ru/files/kraeved/4e5effbda80934ee4152984a72ac9aceb2d848120772046.jpg"/>
          <p:cNvPicPr>
            <a:picLocks noChangeAspect="1" noChangeArrowheads="1"/>
          </p:cNvPicPr>
          <p:nvPr/>
        </p:nvPicPr>
        <p:blipFill>
          <a:blip r:embed="rId4" cstate="print"/>
          <a:srcRect b="11899"/>
          <a:stretch>
            <a:fillRect/>
          </a:stretch>
        </p:blipFill>
        <p:spPr bwMode="auto">
          <a:xfrm>
            <a:off x="179512" y="2420889"/>
            <a:ext cx="4608513" cy="425323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860032" y="4365104"/>
            <a:ext cx="4176464" cy="22159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300" smtClean="0"/>
              <a:t>Весну закликали, что должно было способствовать ее наступлению, </a:t>
            </a:r>
            <a:r>
              <a:rPr lang="ru-RU" sz="2300" smtClean="0"/>
              <a:t>приближению тепла и света, пробуждению природы </a:t>
            </a:r>
            <a:r>
              <a:rPr lang="ru-RU" sz="2300" smtClean="0"/>
              <a:t>и </a:t>
            </a:r>
            <a:r>
              <a:rPr lang="ru-RU" sz="2300" smtClean="0"/>
              <a:t>жизненных </a:t>
            </a:r>
            <a:r>
              <a:rPr lang="ru-RU" sz="2300" smtClean="0"/>
              <a:t>сил. </a:t>
            </a:r>
            <a:endParaRPr lang="ru-RU" sz="2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stroiniashka.ru/statii/eshe_str/poh/40/vesna10.jpg"/>
          <p:cNvPicPr>
            <a:picLocks noChangeAspect="1" noChangeArrowheads="1"/>
          </p:cNvPicPr>
          <p:nvPr/>
        </p:nvPicPr>
        <p:blipFill>
          <a:blip r:embed="rId2" cstate="print">
            <a:lum bright="1000"/>
          </a:blip>
          <a:srcRect l="14764"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Песни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000108"/>
            <a:ext cx="4824536" cy="214086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300" dirty="0" smtClean="0"/>
              <a:t>Обряды сопровождались пением так называемых веснянок</a:t>
            </a:r>
            <a:r>
              <a:rPr lang="en-US" sz="2300" smtClean="0"/>
              <a:t>.</a:t>
            </a:r>
            <a:r>
              <a:rPr lang="ru-RU" sz="2300" smtClean="0"/>
              <a:t> </a:t>
            </a:r>
            <a:endParaRPr lang="ru-RU" sz="2300" smtClean="0"/>
          </a:p>
          <a:p>
            <a:pPr>
              <a:spcBef>
                <a:spcPts val="0"/>
              </a:spcBef>
              <a:buNone/>
            </a:pPr>
            <a:r>
              <a:rPr lang="ru-RU" sz="2300" smtClean="0"/>
              <a:t>	</a:t>
            </a:r>
            <a:r>
              <a:rPr lang="ru-RU" sz="2300" smtClean="0"/>
              <a:t>Их кликали</a:t>
            </a:r>
            <a:r>
              <a:rPr lang="en-US" sz="2300" smtClean="0"/>
              <a:t>,</a:t>
            </a:r>
            <a:r>
              <a:rPr lang="ru-RU" sz="2300" smtClean="0"/>
              <a:t> </a:t>
            </a:r>
            <a:r>
              <a:rPr lang="ru-RU" sz="2300" dirty="0" smtClean="0"/>
              <a:t>выкрикивали</a:t>
            </a:r>
            <a:r>
              <a:rPr lang="en-US" sz="2300" dirty="0" smtClean="0"/>
              <a:t>,</a:t>
            </a:r>
            <a:r>
              <a:rPr lang="ru-RU" sz="2300" dirty="0" smtClean="0"/>
              <a:t> взобравшись </a:t>
            </a:r>
            <a:r>
              <a:rPr lang="ru-RU" sz="2300" smtClean="0"/>
              <a:t>на </a:t>
            </a:r>
            <a:r>
              <a:rPr lang="ru-RU" sz="2300" smtClean="0"/>
              <a:t>пригорки.</a:t>
            </a:r>
            <a:r>
              <a:rPr lang="en-US" sz="2300" smtClean="0"/>
              <a:t> </a:t>
            </a:r>
            <a:endParaRPr lang="ru-RU" sz="2300" smtClean="0"/>
          </a:p>
          <a:p>
            <a:pPr>
              <a:spcBef>
                <a:spcPts val="0"/>
              </a:spcBef>
              <a:buNone/>
            </a:pPr>
            <a:r>
              <a:rPr lang="ru-RU" sz="2300" smtClean="0"/>
              <a:t>	</a:t>
            </a:r>
            <a:r>
              <a:rPr lang="ru-RU" sz="2300" smtClean="0"/>
              <a:t>В </a:t>
            </a:r>
            <a:r>
              <a:rPr lang="ru-RU" sz="2300" dirty="0" smtClean="0"/>
              <a:t>них призывали весну</a:t>
            </a:r>
            <a:r>
              <a:rPr lang="en-US" sz="2300" dirty="0" smtClean="0"/>
              <a:t>.</a:t>
            </a:r>
            <a:endParaRPr lang="ru-RU" sz="23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8064" y="404664"/>
            <a:ext cx="3744416" cy="540060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ru-RU" i="1" smtClean="0"/>
              <a:t>Жаворонки</a:t>
            </a:r>
            <a:r>
              <a:rPr lang="ru-RU" i="1" dirty="0" smtClean="0"/>
              <a:t>, жаворонки,</a:t>
            </a:r>
            <a:br>
              <a:rPr lang="ru-RU" i="1" dirty="0" smtClean="0"/>
            </a:br>
            <a:r>
              <a:rPr lang="ru-RU" i="1" dirty="0" smtClean="0"/>
              <a:t>Дайте нам лето,</a:t>
            </a:r>
            <a:br>
              <a:rPr lang="ru-RU" i="1" dirty="0" smtClean="0"/>
            </a:br>
            <a:r>
              <a:rPr lang="ru-RU" i="1" dirty="0" smtClean="0"/>
              <a:t>А мы вам зиму.</a:t>
            </a:r>
            <a:br>
              <a:rPr lang="ru-RU" i="1" dirty="0" smtClean="0"/>
            </a:br>
            <a:r>
              <a:rPr lang="ru-RU" i="1" dirty="0" smtClean="0"/>
              <a:t>У нас корма нету!</a:t>
            </a:r>
            <a:br>
              <a:rPr lang="ru-RU" i="1" dirty="0" smtClean="0"/>
            </a:br>
            <a:r>
              <a:rPr lang="ru-RU" i="1" dirty="0" smtClean="0"/>
              <a:t>Жаворонки,</a:t>
            </a:r>
            <a:br>
              <a:rPr lang="ru-RU" i="1" dirty="0" smtClean="0"/>
            </a:br>
            <a:r>
              <a:rPr lang="ru-RU" i="1" dirty="0" smtClean="0"/>
              <a:t>Прилетайте к нам,</a:t>
            </a:r>
            <a:br>
              <a:rPr lang="ru-RU" i="1" dirty="0" smtClean="0"/>
            </a:br>
            <a:r>
              <a:rPr lang="ru-RU" i="1" dirty="0" smtClean="0"/>
              <a:t>Тут кисели </a:t>
            </a:r>
            <a:r>
              <a:rPr lang="ru-RU" i="1" dirty="0" err="1" smtClean="0"/>
              <a:t>талкут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Тут блины пекут.</a:t>
            </a:r>
            <a:br>
              <a:rPr lang="ru-RU" i="1" dirty="0" smtClean="0"/>
            </a:br>
            <a:r>
              <a:rPr lang="ru-RU" i="1" dirty="0" smtClean="0"/>
              <a:t>Жаворонки, жаворонки,</a:t>
            </a:r>
            <a:br>
              <a:rPr lang="ru-RU" i="1" dirty="0" smtClean="0"/>
            </a:br>
            <a:r>
              <a:rPr lang="ru-RU" i="1" dirty="0" err="1" smtClean="0"/>
              <a:t>Катитеся</a:t>
            </a:r>
            <a:r>
              <a:rPr lang="ru-RU" i="1" dirty="0" smtClean="0"/>
              <a:t> колесом,</a:t>
            </a:r>
            <a:br>
              <a:rPr lang="ru-RU" i="1" dirty="0" smtClean="0"/>
            </a:br>
            <a:r>
              <a:rPr lang="ru-RU" i="1" dirty="0" smtClean="0"/>
              <a:t>Ваши дети </a:t>
            </a:r>
            <a:r>
              <a:rPr lang="ru-RU" i="1" smtClean="0"/>
              <a:t>за </a:t>
            </a:r>
            <a:r>
              <a:rPr lang="ru-RU" i="1" smtClean="0"/>
              <a:t>ле</a:t>
            </a:r>
            <a:r>
              <a:rPr lang="ru-RU" i="1" smtClean="0"/>
              <a:t>со</a:t>
            </a:r>
            <a:r>
              <a:rPr lang="ru-RU" i="1" smtClean="0"/>
              <a:t>м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Связаны поясом.</a:t>
            </a:r>
            <a:br>
              <a:rPr lang="ru-RU" i="1" dirty="0" smtClean="0"/>
            </a:br>
            <a:r>
              <a:rPr lang="ru-RU" i="1" dirty="0" smtClean="0"/>
              <a:t>Чу — </a:t>
            </a:r>
            <a:r>
              <a:rPr lang="ru-RU" i="1" dirty="0" err="1" smtClean="0"/>
              <a:t>виль</a:t>
            </a:r>
            <a:r>
              <a:rPr lang="ru-RU" i="1" dirty="0" smtClean="0"/>
              <a:t> — </a:t>
            </a:r>
            <a:r>
              <a:rPr lang="ru-RU" i="1" dirty="0" err="1" smtClean="0"/>
              <a:t>виль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Весна пришла</a:t>
            </a:r>
            <a:br>
              <a:rPr lang="ru-RU" i="1" dirty="0" smtClean="0"/>
            </a:br>
            <a:r>
              <a:rPr lang="ru-RU" i="1" dirty="0" smtClean="0"/>
              <a:t>На </a:t>
            </a:r>
            <a:r>
              <a:rPr lang="ru-RU" i="1" dirty="0" err="1" smtClean="0"/>
              <a:t>калясочках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Зима ушла на саночках.</a:t>
            </a:r>
            <a:br>
              <a:rPr lang="ru-RU" i="1" dirty="0" smtClean="0"/>
            </a:br>
            <a:r>
              <a:rPr lang="ru-RU" i="1" dirty="0" smtClean="0"/>
              <a:t>Мужики, мужики</a:t>
            </a:r>
            <a:br>
              <a:rPr lang="ru-RU" i="1" dirty="0" smtClean="0"/>
            </a:br>
            <a:r>
              <a:rPr lang="ru-RU" i="1" dirty="0" smtClean="0"/>
              <a:t>Точите </a:t>
            </a:r>
            <a:r>
              <a:rPr lang="ru-RU" i="1" dirty="0" err="1" smtClean="0"/>
              <a:t>сошнички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Скоро </a:t>
            </a:r>
            <a:r>
              <a:rPr lang="ru-RU" i="1" dirty="0" err="1" smtClean="0"/>
              <a:t>пашеньку</a:t>
            </a:r>
            <a:r>
              <a:rPr lang="ru-RU" i="1" dirty="0" smtClean="0"/>
              <a:t> </a:t>
            </a:r>
            <a:r>
              <a:rPr lang="ru-RU" i="1" smtClean="0"/>
              <a:t>пахать</a:t>
            </a:r>
            <a:r>
              <a:rPr lang="ru-RU" i="1" smtClean="0"/>
              <a:t>!</a:t>
            </a:r>
            <a:endParaRPr lang="ru-RU" dirty="0"/>
          </a:p>
        </p:txBody>
      </p:sp>
      <p:pic>
        <p:nvPicPr>
          <p:cNvPr id="12290" name="Picture 2" descr="http://img1.liveinternet.ru/images/attach/c/2/67/987/67987131_1292595470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293" y="3212976"/>
            <a:ext cx="4917143" cy="3501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stroiniashka.ru/statii/eshe_str/poh/40/vesna10.jpg"/>
          <p:cNvPicPr>
            <a:picLocks noChangeAspect="1" noChangeArrowheads="1"/>
          </p:cNvPicPr>
          <p:nvPr/>
        </p:nvPicPr>
        <p:blipFill>
          <a:blip r:embed="rId2" cstate="print">
            <a:lum bright="1000"/>
          </a:blip>
          <a:srcRect l="14764"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56207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Выразительные средства </a:t>
            </a:r>
            <a:r>
              <a:rPr lang="ru-RU" b="1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b="1" smtClean="0">
                <a:solidFill>
                  <a:schemeClr val="accent3">
                    <a:lumMod val="75000"/>
                  </a:schemeClr>
                </a:solidFill>
              </a:rPr>
              <a:t>песне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908720"/>
            <a:ext cx="7200800" cy="244827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mtClean="0"/>
              <a:t>В весенних песнях народ использовал такие средства  выразительности, как сравнения, эпитеты, метафоры.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mtClean="0"/>
              <a:t>	Для веснянок были характерны многократные повторения мелодичных фраз.</a:t>
            </a:r>
          </a:p>
          <a:p>
            <a:pPr>
              <a:spcBef>
                <a:spcPts val="0"/>
              </a:spcBef>
              <a:buNone/>
            </a:pPr>
            <a:r>
              <a:rPr lang="ru-RU" smtClean="0"/>
              <a:t>	Выразительная </a:t>
            </a:r>
            <a:r>
              <a:rPr lang="ru-RU" smtClean="0"/>
              <a:t>звуковая интонация являлась </a:t>
            </a:r>
            <a:r>
              <a:rPr lang="ru-RU" smtClean="0"/>
              <a:t>основой </a:t>
            </a:r>
            <a:r>
              <a:rPr lang="ru-RU" smtClean="0"/>
              <a:t>народного творчества</a:t>
            </a:r>
            <a:r>
              <a:rPr lang="ru-RU" smtClean="0"/>
              <a:t>.</a:t>
            </a:r>
            <a:endParaRPr lang="ru-RU" dirty="0"/>
          </a:p>
        </p:txBody>
      </p:sp>
      <p:pic>
        <p:nvPicPr>
          <p:cNvPr id="2050" name="Picture 2" descr="http://images.unian.net/photos/2008_05/1209976117.jpg"/>
          <p:cNvPicPr>
            <a:picLocks noChangeAspect="1" noChangeArrowheads="1"/>
          </p:cNvPicPr>
          <p:nvPr/>
        </p:nvPicPr>
        <p:blipFill>
          <a:blip r:embed="rId3" cstate="print">
            <a:lum contrast="4000"/>
          </a:blip>
          <a:srcRect b="12433"/>
          <a:stretch>
            <a:fillRect/>
          </a:stretch>
        </p:blipFill>
        <p:spPr bwMode="auto">
          <a:xfrm>
            <a:off x="1619672" y="3501008"/>
            <a:ext cx="5548672" cy="335699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e-reading.club/illustrations/1026/1026851-Autogen_eBook_id0"/>
          <p:cNvPicPr>
            <a:picLocks noChangeAspect="1" noChangeArrowheads="1"/>
          </p:cNvPicPr>
          <p:nvPr/>
        </p:nvPicPr>
        <p:blipFill>
          <a:blip r:embed="rId2" cstate="print"/>
          <a:srcRect l="6299" r="3937" b="10468"/>
          <a:stretch>
            <a:fillRect/>
          </a:stretch>
        </p:blipFill>
        <p:spPr bwMode="auto">
          <a:xfrm>
            <a:off x="0" y="0"/>
            <a:ext cx="91626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819528" cy="7647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Обогащаем лексикон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95736" y="836712"/>
            <a:ext cx="6768752" cy="72008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/>
              <a:t>Сошник </a:t>
            </a:r>
            <a:r>
              <a:rPr lang="ru-RU" smtClean="0"/>
              <a:t>— </a:t>
            </a:r>
            <a:r>
              <a:rPr lang="ru-RU" smtClean="0"/>
              <a:t>часть сохи, плуга, острый </a:t>
            </a:r>
            <a:r>
              <a:rPr lang="ru-RU" dirty="0" smtClean="0"/>
              <a:t>наконечник</a:t>
            </a:r>
            <a:r>
              <a:rPr lang="ru-RU" smtClean="0"/>
              <a:t>, </a:t>
            </a:r>
            <a:endParaRPr lang="ru-RU" smtClean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mtClean="0"/>
              <a:t>	</a:t>
            </a:r>
            <a:r>
              <a:rPr lang="ru-RU" smtClean="0"/>
              <a:t>предназначенный для взрыхления почвы.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2052" name="AutoShape 4" descr="Картинки по запросу song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2303240" y="5805264"/>
            <a:ext cx="6661248" cy="9087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19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Сошник (нем.) — стальная пластина, препятствующая откату артиллерийского орудия.</a:t>
            </a:r>
            <a:endParaRPr kumimoji="0" lang="en-US" sz="19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19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Сошник — непарная кость лицевого отдела черепа.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19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160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ВЕСЕННИЕ ПЕСНИ</vt:lpstr>
      <vt:lpstr>Обряды </vt:lpstr>
      <vt:lpstr>С чем связаны обряды </vt:lpstr>
      <vt:lpstr>Песни </vt:lpstr>
      <vt:lpstr>Выразительные средства в песне</vt:lpstr>
      <vt:lpstr>Обогащаем лексикон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песни</dc:title>
  <dc:creator>user</dc:creator>
  <cp:lastModifiedBy>L00Ky</cp:lastModifiedBy>
  <cp:revision>104</cp:revision>
  <dcterms:created xsi:type="dcterms:W3CDTF">2015-09-07T13:24:05Z</dcterms:created>
  <dcterms:modified xsi:type="dcterms:W3CDTF">2015-09-08T21:08:38Z</dcterms:modified>
</cp:coreProperties>
</file>