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13"/>
  </p:notesMasterIdLst>
  <p:sldIdLst>
    <p:sldId id="266" r:id="rId2"/>
    <p:sldId id="261" r:id="rId3"/>
    <p:sldId id="260" r:id="rId4"/>
    <p:sldId id="256" r:id="rId5"/>
    <p:sldId id="257" r:id="rId6"/>
    <p:sldId id="262" r:id="rId7"/>
    <p:sldId id="258" r:id="rId8"/>
    <p:sldId id="259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705796150481188"/>
          <c:y val="5.1400554097404488E-2"/>
          <c:w val="0.84830314960629927"/>
          <c:h val="0.89719889180519141"/>
        </c:manualLayout>
      </c:layout>
      <c:scatterChart>
        <c:scatterStyle val="smoothMarker"/>
        <c:varyColors val="0"/>
        <c:ser>
          <c:idx val="0"/>
          <c:order val="0"/>
          <c:spPr>
            <a:ln w="381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Лист1!$A$2:$A$27</c:f>
              <c:numCache>
                <c:formatCode>General</c:formatCode>
                <c:ptCount val="2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</c:numCache>
            </c:numRef>
          </c:xVal>
          <c:yVal>
            <c:numRef>
              <c:f>Лист1!$B$2:$B$27</c:f>
              <c:numCache>
                <c:formatCode>0.00</c:formatCode>
                <c:ptCount val="26"/>
                <c:pt idx="0">
                  <c:v>5</c:v>
                </c:pt>
                <c:pt idx="1">
                  <c:v>4.0460209049401632</c:v>
                </c:pt>
                <c:pt idx="2">
                  <c:v>1.5481140652851211</c:v>
                </c:pt>
                <c:pt idx="3">
                  <c:v>-1.5405401563899619</c:v>
                </c:pt>
                <c:pt idx="4">
                  <c:v>-4.0413371363465505</c:v>
                </c:pt>
                <c:pt idx="5">
                  <c:v>-4.9999936586376972</c:v>
                </c:pt>
                <c:pt idx="6">
                  <c:v>-4.0506944106199967</c:v>
                </c:pt>
                <c:pt idx="7">
                  <c:v>-1.5556840473194102</c:v>
                </c:pt>
                <c:pt idx="8">
                  <c:v>1.5329623398454939</c:v>
                </c:pt>
                <c:pt idx="9">
                  <c:v>4.0366431167197545</c:v>
                </c:pt>
                <c:pt idx="10">
                  <c:v>4.9999746345668763</c:v>
                </c:pt>
                <c:pt idx="11">
                  <c:v>4.0553576415314954</c:v>
                </c:pt>
                <c:pt idx="12">
                  <c:v>1.5632500832912339</c:v>
                </c:pt>
                <c:pt idx="13">
                  <c:v>-1.525380634873188</c:v>
                </c:pt>
                <c:pt idx="14">
                  <c:v>-4.0319388579663569</c:v>
                </c:pt>
                <c:pt idx="15">
                  <c:v>-4.9999429278357885</c:v>
                </c:pt>
                <c:pt idx="16">
                  <c:v>-4.0600105858461708</c:v>
                </c:pt>
                <c:pt idx="17">
                  <c:v>-1.5708121540089925</c:v>
                </c:pt>
                <c:pt idx="18">
                  <c:v>1.5177950607043831</c:v>
                </c:pt>
                <c:pt idx="19">
                  <c:v>4.0272243720189334</c:v>
                </c:pt>
                <c:pt idx="20">
                  <c:v>4.9998985385248682</c:v>
                </c:pt>
                <c:pt idx="21">
                  <c:v>4.0646532317616115</c:v>
                </c:pt>
                <c:pt idx="22">
                  <c:v>1.5783702402911608</c:v>
                </c:pt>
                <c:pt idx="23">
                  <c:v>-1.5102056365802277</c:v>
                </c:pt>
                <c:pt idx="24">
                  <c:v>-4.0224996708359777</c:v>
                </c:pt>
                <c:pt idx="25">
                  <c:v>-4.9998414667466999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3335680"/>
        <c:axId val="173337216"/>
      </c:scatterChart>
      <c:valAx>
        <c:axId val="173335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3337216"/>
        <c:crosses val="autoZero"/>
        <c:crossBetween val="midCat"/>
      </c:valAx>
      <c:valAx>
        <c:axId val="173337216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73335680"/>
        <c:crosses val="autoZero"/>
        <c:crossBetween val="midCat"/>
      </c:valAx>
      <c:spPr>
        <a:noFill/>
      </c:spPr>
    </c:plotArea>
    <c:plotVisOnly val="1"/>
    <c:dispBlanksAs val="gap"/>
    <c:showDLblsOverMax val="0"/>
  </c:chart>
  <c:spPr>
    <a:noFill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83573928258974"/>
          <c:y val="5.1400554097404488E-2"/>
          <c:w val="0.83501837270341239"/>
          <c:h val="0.8971988918051911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Лист1!$E$1</c:f>
              <c:strCache>
                <c:ptCount val="1"/>
                <c:pt idx="0">
                  <c:v>у</c:v>
                </c:pt>
              </c:strCache>
            </c:strRef>
          </c:tx>
          <c:spPr>
            <a:ln w="38100">
              <a:solidFill>
                <a:srgbClr val="993300"/>
              </a:solidFill>
            </a:ln>
          </c:spPr>
          <c:marker>
            <c:symbol val="none"/>
          </c:marker>
          <c:xVal>
            <c:numRef>
              <c:f>Лист1!$D$2:$D$22</c:f>
              <c:numCache>
                <c:formatCode>General</c:formatCode>
                <c:ptCount val="21"/>
                <c:pt idx="0">
                  <c:v>0</c:v>
                </c:pt>
                <c:pt idx="1">
                  <c:v>1.0000000000000004E-2</c:v>
                </c:pt>
                <c:pt idx="2">
                  <c:v>2.0000000000000007E-2</c:v>
                </c:pt>
                <c:pt idx="3">
                  <c:v>3.0000000000000002E-2</c:v>
                </c:pt>
                <c:pt idx="4">
                  <c:v>4.0000000000000015E-2</c:v>
                </c:pt>
                <c:pt idx="5">
                  <c:v>0.05</c:v>
                </c:pt>
                <c:pt idx="6">
                  <c:v>6.0000000000000019E-2</c:v>
                </c:pt>
                <c:pt idx="7">
                  <c:v>7.0000000000000021E-2</c:v>
                </c:pt>
                <c:pt idx="8">
                  <c:v>8.0000000000000029E-2</c:v>
                </c:pt>
                <c:pt idx="9">
                  <c:v>9.0000000000000024E-2</c:v>
                </c:pt>
                <c:pt idx="10">
                  <c:v>0.1</c:v>
                </c:pt>
                <c:pt idx="11">
                  <c:v>0.11</c:v>
                </c:pt>
                <c:pt idx="12">
                  <c:v>0.12000000000000002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0.15000000000000005</c:v>
                </c:pt>
                <c:pt idx="16">
                  <c:v>0.16</c:v>
                </c:pt>
                <c:pt idx="17">
                  <c:v>0.17</c:v>
                </c:pt>
                <c:pt idx="18">
                  <c:v>0.18000000000000005</c:v>
                </c:pt>
                <c:pt idx="19">
                  <c:v>0.19</c:v>
                </c:pt>
                <c:pt idx="20">
                  <c:v>0.2</c:v>
                </c:pt>
              </c:numCache>
            </c:numRef>
          </c:xVal>
          <c:yVal>
            <c:numRef>
              <c:f>Лист1!$E$2:$E$22</c:f>
              <c:numCache>
                <c:formatCode>0.00</c:formatCode>
                <c:ptCount val="21"/>
                <c:pt idx="0">
                  <c:v>0</c:v>
                </c:pt>
                <c:pt idx="1">
                  <c:v>0.95885107720840645</c:v>
                </c:pt>
                <c:pt idx="2">
                  <c:v>1.6829419696157939</c:v>
                </c:pt>
                <c:pt idx="3">
                  <c:v>1.9949899732081093</c:v>
                </c:pt>
                <c:pt idx="4">
                  <c:v>1.8185948536513634</c:v>
                </c:pt>
                <c:pt idx="5">
                  <c:v>1.1969442882079127</c:v>
                </c:pt>
                <c:pt idx="6">
                  <c:v>0.28224001611973443</c:v>
                </c:pt>
                <c:pt idx="7">
                  <c:v>-0.70156645537924056</c:v>
                </c:pt>
                <c:pt idx="8">
                  <c:v>-1.513604990615856</c:v>
                </c:pt>
                <c:pt idx="9">
                  <c:v>-1.9550602353301938</c:v>
                </c:pt>
                <c:pt idx="10">
                  <c:v>-1.9178485493262774</c:v>
                </c:pt>
                <c:pt idx="11">
                  <c:v>-1.4110806511407838</c:v>
                </c:pt>
                <c:pt idx="12">
                  <c:v>-0.55883099639785172</c:v>
                </c:pt>
                <c:pt idx="13">
                  <c:v>0.43023997617563114</c:v>
                </c:pt>
                <c:pt idx="14">
                  <c:v>1.313973197437579</c:v>
                </c:pt>
                <c:pt idx="15">
                  <c:v>1.8759999535494774</c:v>
                </c:pt>
                <c:pt idx="16">
                  <c:v>1.9787164932467642</c:v>
                </c:pt>
                <c:pt idx="17">
                  <c:v>1.5969742252469801</c:v>
                </c:pt>
                <c:pt idx="18">
                  <c:v>0.82423697048351341</c:v>
                </c:pt>
                <c:pt idx="19">
                  <c:v>-0.1503022409236186</c:v>
                </c:pt>
                <c:pt idx="20">
                  <c:v>-1.0880422217787404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3361792"/>
        <c:axId val="173371776"/>
      </c:scatterChart>
      <c:valAx>
        <c:axId val="173361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3371776"/>
        <c:crosses val="autoZero"/>
        <c:crossBetween val="midCat"/>
      </c:valAx>
      <c:valAx>
        <c:axId val="173371776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73361792"/>
        <c:crosses val="autoZero"/>
        <c:crossBetween val="midCat"/>
      </c:valAx>
      <c:spPr>
        <a:noFill/>
      </c:spPr>
    </c:plotArea>
    <c:plotVisOnly val="1"/>
    <c:dispBlanksAs val="gap"/>
    <c:showDLblsOverMax val="0"/>
  </c:chart>
  <c:spPr>
    <a:noFill/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0.11025</cdr:x>
      <cdr:y>0</cdr:y>
    </cdr:from>
    <cdr:to>
      <cdr:x>1</cdr:x>
      <cdr:y>0.49874</cdr:y>
    </cdr:to>
    <cdr:grpSp>
      <cdr:nvGrpSpPr>
        <cdr:cNvPr id="6" name="Группа 5"/>
        <cdr:cNvGrpSpPr/>
      </cdr:nvGrpSpPr>
      <cdr:grpSpPr>
        <a:xfrm xmlns:a="http://schemas.openxmlformats.org/drawingml/2006/main">
          <a:off x="479297" y="0"/>
          <a:ext cx="3868070" cy="1364704"/>
          <a:chOff x="504056" y="0"/>
          <a:chExt cx="4067944" cy="1368152"/>
        </a:xfrm>
      </cdr:grpSpPr>
      <cdr:cxnSp macro="">
        <cdr:nvCxnSpPr>
          <cdr:cNvPr id="3" name="Прямая со стрелкой 2"/>
          <cdr:cNvCxnSpPr/>
        </cdr:nvCxnSpPr>
        <cdr:spPr>
          <a:xfrm xmlns:a="http://schemas.openxmlformats.org/drawingml/2006/main">
            <a:off x="4022823" y="1368152"/>
            <a:ext cx="549177" cy="0"/>
          </a:xfrm>
          <a:prstGeom xmlns:a="http://schemas.openxmlformats.org/drawingml/2006/main" prst="straightConnector1">
            <a:avLst/>
          </a:prstGeom>
          <a:ln xmlns:a="http://schemas.openxmlformats.org/drawingml/2006/main">
            <a:solidFill>
              <a:schemeClr val="bg1">
                <a:lumMod val="50000"/>
              </a:schemeClr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4" name="Прямая со стрелкой 3"/>
          <cdr:cNvCxnSpPr/>
        </cdr:nvCxnSpPr>
        <cdr:spPr>
          <a:xfrm xmlns:a="http://schemas.openxmlformats.org/drawingml/2006/main" flipV="1">
            <a:off x="504056" y="0"/>
            <a:ext cx="0" cy="360040"/>
          </a:xfrm>
          <a:prstGeom xmlns:a="http://schemas.openxmlformats.org/drawingml/2006/main" prst="straightConnector1">
            <a:avLst/>
          </a:prstGeom>
          <a:ln xmlns:a="http://schemas.openxmlformats.org/drawingml/2006/main">
            <a:solidFill>
              <a:schemeClr val="bg1">
                <a:lumMod val="50000"/>
              </a:schemeClr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5FD09-BDE3-4D42-A64D-613E73DF41F1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08E5F-D9E6-4524-8273-63366B2A7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368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08E5F-D9E6-4524-8273-63366B2A7E7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14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08E5F-D9E6-4524-8273-63366B2A7E7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3CB6-BC67-430D-8E90-8F75B02EC4E9}" type="datetime1">
              <a:rPr lang="ru-RU" smtClean="0"/>
              <a:pPr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АНО "Павловская гимназия"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3389-E184-44C7-AAB1-0576A640D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329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1EE63-4E81-409D-96E4-D34274862667}" type="datetime1">
              <a:rPr lang="ru-RU" smtClean="0"/>
              <a:pPr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АНО "Павловская гимназия"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3389-E184-44C7-AAB1-0576A640D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008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C748-6789-44B1-BC83-4A98296FA6FB}" type="datetime1">
              <a:rPr lang="ru-RU" smtClean="0"/>
              <a:pPr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АНО "Павловская гимназия"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3389-E184-44C7-AAB1-0576A640D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05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461E6-DC42-4301-9936-A6EC25400E9A}" type="datetime1">
              <a:rPr lang="ru-RU" smtClean="0"/>
              <a:pPr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АНО "Павловская гимназия"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3389-E184-44C7-AAB1-0576A640D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329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55F99-0FD0-487A-BC0A-94A10D7AEDEE}" type="datetime1">
              <a:rPr lang="ru-RU" smtClean="0"/>
              <a:pPr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АНО "Павловская гимназия"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3389-E184-44C7-AAB1-0576A640D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707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ECD51-94FD-46B9-9307-6FC9BDE988C5}" type="datetime1">
              <a:rPr lang="ru-RU" smtClean="0"/>
              <a:pPr/>
              <a:t>23.09.2015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АНО "Павловская гимназия"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3389-E184-44C7-AAB1-0576A640D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03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F45B-28A7-4320-B377-B6493818CF7A}" type="datetime1">
              <a:rPr lang="ru-RU" smtClean="0"/>
              <a:pPr/>
              <a:t>23.09.2015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АНО "Павловская гимназия"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3389-E184-44C7-AAB1-0576A640D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645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19CB7-E2CB-4B7B-8CBE-ECF4CEBF3DB3}" type="datetime1">
              <a:rPr lang="ru-RU" smtClean="0"/>
              <a:pPr/>
              <a:t>23.09.2015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АНО "Павловская гимназия"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3389-E184-44C7-AAB1-0576A640D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891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C9BF0-6356-4D00-AC6B-22A2CBB2F78E}" type="datetime1">
              <a:rPr lang="ru-RU" smtClean="0"/>
              <a:pPr/>
              <a:t>23.09.2015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АНО "Павловская гимназия"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3389-E184-44C7-AAB1-0576A640D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74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0456A-36A6-491E-9234-B59F8C00EF1C}" type="datetime1">
              <a:rPr lang="ru-RU" smtClean="0"/>
              <a:pPr/>
              <a:t>23.09.2015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АНО "Павловская гимназия"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3389-E184-44C7-AAB1-0576A640D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077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98CA-6027-45CF-B5B2-F3E14C4FAE8F}" type="datetime1">
              <a:rPr lang="ru-RU" smtClean="0"/>
              <a:pPr/>
              <a:t>23.09.2015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АНО "Павловская гимназия"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3389-E184-44C7-AAB1-0576A640D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634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99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100A0-65E3-4AB5-81B6-D809A389A9A5}" type="datetime1">
              <a:rPr lang="ru-RU" smtClean="0"/>
              <a:pPr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АНО "Павловская гимназия"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73389-E184-44C7-AAB1-0576A640D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681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ysics.ru/models/physics/screensh/acInstVel.jpg" TargetMode="External"/><Relationship Id="rId2" Type="http://schemas.openxmlformats.org/officeDocument/2006/relationships/hyperlink" Target="http://www.pandia.ru/wp-content/uploads/2010/10/wpid-image001_282.gif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le-savchen.ucoz-ru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060848"/>
            <a:ext cx="8640960" cy="12241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Применение производных в математике и физике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АНО "Павловская гимназия"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572000" y="3933056"/>
            <a:ext cx="4320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Материалы подготовлены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чителем математики высшей категории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Затиевой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О.В.,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учителем физики высшей категории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Бойковой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546987"/>
              </p:ext>
            </p:extLst>
          </p:nvPr>
        </p:nvGraphicFramePr>
        <p:xfrm>
          <a:off x="1691680" y="1268760"/>
          <a:ext cx="5472590" cy="5040186"/>
        </p:xfrm>
        <a:graphic>
          <a:graphicData uri="http://schemas.openxmlformats.org/drawingml/2006/table">
            <a:tbl>
              <a:tblPr/>
              <a:tblGrid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111744"/>
                <a:gridCol w="76966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  <a:gridCol w="94355"/>
              </a:tblGrid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26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89" marR="3989" marT="3989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 flipV="1">
            <a:off x="1979712" y="1988840"/>
            <a:ext cx="0" cy="324036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1979712" y="5229200"/>
            <a:ext cx="5040560" cy="838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олилиния 12"/>
          <p:cNvSpPr/>
          <p:nvPr/>
        </p:nvSpPr>
        <p:spPr>
          <a:xfrm>
            <a:off x="1970202" y="2587689"/>
            <a:ext cx="4923117" cy="2075077"/>
          </a:xfrm>
          <a:custGeom>
            <a:avLst/>
            <a:gdLst>
              <a:gd name="connsiteX0" fmla="*/ 0 w 4923117"/>
              <a:gd name="connsiteY0" fmla="*/ 1729787 h 2075077"/>
              <a:gd name="connsiteX1" fmla="*/ 961534 w 4923117"/>
              <a:gd name="connsiteY1" fmla="*/ 249779 h 2075077"/>
              <a:gd name="connsiteX2" fmla="*/ 1621410 w 4923117"/>
              <a:gd name="connsiteY2" fmla="*/ 117804 h 2075077"/>
              <a:gd name="connsiteX3" fmla="*/ 2356701 w 4923117"/>
              <a:gd name="connsiteY3" fmla="*/ 1456410 h 2075077"/>
              <a:gd name="connsiteX4" fmla="*/ 3261674 w 4923117"/>
              <a:gd name="connsiteY4" fmla="*/ 2059725 h 2075077"/>
              <a:gd name="connsiteX5" fmla="*/ 4194928 w 4923117"/>
              <a:gd name="connsiteY5" fmla="*/ 1880616 h 2075077"/>
              <a:gd name="connsiteX6" fmla="*/ 4883085 w 4923117"/>
              <a:gd name="connsiteY6" fmla="*/ 1720360 h 2075077"/>
              <a:gd name="connsiteX7" fmla="*/ 4845377 w 4923117"/>
              <a:gd name="connsiteY7" fmla="*/ 1748641 h 2075077"/>
              <a:gd name="connsiteX8" fmla="*/ 4845377 w 4923117"/>
              <a:gd name="connsiteY8" fmla="*/ 1748641 h 207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23117" h="2075077">
                <a:moveTo>
                  <a:pt x="0" y="1729787"/>
                </a:moveTo>
                <a:cubicBezTo>
                  <a:pt x="345649" y="1124115"/>
                  <a:pt x="691299" y="518443"/>
                  <a:pt x="961534" y="249779"/>
                </a:cubicBezTo>
                <a:cubicBezTo>
                  <a:pt x="1231769" y="-18885"/>
                  <a:pt x="1388882" y="-83301"/>
                  <a:pt x="1621410" y="117804"/>
                </a:cubicBezTo>
                <a:cubicBezTo>
                  <a:pt x="1853938" y="318909"/>
                  <a:pt x="2083324" y="1132757"/>
                  <a:pt x="2356701" y="1456410"/>
                </a:cubicBezTo>
                <a:cubicBezTo>
                  <a:pt x="2630078" y="1780063"/>
                  <a:pt x="2955303" y="1989024"/>
                  <a:pt x="3261674" y="2059725"/>
                </a:cubicBezTo>
                <a:cubicBezTo>
                  <a:pt x="3568045" y="2130426"/>
                  <a:pt x="3924693" y="1937177"/>
                  <a:pt x="4194928" y="1880616"/>
                </a:cubicBezTo>
                <a:cubicBezTo>
                  <a:pt x="4465163" y="1824055"/>
                  <a:pt x="4774677" y="1742356"/>
                  <a:pt x="4883085" y="1720360"/>
                </a:cubicBezTo>
                <a:cubicBezTo>
                  <a:pt x="4991493" y="1698364"/>
                  <a:pt x="4845377" y="1748641"/>
                  <a:pt x="4845377" y="1748641"/>
                </a:cubicBezTo>
                <a:lnTo>
                  <a:pt x="4845377" y="174864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123728" y="198884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x,</a:t>
            </a:r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684768" y="5373216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t,c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687453" y="525629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319294" y="525629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668830" y="46079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 flipV="1">
            <a:off x="2411760" y="520977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 flipV="1">
            <a:off x="1966279" y="479715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 flipV="1">
            <a:off x="2412088" y="350100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 flipV="1">
            <a:off x="3779912" y="299695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Заголовок 5"/>
          <p:cNvSpPr txBox="1">
            <a:spLocks/>
          </p:cNvSpPr>
          <p:nvPr/>
        </p:nvSpPr>
        <p:spPr>
          <a:xfrm>
            <a:off x="0" y="151273"/>
            <a:ext cx="9144000" cy="936104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Определите скорость тела в точках А и В 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АНО "Павловская гимназия"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22057" y="3102007"/>
            <a:ext cx="402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779912" y="2735342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В</a:t>
            </a:r>
          </a:p>
        </p:txBody>
      </p:sp>
    </p:spTree>
    <p:extLst>
      <p:ext uri="{BB962C8B-B14F-4D97-AF65-F5344CB8AC3E}">
        <p14:creationId xmlns:p14="http://schemas.microsoft.com/office/powerpoint/2010/main" val="330306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7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Источники информации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АНО "Павловская гимназия"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268760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www.pandia.ru/wp-content/uploads/2010/10/wpid-image001_282.gif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www.physics.ru/models/physics/screensh/acInstVel.jpg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www.le-savchen.ucoz-ru</a:t>
            </a:r>
            <a:endParaRPr lang="ru-RU" u="sng" dirty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389" y="4123930"/>
            <a:ext cx="446407" cy="2833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Капля 10"/>
          <p:cNvSpPr/>
          <p:nvPr/>
        </p:nvSpPr>
        <p:spPr>
          <a:xfrm rot="18383564">
            <a:off x="2281164" y="4324992"/>
            <a:ext cx="936104" cy="864096"/>
          </a:xfrm>
          <a:prstGeom prst="teardrop">
            <a:avLst/>
          </a:prstGeom>
          <a:solidFill>
            <a:srgbClr val="00B0F0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апля 9"/>
          <p:cNvSpPr/>
          <p:nvPr/>
        </p:nvSpPr>
        <p:spPr>
          <a:xfrm rot="18383564">
            <a:off x="2296694" y="4374198"/>
            <a:ext cx="936104" cy="864096"/>
          </a:xfrm>
          <a:prstGeom prst="teardrop">
            <a:avLst/>
          </a:prstGeom>
          <a:solidFill>
            <a:srgbClr val="00B0F0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апля 7"/>
          <p:cNvSpPr/>
          <p:nvPr/>
        </p:nvSpPr>
        <p:spPr>
          <a:xfrm rot="18383564">
            <a:off x="2296693" y="4324992"/>
            <a:ext cx="936104" cy="864096"/>
          </a:xfrm>
          <a:prstGeom prst="teardrop">
            <a:avLst/>
          </a:prstGeom>
          <a:solidFill>
            <a:srgbClr val="00B0F0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Картинка 66 из 98775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94"/>
          <a:stretch/>
        </p:blipFill>
        <p:spPr bwMode="auto">
          <a:xfrm>
            <a:off x="4283968" y="1061476"/>
            <a:ext cx="3384376" cy="312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Картинка 66 из 98775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94"/>
          <a:stretch/>
        </p:blipFill>
        <p:spPr bwMode="auto">
          <a:xfrm>
            <a:off x="195288" y="1109363"/>
            <a:ext cx="3384376" cy="312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Капля 11"/>
          <p:cNvSpPr/>
          <p:nvPr/>
        </p:nvSpPr>
        <p:spPr>
          <a:xfrm rot="18383564">
            <a:off x="2254323" y="4380067"/>
            <a:ext cx="936104" cy="864096"/>
          </a:xfrm>
          <a:prstGeom prst="teardrop">
            <a:avLst/>
          </a:prstGeom>
          <a:solidFill>
            <a:srgbClr val="00B0F0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АНО "Павловская гимназия"</a:t>
            </a:r>
            <a:endParaRPr lang="ru-RU"/>
          </a:p>
        </p:txBody>
      </p:sp>
      <p:sp>
        <p:nvSpPr>
          <p:cNvPr id="13" name="Капля 12"/>
          <p:cNvSpPr/>
          <p:nvPr/>
        </p:nvSpPr>
        <p:spPr>
          <a:xfrm rot="18383564">
            <a:off x="2254323" y="4389930"/>
            <a:ext cx="936104" cy="864096"/>
          </a:xfrm>
          <a:prstGeom prst="teardrop">
            <a:avLst/>
          </a:prstGeom>
          <a:solidFill>
            <a:srgbClr val="00B0F0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апля 13"/>
          <p:cNvSpPr/>
          <p:nvPr/>
        </p:nvSpPr>
        <p:spPr>
          <a:xfrm rot="18383564">
            <a:off x="2281164" y="4389930"/>
            <a:ext cx="936104" cy="864096"/>
          </a:xfrm>
          <a:prstGeom prst="teardrop">
            <a:avLst/>
          </a:prstGeom>
          <a:solidFill>
            <a:srgbClr val="00B0F0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98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81481E-6 L 0.00191 0.4632 " pathEditMode="relative" rAng="0" ptsTypes="AA">
                                      <p:cBhvr>
                                        <p:cTn id="1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23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60"/>
                            </p:stCondLst>
                            <p:childTnLst>
                              <p:par>
                                <p:cTn id="1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0243 0.46412 " pathEditMode="relative" rAng="0" ptsTypes="AA">
                                      <p:cBhvr>
                                        <p:cTn id="2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2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1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20"/>
                            </p:stCondLst>
                            <p:childTnLst>
                              <p:par>
                                <p:cTn id="25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7037E-6 L -0.00538 0.4632 " pathEditMode="relative" rAng="0" ptsTypes="AA">
                                      <p:cBhvr>
                                        <p:cTn id="2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23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7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80"/>
                            </p:stCondLst>
                            <p:childTnLst>
                              <p:par>
                                <p:cTn id="31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81481E-6 L 0.00191 0.4632 " pathEditMode="relative" rAng="0" ptsTypes="AA">
                                      <p:cBhvr>
                                        <p:cTn id="3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23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3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40"/>
                            </p:stCondLst>
                            <p:childTnLst>
                              <p:par>
                                <p:cTn id="37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81481E-6 L 0.00191 0.4632 " pathEditMode="relative" rAng="0" ptsTypes="AA">
                                      <p:cBhvr>
                                        <p:cTn id="3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23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9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00"/>
                            </p:stCondLst>
                            <p:childTnLst>
                              <p:par>
                                <p:cTn id="43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81481E-6 L 0.00191 0.4632 " pathEditMode="relative" rAng="0" ptsTypes="AA">
                                      <p:cBhvr>
                                        <p:cTn id="4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23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0" grpId="0" animBg="1"/>
      <p:bldP spid="10" grpId="1" animBg="1"/>
      <p:bldP spid="8" grpId="0" animBg="1"/>
      <p:bldP spid="8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56984" cy="151216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Основоположники дифференциального и интегрального исчисления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АНО "Павловская гимназия"</a:t>
            </a:r>
            <a:endParaRPr lang="ru-RU"/>
          </a:p>
        </p:txBody>
      </p:sp>
      <p:pic>
        <p:nvPicPr>
          <p:cNvPr id="3" name="Рисунок 4" descr="Ньтон.jpg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26682" r="17026" b="48971"/>
          <a:stretch>
            <a:fillRect/>
          </a:stretch>
        </p:blipFill>
        <p:spPr>
          <a:xfrm>
            <a:off x="371312" y="2060848"/>
            <a:ext cx="3914634" cy="432755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Содержимое 4" descr="Лейбниц.jpg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60032" y="2060848"/>
            <a:ext cx="3888530" cy="432755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9330" y="116632"/>
            <a:ext cx="91440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49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Механическое движение</a:t>
            </a:r>
            <a:r>
              <a:rPr lang="ru-RU" sz="49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9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АНО "Павловская гимназия"</a:t>
            </a:r>
            <a:endParaRPr lang="ru-RU"/>
          </a:p>
        </p:txBody>
      </p:sp>
      <p:pic>
        <p:nvPicPr>
          <p:cNvPr id="4" name="Рисунок 3" descr="http://z-streetracing.narod.ru/images/driving4/image003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4032448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499992" y="980728"/>
            <a:ext cx="4644008" cy="14401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ru-RU" sz="33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Это движение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ru-RU" sz="33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равномерное</a:t>
            </a:r>
            <a:r>
              <a:rPr lang="ru-RU" sz="33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endParaRPr lang="ru-RU" sz="33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99992" y="2564904"/>
            <a:ext cx="4644008" cy="14401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ru-RU" sz="33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Это движение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ru-RU" sz="33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равноускоренное</a:t>
            </a:r>
            <a:r>
              <a:rPr lang="ru-RU" sz="33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endParaRPr lang="ru-RU" sz="33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66044" y="4509120"/>
            <a:ext cx="464400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Х=Х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ru-RU" sz="36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/2+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bt</a:t>
            </a:r>
            <a:r>
              <a:rPr lang="ru-RU" sz="36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/6        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endParaRPr lang="ru-RU" sz="33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66044" y="5517232"/>
            <a:ext cx="464400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Х=2+5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36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+3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3600" baseline="30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052736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Колебания маятника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469800" y="1844824"/>
            <a:ext cx="4644008" cy="720080"/>
          </a:xfrm>
          <a:noFill/>
        </p:spPr>
        <p:txBody>
          <a:bodyPr vert="horz" lIns="91440" tIns="45720" rIns="91440" bIns="45720" rtlCol="0">
            <a:noAutofit/>
          </a:bodyPr>
          <a:lstStyle/>
          <a:p>
            <a:pPr marL="0" algn="ctr">
              <a:lnSpc>
                <a:spcPct val="120000"/>
              </a:lnSpc>
              <a:buNone/>
            </a:pPr>
            <a:r>
              <a:rPr lang="en-US" sz="33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X =A </a:t>
            </a:r>
            <a:r>
              <a:rPr lang="en-US" sz="33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cos</a:t>
            </a:r>
            <a:r>
              <a:rPr lang="en-US" sz="33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l-GR" sz="33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ω</a:t>
            </a:r>
            <a:r>
              <a:rPr lang="en-US" sz="33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</a:t>
            </a:r>
          </a:p>
          <a:p>
            <a:pPr marL="0">
              <a:lnSpc>
                <a:spcPct val="120000"/>
              </a:lnSpc>
              <a:buNone/>
            </a:pPr>
            <a:endParaRPr lang="ru-RU" sz="33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АНО "Павловская гимназия"</a:t>
            </a:r>
            <a:endParaRPr lang="ru-RU"/>
          </a:p>
        </p:txBody>
      </p:sp>
      <p:pic>
        <p:nvPicPr>
          <p:cNvPr id="1026" name="Picture 2" descr="http://www.physicedu.ru/images/referats/2406/image001.gi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565533" cy="4608512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87388" y="2924441"/>
            <a:ext cx="4656612" cy="64857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/>
          <a:p>
            <a:pPr indent="-342900" algn="ctr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sz="33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X =5 </a:t>
            </a:r>
            <a:r>
              <a:rPr lang="en-US" sz="33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cos</a:t>
            </a:r>
            <a:r>
              <a:rPr lang="en-US" sz="33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2</a:t>
            </a:r>
            <a:r>
              <a:rPr lang="el-GR" sz="33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π</a:t>
            </a:r>
            <a:r>
              <a:rPr lang="en-US" sz="33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864096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Электрический ток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611560" y="1844824"/>
            <a:ext cx="2952328" cy="5844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I=q/t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937347" y="1815425"/>
            <a:ext cx="4038600" cy="1181527"/>
          </a:xfrm>
        </p:spPr>
        <p:txBody>
          <a:bodyPr/>
          <a:lstStyle/>
          <a:p>
            <a:pPr marL="0" indent="0" algn="ctr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Q sin </a:t>
            </a:r>
            <a:r>
              <a:rPr lang="el-GR" sz="30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q=2 sin </a:t>
            </a:r>
            <a:r>
              <a:rPr lang="el-GR" sz="3000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АНО "Павловская гимназия"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0" y="1196975"/>
            <a:ext cx="4030663" cy="576263"/>
          </a:xfrm>
          <a:noFill/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3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Постоянный 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4643438" y="1196975"/>
            <a:ext cx="4500562" cy="576263"/>
          </a:xfrm>
          <a:noFill/>
        </p:spPr>
        <p:txBody>
          <a:bodyPr vert="horz" lIns="91440" tIns="45720" rIns="91440" bIns="45720" rtlCol="0">
            <a:noAutofit/>
          </a:bodyPr>
          <a:lstStyle/>
          <a:p>
            <a:pPr algn="ctr">
              <a:buNone/>
            </a:pPr>
            <a:r>
              <a:rPr lang="ru-RU" sz="33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Переменный</a:t>
            </a:r>
          </a:p>
        </p:txBody>
      </p:sp>
      <p:pic>
        <p:nvPicPr>
          <p:cNvPr id="9" name="Picture 2" descr="Картинка 5 из 627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2778578"/>
            <a:ext cx="2893318" cy="3465051"/>
          </a:xfrm>
          <a:prstGeom prst="rect">
            <a:avLst/>
          </a:prstGeom>
          <a:noFill/>
        </p:spPr>
      </p:pic>
      <p:pic>
        <p:nvPicPr>
          <p:cNvPr id="46082" name="Picture 2" descr="http://www.svoymaster.com/img/elektrika/periposttok1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78716" y="2996952"/>
            <a:ext cx="4113763" cy="303626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6308576" y="2429272"/>
            <a:ext cx="6480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460976" y="2581672"/>
            <a:ext cx="6480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uiExpand="1" build="p"/>
      <p:bldP spid="5" grpId="0" build="p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936104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Графики процессов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АНО "Павловская гимназия"</a:t>
            </a:r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4283968" y="3501008"/>
            <a:ext cx="4608512" cy="2866284"/>
            <a:chOff x="4014192" y="3485936"/>
            <a:chExt cx="4878288" cy="3118312"/>
          </a:xfrm>
        </p:grpSpPr>
        <p:graphicFrame>
          <p:nvGraphicFramePr>
            <p:cNvPr id="7" name="Диаграмма 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36894720"/>
                </p:ext>
              </p:extLst>
            </p:nvPr>
          </p:nvGraphicFramePr>
          <p:xfrm>
            <a:off x="4014192" y="3861048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4" name="Прямая со стрелкой 3"/>
            <p:cNvCxnSpPr/>
            <p:nvPr/>
          </p:nvCxnSpPr>
          <p:spPr>
            <a:xfrm>
              <a:off x="8244408" y="5229200"/>
              <a:ext cx="648072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 flipV="1">
              <a:off x="4499992" y="3485936"/>
              <a:ext cx="0" cy="504056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7838069"/>
              </p:ext>
            </p:extLst>
          </p:nvPr>
        </p:nvGraphicFramePr>
        <p:xfrm>
          <a:off x="395536" y="1052736"/>
          <a:ext cx="4347367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839674" y="2224995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t,c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8593980" y="5445224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t,c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11560" y="620688"/>
            <a:ext cx="430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i,A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891693" y="360029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x,</a:t>
            </a:r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927981" y="1624831"/>
            <a:ext cx="23762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dirty="0" err="1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300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=2sin50t</a:t>
            </a:r>
            <a:endParaRPr lang="ru-RU" sz="3300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55576" y="4771867"/>
                <a:ext cx="2952328" cy="633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300" dirty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en-US" sz="33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=5cos0,2</a:t>
                </a:r>
                <a14:m>
                  <m:oMath xmlns:m="http://schemas.openxmlformats.org/officeDocument/2006/math">
                    <m:r>
                      <a:rPr lang="ru-RU" sz="3600" i="1">
                        <a:solidFill>
                          <a:schemeClr val="tx1"/>
                        </a:solidFill>
                        <a:latin typeface="Cambria Math"/>
                      </a:rPr>
                      <m:t>𝜋</m:t>
                    </m:r>
                  </m:oMath>
                </a14:m>
                <a:r>
                  <a:rPr lang="en-US" sz="33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</a:t>
                </a:r>
                <a:endParaRPr lang="ru-RU" sz="33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771867"/>
                <a:ext cx="2952328" cy="633571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5579" t="-8654" b="-307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1951" y="83671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Х, м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60432" y="3501008"/>
            <a:ext cx="68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55755" y="841840"/>
            <a:ext cx="8712968" cy="4411533"/>
            <a:chOff x="179512" y="817667"/>
            <a:chExt cx="8712968" cy="4411533"/>
          </a:xfrm>
        </p:grpSpPr>
        <p:pic>
          <p:nvPicPr>
            <p:cNvPr id="3" name="i-main-pic" descr="Картинка 4 из 199"/>
            <p:cNvPicPr/>
            <p:nvPr/>
          </p:nvPicPr>
          <p:blipFill rotWithShape="1">
            <a:blip r:embed="rId3" cstate="print"/>
            <a:srcRect l="1804" t="6743" r="14979" b="45063"/>
            <a:stretch/>
          </p:blipFill>
          <p:spPr bwMode="auto">
            <a:xfrm>
              <a:off x="179512" y="1268760"/>
              <a:ext cx="8280920" cy="3960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5" name="Прямая со стрелкой 14"/>
            <p:cNvCxnSpPr/>
            <p:nvPr/>
          </p:nvCxnSpPr>
          <p:spPr>
            <a:xfrm>
              <a:off x="8460432" y="3356992"/>
              <a:ext cx="432048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 flipV="1">
              <a:off x="899592" y="817667"/>
              <a:ext cx="0" cy="429014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" name="Заголовок 5"/>
          <p:cNvSpPr txBox="1">
            <a:spLocks/>
          </p:cNvSpPr>
          <p:nvPr/>
        </p:nvSpPr>
        <p:spPr>
          <a:xfrm>
            <a:off x="0" y="223281"/>
            <a:ext cx="9144000" cy="685439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Найдите мгновенную скорость тела в точке С 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АНО "Павловская гимназия"</a:t>
            </a: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483768" y="2420888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353637" y="1908121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440238" y="2197100"/>
            <a:ext cx="4229100" cy="4432300"/>
            <a:chOff x="3000" y="1248"/>
            <a:chExt cx="2664" cy="2792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3120" y="1296"/>
              <a:ext cx="1688" cy="2744"/>
              <a:chOff x="3120" y="1576"/>
              <a:chExt cx="1688" cy="1424"/>
            </a:xfrm>
          </p:grpSpPr>
          <p:sp>
            <p:nvSpPr>
              <p:cNvPr id="8293" name="Line 4"/>
              <p:cNvSpPr>
                <a:spLocks noChangeShapeType="1"/>
              </p:cNvSpPr>
              <p:nvPr/>
            </p:nvSpPr>
            <p:spPr bwMode="auto">
              <a:xfrm>
                <a:off x="4470" y="1576"/>
                <a:ext cx="0" cy="1424"/>
              </a:xfrm>
              <a:prstGeom prst="line">
                <a:avLst/>
              </a:prstGeom>
              <a:noFill/>
              <a:ln w="12700" cap="rnd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94" name="Line 5"/>
              <p:cNvSpPr>
                <a:spLocks noChangeShapeType="1"/>
              </p:cNvSpPr>
              <p:nvPr/>
            </p:nvSpPr>
            <p:spPr bwMode="auto">
              <a:xfrm>
                <a:off x="4808" y="1576"/>
                <a:ext cx="0" cy="1424"/>
              </a:xfrm>
              <a:prstGeom prst="line">
                <a:avLst/>
              </a:prstGeom>
              <a:noFill/>
              <a:ln w="12700" cap="rnd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95" name="Line 6"/>
              <p:cNvSpPr>
                <a:spLocks noChangeShapeType="1"/>
              </p:cNvSpPr>
              <p:nvPr/>
            </p:nvSpPr>
            <p:spPr bwMode="auto">
              <a:xfrm>
                <a:off x="3289" y="1576"/>
                <a:ext cx="0" cy="1424"/>
              </a:xfrm>
              <a:prstGeom prst="line">
                <a:avLst/>
              </a:prstGeom>
              <a:noFill/>
              <a:ln w="12700" cap="rnd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96" name="Line 7"/>
              <p:cNvSpPr>
                <a:spLocks noChangeShapeType="1"/>
              </p:cNvSpPr>
              <p:nvPr/>
            </p:nvSpPr>
            <p:spPr bwMode="auto">
              <a:xfrm>
                <a:off x="3458" y="1576"/>
                <a:ext cx="0" cy="1424"/>
              </a:xfrm>
              <a:prstGeom prst="line">
                <a:avLst/>
              </a:prstGeom>
              <a:noFill/>
              <a:ln w="12700" cap="rnd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97" name="Line 8"/>
              <p:cNvSpPr>
                <a:spLocks noChangeShapeType="1"/>
              </p:cNvSpPr>
              <p:nvPr/>
            </p:nvSpPr>
            <p:spPr bwMode="auto">
              <a:xfrm>
                <a:off x="3627" y="1576"/>
                <a:ext cx="0" cy="1424"/>
              </a:xfrm>
              <a:prstGeom prst="line">
                <a:avLst/>
              </a:prstGeom>
              <a:noFill/>
              <a:ln w="12700" cap="rnd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98" name="Line 9"/>
              <p:cNvSpPr>
                <a:spLocks noChangeShapeType="1"/>
              </p:cNvSpPr>
              <p:nvPr/>
            </p:nvSpPr>
            <p:spPr bwMode="auto">
              <a:xfrm>
                <a:off x="3795" y="1576"/>
                <a:ext cx="0" cy="1424"/>
              </a:xfrm>
              <a:prstGeom prst="line">
                <a:avLst/>
              </a:prstGeom>
              <a:noFill/>
              <a:ln w="12700" cap="rnd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99" name="Line 10"/>
              <p:cNvSpPr>
                <a:spLocks noChangeShapeType="1"/>
              </p:cNvSpPr>
              <p:nvPr/>
            </p:nvSpPr>
            <p:spPr bwMode="auto">
              <a:xfrm>
                <a:off x="4133" y="1576"/>
                <a:ext cx="0" cy="1424"/>
              </a:xfrm>
              <a:prstGeom prst="line">
                <a:avLst/>
              </a:prstGeom>
              <a:noFill/>
              <a:ln w="12700" cap="rnd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00" name="Line 11"/>
              <p:cNvSpPr>
                <a:spLocks noChangeShapeType="1"/>
              </p:cNvSpPr>
              <p:nvPr/>
            </p:nvSpPr>
            <p:spPr bwMode="auto">
              <a:xfrm>
                <a:off x="4302" y="1576"/>
                <a:ext cx="0" cy="1424"/>
              </a:xfrm>
              <a:prstGeom prst="line">
                <a:avLst/>
              </a:prstGeom>
              <a:noFill/>
              <a:ln w="12700" cap="rnd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01" name="Line 12"/>
              <p:cNvSpPr>
                <a:spLocks noChangeShapeType="1"/>
              </p:cNvSpPr>
              <p:nvPr/>
            </p:nvSpPr>
            <p:spPr bwMode="auto">
              <a:xfrm>
                <a:off x="4640" y="1576"/>
                <a:ext cx="0" cy="1424"/>
              </a:xfrm>
              <a:prstGeom prst="line">
                <a:avLst/>
              </a:prstGeom>
              <a:noFill/>
              <a:ln w="12700" cap="rnd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02" name="Freeform 13"/>
              <p:cNvSpPr>
                <a:spLocks/>
              </p:cNvSpPr>
              <p:nvPr/>
            </p:nvSpPr>
            <p:spPr bwMode="auto">
              <a:xfrm>
                <a:off x="3961" y="1580"/>
                <a:ext cx="4" cy="1420"/>
              </a:xfrm>
              <a:custGeom>
                <a:avLst/>
                <a:gdLst>
                  <a:gd name="T0" fmla="*/ 5 w 5"/>
                  <a:gd name="T1" fmla="*/ 2177 h 2177"/>
                  <a:gd name="T2" fmla="*/ 0 w 5"/>
                  <a:gd name="T3" fmla="*/ 0 h 2177"/>
                  <a:gd name="T4" fmla="*/ 0 60000 65536"/>
                  <a:gd name="T5" fmla="*/ 0 60000 65536"/>
                  <a:gd name="T6" fmla="*/ 0 w 5"/>
                  <a:gd name="T7" fmla="*/ 0 h 2177"/>
                  <a:gd name="T8" fmla="*/ 5 w 5"/>
                  <a:gd name="T9" fmla="*/ 2177 h 217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2177">
                    <a:moveTo>
                      <a:pt x="5" y="2177"/>
                    </a:moveTo>
                    <a:lnTo>
                      <a:pt x="0" y="0"/>
                    </a:lnTo>
                  </a:path>
                </a:pathLst>
              </a:custGeom>
              <a:noFill/>
              <a:ln w="3175" cmpd="sng">
                <a:solidFill>
                  <a:srgbClr val="B2B2B2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03" name="Freeform 14"/>
              <p:cNvSpPr>
                <a:spLocks/>
              </p:cNvSpPr>
              <p:nvPr/>
            </p:nvSpPr>
            <p:spPr bwMode="auto">
              <a:xfrm>
                <a:off x="3120" y="1580"/>
                <a:ext cx="1" cy="1419"/>
              </a:xfrm>
              <a:custGeom>
                <a:avLst/>
                <a:gdLst>
                  <a:gd name="T0" fmla="*/ 0 w 1"/>
                  <a:gd name="T1" fmla="*/ 2175 h 2175"/>
                  <a:gd name="T2" fmla="*/ 1 w 1"/>
                  <a:gd name="T3" fmla="*/ 0 h 2175"/>
                  <a:gd name="T4" fmla="*/ 0 60000 65536"/>
                  <a:gd name="T5" fmla="*/ 0 60000 65536"/>
                  <a:gd name="T6" fmla="*/ 0 w 1"/>
                  <a:gd name="T7" fmla="*/ 0 h 2175"/>
                  <a:gd name="T8" fmla="*/ 1 w 1"/>
                  <a:gd name="T9" fmla="*/ 2175 h 217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175">
                    <a:moveTo>
                      <a:pt x="0" y="2175"/>
                    </a:moveTo>
                    <a:lnTo>
                      <a:pt x="1" y="0"/>
                    </a:lnTo>
                  </a:path>
                </a:pathLst>
              </a:custGeom>
              <a:noFill/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267" name="Line 15"/>
            <p:cNvSpPr>
              <a:spLocks noChangeShapeType="1"/>
            </p:cNvSpPr>
            <p:nvPr/>
          </p:nvSpPr>
          <p:spPr bwMode="auto">
            <a:xfrm>
              <a:off x="5145" y="1248"/>
              <a:ext cx="0" cy="2744"/>
            </a:xfrm>
            <a:prstGeom prst="line">
              <a:avLst/>
            </a:prstGeom>
            <a:noFill/>
            <a:ln w="12700" cap="rnd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68" name="Line 16"/>
            <p:cNvSpPr>
              <a:spLocks noChangeShapeType="1"/>
            </p:cNvSpPr>
            <p:nvPr/>
          </p:nvSpPr>
          <p:spPr bwMode="auto">
            <a:xfrm>
              <a:off x="5314" y="1248"/>
              <a:ext cx="0" cy="2744"/>
            </a:xfrm>
            <a:prstGeom prst="line">
              <a:avLst/>
            </a:prstGeom>
            <a:noFill/>
            <a:ln w="12700" cap="rnd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69" name="Line 17"/>
            <p:cNvSpPr>
              <a:spLocks noChangeShapeType="1"/>
            </p:cNvSpPr>
            <p:nvPr/>
          </p:nvSpPr>
          <p:spPr bwMode="auto">
            <a:xfrm>
              <a:off x="5483" y="1248"/>
              <a:ext cx="0" cy="2744"/>
            </a:xfrm>
            <a:prstGeom prst="line">
              <a:avLst/>
            </a:prstGeom>
            <a:noFill/>
            <a:ln w="12700" cap="rnd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70" name="Line 18"/>
            <p:cNvSpPr>
              <a:spLocks noChangeShapeType="1"/>
            </p:cNvSpPr>
            <p:nvPr/>
          </p:nvSpPr>
          <p:spPr bwMode="auto">
            <a:xfrm>
              <a:off x="5651" y="1248"/>
              <a:ext cx="0" cy="2744"/>
            </a:xfrm>
            <a:prstGeom prst="line">
              <a:avLst/>
            </a:prstGeom>
            <a:noFill/>
            <a:ln w="12700" cap="rnd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71" name="Freeform 19"/>
            <p:cNvSpPr>
              <a:spLocks/>
            </p:cNvSpPr>
            <p:nvPr/>
          </p:nvSpPr>
          <p:spPr bwMode="auto">
            <a:xfrm>
              <a:off x="4976" y="1256"/>
              <a:ext cx="1" cy="2734"/>
            </a:xfrm>
            <a:custGeom>
              <a:avLst/>
              <a:gdLst>
                <a:gd name="T0" fmla="*/ 0 w 1"/>
                <a:gd name="T1" fmla="*/ 2175 h 2175"/>
                <a:gd name="T2" fmla="*/ 1 w 1"/>
                <a:gd name="T3" fmla="*/ 0 h 2175"/>
                <a:gd name="T4" fmla="*/ 0 60000 65536"/>
                <a:gd name="T5" fmla="*/ 0 60000 65536"/>
                <a:gd name="T6" fmla="*/ 0 w 1"/>
                <a:gd name="T7" fmla="*/ 0 h 2175"/>
                <a:gd name="T8" fmla="*/ 1 w 1"/>
                <a:gd name="T9" fmla="*/ 2175 h 217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2175">
                  <a:moveTo>
                    <a:pt x="0" y="2175"/>
                  </a:moveTo>
                  <a:lnTo>
                    <a:pt x="1" y="0"/>
                  </a:lnTo>
                </a:path>
              </a:pathLst>
            </a:custGeom>
            <a:noFill/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20"/>
            <p:cNvGrpSpPr>
              <a:grpSpLocks/>
            </p:cNvGrpSpPr>
            <p:nvPr/>
          </p:nvGrpSpPr>
          <p:grpSpPr bwMode="auto">
            <a:xfrm>
              <a:off x="3000" y="1296"/>
              <a:ext cx="2664" cy="2692"/>
              <a:chOff x="3000" y="1296"/>
              <a:chExt cx="2568" cy="2692"/>
            </a:xfrm>
          </p:grpSpPr>
          <p:grpSp>
            <p:nvGrpSpPr>
              <p:cNvPr id="5" name="Group 21"/>
              <p:cNvGrpSpPr>
                <a:grpSpLocks/>
              </p:cNvGrpSpPr>
              <p:nvPr/>
            </p:nvGrpSpPr>
            <p:grpSpPr bwMode="auto">
              <a:xfrm>
                <a:off x="3120" y="1296"/>
                <a:ext cx="2448" cy="1424"/>
                <a:chOff x="3120" y="1576"/>
                <a:chExt cx="1688" cy="1424"/>
              </a:xfrm>
            </p:grpSpPr>
            <p:sp>
              <p:nvSpPr>
                <p:cNvPr id="8283" name="Freeform 22"/>
                <p:cNvSpPr>
                  <a:spLocks/>
                </p:cNvSpPr>
                <p:nvPr/>
              </p:nvSpPr>
              <p:spPr bwMode="auto">
                <a:xfrm>
                  <a:off x="3120" y="2524"/>
                  <a:ext cx="1687" cy="1"/>
                </a:xfrm>
                <a:custGeom>
                  <a:avLst/>
                  <a:gdLst>
                    <a:gd name="T0" fmla="*/ 0 w 2449"/>
                    <a:gd name="T1" fmla="*/ 0 h 1"/>
                    <a:gd name="T2" fmla="*/ 2449 w 2449"/>
                    <a:gd name="T3" fmla="*/ 0 h 1"/>
                    <a:gd name="T4" fmla="*/ 0 60000 65536"/>
                    <a:gd name="T5" fmla="*/ 0 60000 65536"/>
                    <a:gd name="T6" fmla="*/ 0 w 2449"/>
                    <a:gd name="T7" fmla="*/ 0 h 1"/>
                    <a:gd name="T8" fmla="*/ 2449 w 2449"/>
                    <a:gd name="T9" fmla="*/ 1 h 1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2449" h="1">
                      <a:moveTo>
                        <a:pt x="0" y="0"/>
                      </a:moveTo>
                      <a:lnTo>
                        <a:pt x="2449" y="0"/>
                      </a:lnTo>
                    </a:path>
                  </a:pathLst>
                </a:custGeom>
                <a:noFill/>
                <a:ln w="3175" cmpd="sng">
                  <a:solidFill>
                    <a:srgbClr val="B2B2B2"/>
                  </a:solidFill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84" name="Line 23"/>
                <p:cNvSpPr>
                  <a:spLocks noChangeShapeType="1"/>
                </p:cNvSpPr>
                <p:nvPr/>
              </p:nvSpPr>
              <p:spPr bwMode="auto">
                <a:xfrm>
                  <a:off x="3120" y="1576"/>
                  <a:ext cx="1688" cy="0"/>
                </a:xfrm>
                <a:prstGeom prst="line">
                  <a:avLst/>
                </a:prstGeom>
                <a:noFill/>
                <a:ln w="12700" cap="rnd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85" name="Line 24"/>
                <p:cNvSpPr>
                  <a:spLocks noChangeShapeType="1"/>
                </p:cNvSpPr>
                <p:nvPr/>
              </p:nvSpPr>
              <p:spPr bwMode="auto">
                <a:xfrm>
                  <a:off x="3120" y="3000"/>
                  <a:ext cx="1688" cy="0"/>
                </a:xfrm>
                <a:prstGeom prst="line">
                  <a:avLst/>
                </a:prstGeom>
                <a:noFill/>
                <a:ln w="12700" cap="rnd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86" name="Line 25"/>
                <p:cNvSpPr>
                  <a:spLocks noChangeShapeType="1"/>
                </p:cNvSpPr>
                <p:nvPr/>
              </p:nvSpPr>
              <p:spPr bwMode="auto">
                <a:xfrm>
                  <a:off x="3120" y="1734"/>
                  <a:ext cx="1688" cy="0"/>
                </a:xfrm>
                <a:prstGeom prst="line">
                  <a:avLst/>
                </a:prstGeom>
                <a:noFill/>
                <a:ln w="12700" cap="rnd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87" name="Line 26"/>
                <p:cNvSpPr>
                  <a:spLocks noChangeShapeType="1"/>
                </p:cNvSpPr>
                <p:nvPr/>
              </p:nvSpPr>
              <p:spPr bwMode="auto">
                <a:xfrm>
                  <a:off x="3120" y="1892"/>
                  <a:ext cx="1688" cy="0"/>
                </a:xfrm>
                <a:prstGeom prst="line">
                  <a:avLst/>
                </a:prstGeom>
                <a:noFill/>
                <a:ln w="12700" cap="rnd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88" name="Line 27"/>
                <p:cNvSpPr>
                  <a:spLocks noChangeShapeType="1"/>
                </p:cNvSpPr>
                <p:nvPr/>
              </p:nvSpPr>
              <p:spPr bwMode="auto">
                <a:xfrm>
                  <a:off x="3120" y="2050"/>
                  <a:ext cx="1688" cy="0"/>
                </a:xfrm>
                <a:prstGeom prst="line">
                  <a:avLst/>
                </a:prstGeom>
                <a:noFill/>
                <a:ln w="12700" cap="rnd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89" name="Line 28"/>
                <p:cNvSpPr>
                  <a:spLocks noChangeShapeType="1"/>
                </p:cNvSpPr>
                <p:nvPr/>
              </p:nvSpPr>
              <p:spPr bwMode="auto">
                <a:xfrm>
                  <a:off x="3120" y="2209"/>
                  <a:ext cx="1688" cy="0"/>
                </a:xfrm>
                <a:prstGeom prst="line">
                  <a:avLst/>
                </a:prstGeom>
                <a:noFill/>
                <a:ln w="12700" cap="rnd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90" name="Line 29"/>
                <p:cNvSpPr>
                  <a:spLocks noChangeShapeType="1"/>
                </p:cNvSpPr>
                <p:nvPr/>
              </p:nvSpPr>
              <p:spPr bwMode="auto">
                <a:xfrm>
                  <a:off x="3120" y="2367"/>
                  <a:ext cx="1688" cy="0"/>
                </a:xfrm>
                <a:prstGeom prst="line">
                  <a:avLst/>
                </a:prstGeom>
                <a:noFill/>
                <a:ln w="12700" cap="rnd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91" name="Line 30"/>
                <p:cNvSpPr>
                  <a:spLocks noChangeShapeType="1"/>
                </p:cNvSpPr>
                <p:nvPr/>
              </p:nvSpPr>
              <p:spPr bwMode="auto">
                <a:xfrm>
                  <a:off x="3120" y="2684"/>
                  <a:ext cx="1688" cy="0"/>
                </a:xfrm>
                <a:prstGeom prst="line">
                  <a:avLst/>
                </a:prstGeom>
                <a:noFill/>
                <a:ln w="12700" cap="rnd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92" name="Line 31"/>
                <p:cNvSpPr>
                  <a:spLocks noChangeShapeType="1"/>
                </p:cNvSpPr>
                <p:nvPr/>
              </p:nvSpPr>
              <p:spPr bwMode="auto">
                <a:xfrm>
                  <a:off x="3120" y="2842"/>
                  <a:ext cx="1688" cy="0"/>
                </a:xfrm>
                <a:prstGeom prst="line">
                  <a:avLst/>
                </a:prstGeom>
                <a:noFill/>
                <a:ln w="12700" cap="rnd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274" name="Line 32"/>
              <p:cNvSpPr>
                <a:spLocks noChangeShapeType="1"/>
              </p:cNvSpPr>
              <p:nvPr/>
            </p:nvSpPr>
            <p:spPr bwMode="auto">
              <a:xfrm>
                <a:off x="3000" y="2566"/>
                <a:ext cx="2562" cy="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75" name="Freeform 33"/>
              <p:cNvSpPr>
                <a:spLocks/>
              </p:cNvSpPr>
              <p:nvPr/>
            </p:nvSpPr>
            <p:spPr bwMode="auto">
              <a:xfrm>
                <a:off x="3072" y="3828"/>
                <a:ext cx="2447" cy="1"/>
              </a:xfrm>
              <a:custGeom>
                <a:avLst/>
                <a:gdLst>
                  <a:gd name="T0" fmla="*/ 0 w 2449"/>
                  <a:gd name="T1" fmla="*/ 0 h 1"/>
                  <a:gd name="T2" fmla="*/ 2449 w 2449"/>
                  <a:gd name="T3" fmla="*/ 0 h 1"/>
                  <a:gd name="T4" fmla="*/ 0 60000 65536"/>
                  <a:gd name="T5" fmla="*/ 0 60000 65536"/>
                  <a:gd name="T6" fmla="*/ 0 w 2449"/>
                  <a:gd name="T7" fmla="*/ 0 h 1"/>
                  <a:gd name="T8" fmla="*/ 2449 w 2449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449" h="1">
                    <a:moveTo>
                      <a:pt x="0" y="0"/>
                    </a:moveTo>
                    <a:lnTo>
                      <a:pt x="2449" y="0"/>
                    </a:lnTo>
                  </a:path>
                </a:pathLst>
              </a:custGeom>
              <a:noFill/>
              <a:ln w="3175" cmpd="sng">
                <a:solidFill>
                  <a:srgbClr val="B2B2B2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76" name="Line 34"/>
              <p:cNvSpPr>
                <a:spLocks noChangeShapeType="1"/>
              </p:cNvSpPr>
              <p:nvPr/>
            </p:nvSpPr>
            <p:spPr bwMode="auto">
              <a:xfrm>
                <a:off x="3072" y="2880"/>
                <a:ext cx="2448" cy="0"/>
              </a:xfrm>
              <a:prstGeom prst="line">
                <a:avLst/>
              </a:prstGeom>
              <a:noFill/>
              <a:ln w="12700" cap="rnd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77" name="Line 35"/>
              <p:cNvSpPr>
                <a:spLocks noChangeShapeType="1"/>
              </p:cNvSpPr>
              <p:nvPr/>
            </p:nvSpPr>
            <p:spPr bwMode="auto">
              <a:xfrm>
                <a:off x="3072" y="3038"/>
                <a:ext cx="2448" cy="0"/>
              </a:xfrm>
              <a:prstGeom prst="line">
                <a:avLst/>
              </a:prstGeom>
              <a:noFill/>
              <a:ln w="12700" cap="rnd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78" name="Line 36"/>
              <p:cNvSpPr>
                <a:spLocks noChangeShapeType="1"/>
              </p:cNvSpPr>
              <p:nvPr/>
            </p:nvSpPr>
            <p:spPr bwMode="auto">
              <a:xfrm>
                <a:off x="3072" y="3196"/>
                <a:ext cx="2448" cy="0"/>
              </a:xfrm>
              <a:prstGeom prst="line">
                <a:avLst/>
              </a:prstGeom>
              <a:noFill/>
              <a:ln w="12700" cap="rnd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79" name="Line 37"/>
              <p:cNvSpPr>
                <a:spLocks noChangeShapeType="1"/>
              </p:cNvSpPr>
              <p:nvPr/>
            </p:nvSpPr>
            <p:spPr bwMode="auto">
              <a:xfrm>
                <a:off x="3072" y="3354"/>
                <a:ext cx="2448" cy="0"/>
              </a:xfrm>
              <a:prstGeom prst="line">
                <a:avLst/>
              </a:prstGeom>
              <a:noFill/>
              <a:ln w="12700" cap="rnd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80" name="Line 38"/>
              <p:cNvSpPr>
                <a:spLocks noChangeShapeType="1"/>
              </p:cNvSpPr>
              <p:nvPr/>
            </p:nvSpPr>
            <p:spPr bwMode="auto">
              <a:xfrm>
                <a:off x="3072" y="3513"/>
                <a:ext cx="2448" cy="0"/>
              </a:xfrm>
              <a:prstGeom prst="line">
                <a:avLst/>
              </a:prstGeom>
              <a:noFill/>
              <a:ln w="12700" cap="rnd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81" name="Line 39"/>
              <p:cNvSpPr>
                <a:spLocks noChangeShapeType="1"/>
              </p:cNvSpPr>
              <p:nvPr/>
            </p:nvSpPr>
            <p:spPr bwMode="auto">
              <a:xfrm>
                <a:off x="3072" y="3671"/>
                <a:ext cx="2448" cy="0"/>
              </a:xfrm>
              <a:prstGeom prst="line">
                <a:avLst/>
              </a:prstGeom>
              <a:noFill/>
              <a:ln w="12700" cap="rnd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82" name="Line 40"/>
              <p:cNvSpPr>
                <a:spLocks noChangeShapeType="1"/>
              </p:cNvSpPr>
              <p:nvPr/>
            </p:nvSpPr>
            <p:spPr bwMode="auto">
              <a:xfrm>
                <a:off x="3072" y="3988"/>
                <a:ext cx="2448" cy="0"/>
              </a:xfrm>
              <a:prstGeom prst="line">
                <a:avLst/>
              </a:prstGeom>
              <a:noFill/>
              <a:ln w="12700" cap="rnd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8195" name="Freeform 41"/>
          <p:cNvSpPr>
            <a:spLocks/>
          </p:cNvSpPr>
          <p:nvPr/>
        </p:nvSpPr>
        <p:spPr bwMode="auto">
          <a:xfrm>
            <a:off x="6750050" y="2259013"/>
            <a:ext cx="9525" cy="3762375"/>
          </a:xfrm>
          <a:custGeom>
            <a:avLst/>
            <a:gdLst>
              <a:gd name="T0" fmla="*/ 0 w 3"/>
              <a:gd name="T1" fmla="*/ 0 h 1281"/>
              <a:gd name="T2" fmla="*/ 3 w 3"/>
              <a:gd name="T3" fmla="*/ 1281 h 1281"/>
              <a:gd name="T4" fmla="*/ 0 60000 65536"/>
              <a:gd name="T5" fmla="*/ 0 60000 65536"/>
              <a:gd name="T6" fmla="*/ 0 w 3"/>
              <a:gd name="T7" fmla="*/ 0 h 1281"/>
              <a:gd name="T8" fmla="*/ 3 w 3"/>
              <a:gd name="T9" fmla="*/ 1281 h 128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1281">
                <a:moveTo>
                  <a:pt x="0" y="0"/>
                </a:moveTo>
                <a:lnTo>
                  <a:pt x="3" y="1281"/>
                </a:lnTo>
              </a:path>
            </a:pathLst>
          </a:cu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6" name="Freeform 42"/>
          <p:cNvSpPr>
            <a:spLocks/>
          </p:cNvSpPr>
          <p:nvPr/>
        </p:nvSpPr>
        <p:spPr bwMode="auto">
          <a:xfrm>
            <a:off x="6757988" y="2266950"/>
            <a:ext cx="6350" cy="4337050"/>
          </a:xfrm>
          <a:custGeom>
            <a:avLst/>
            <a:gdLst>
              <a:gd name="T0" fmla="*/ 4 w 4"/>
              <a:gd name="T1" fmla="*/ 2732 h 2732"/>
              <a:gd name="T2" fmla="*/ 0 w 4"/>
              <a:gd name="T3" fmla="*/ 0 h 2732"/>
              <a:gd name="T4" fmla="*/ 0 60000 65536"/>
              <a:gd name="T5" fmla="*/ 0 60000 65536"/>
              <a:gd name="T6" fmla="*/ 0 w 4"/>
              <a:gd name="T7" fmla="*/ 0 h 2732"/>
              <a:gd name="T8" fmla="*/ 4 w 4"/>
              <a:gd name="T9" fmla="*/ 2732 h 273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" h="2732">
                <a:moveTo>
                  <a:pt x="4" y="2732"/>
                </a:moveTo>
                <a:lnTo>
                  <a:pt x="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8197" name="Text Box 43"/>
          <p:cNvSpPr txBox="1">
            <a:spLocks noChangeArrowheads="1"/>
          </p:cNvSpPr>
          <p:nvPr/>
        </p:nvSpPr>
        <p:spPr bwMode="auto">
          <a:xfrm>
            <a:off x="101936" y="106898"/>
            <a:ext cx="8763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tabLst>
                <a:tab pos="5287963" algn="l"/>
              </a:tabLst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Задание  (ЕГЭ, В8).</a:t>
            </a:r>
          </a:p>
          <a:p>
            <a:pPr>
              <a:tabLst>
                <a:tab pos="5287963" algn="l"/>
              </a:tabLs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рисунке изображены график функции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у=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f(x)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и касательная к этому графику, проведенная в точке с абсциссой х</a:t>
            </a:r>
            <a:r>
              <a:rPr lang="ru-RU" sz="2000" b="1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Найдите значение производной функции у =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f(x)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в точке х</a:t>
            </a:r>
            <a:r>
              <a:rPr lang="ru-RU" sz="2000" b="1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198" name="Text Box 44"/>
          <p:cNvSpPr txBox="1">
            <a:spLocks noChangeArrowheads="1"/>
          </p:cNvSpPr>
          <p:nvPr/>
        </p:nvSpPr>
        <p:spPr bwMode="auto">
          <a:xfrm>
            <a:off x="8604448" y="4077072"/>
            <a:ext cx="2934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i="1" dirty="0" err="1"/>
              <a:t>х</a:t>
            </a:r>
            <a:endParaRPr lang="ru-RU" b="1" i="1" dirty="0"/>
          </a:p>
        </p:txBody>
      </p:sp>
      <p:sp>
        <p:nvSpPr>
          <p:cNvPr id="8200" name="Text Box 54"/>
          <p:cNvSpPr txBox="1">
            <a:spLocks noChangeArrowheads="1"/>
          </p:cNvSpPr>
          <p:nvPr/>
        </p:nvSpPr>
        <p:spPr bwMode="auto">
          <a:xfrm>
            <a:off x="7505700" y="4267200"/>
            <a:ext cx="679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/>
              <a:t>х</a:t>
            </a:r>
            <a:r>
              <a:rPr lang="ru-RU" b="1" i="1" baseline="-25000" dirty="0"/>
              <a:t>0</a:t>
            </a:r>
            <a:endParaRPr lang="ru-RU" b="1" i="1" dirty="0"/>
          </a:p>
        </p:txBody>
      </p:sp>
      <p:sp>
        <p:nvSpPr>
          <p:cNvPr id="8201" name="Text Box 55"/>
          <p:cNvSpPr txBox="1">
            <a:spLocks noChangeArrowheads="1"/>
          </p:cNvSpPr>
          <p:nvPr/>
        </p:nvSpPr>
        <p:spPr bwMode="auto">
          <a:xfrm>
            <a:off x="6694488" y="2182813"/>
            <a:ext cx="679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/>
              <a:t> у</a:t>
            </a:r>
          </a:p>
        </p:txBody>
      </p:sp>
      <p:sp>
        <p:nvSpPr>
          <p:cNvPr id="8203" name="Freeform 57"/>
          <p:cNvSpPr>
            <a:spLocks/>
          </p:cNvSpPr>
          <p:nvPr/>
        </p:nvSpPr>
        <p:spPr bwMode="auto">
          <a:xfrm>
            <a:off x="4343400" y="2971800"/>
            <a:ext cx="4495800" cy="1066800"/>
          </a:xfrm>
          <a:custGeom>
            <a:avLst/>
            <a:gdLst>
              <a:gd name="T0" fmla="*/ 2832 w 2832"/>
              <a:gd name="T1" fmla="*/ 0 h 672"/>
              <a:gd name="T2" fmla="*/ 0 w 2832"/>
              <a:gd name="T3" fmla="*/ 672 h 672"/>
              <a:gd name="T4" fmla="*/ 0 60000 65536"/>
              <a:gd name="T5" fmla="*/ 0 60000 65536"/>
              <a:gd name="T6" fmla="*/ 0 w 2832"/>
              <a:gd name="T7" fmla="*/ 0 h 672"/>
              <a:gd name="T8" fmla="*/ 2832 w 2832"/>
              <a:gd name="T9" fmla="*/ 672 h 67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832" h="672">
                <a:moveTo>
                  <a:pt x="2832" y="0"/>
                </a:moveTo>
                <a:lnTo>
                  <a:pt x="0" y="672"/>
                </a:lnTo>
              </a:path>
            </a:pathLst>
          </a:custGeom>
          <a:noFill/>
          <a:ln w="285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4" name="Freeform 58"/>
          <p:cNvSpPr>
            <a:spLocks/>
          </p:cNvSpPr>
          <p:nvPr/>
        </p:nvSpPr>
        <p:spPr bwMode="auto">
          <a:xfrm>
            <a:off x="7683500" y="3251200"/>
            <a:ext cx="12700" cy="1028700"/>
          </a:xfrm>
          <a:custGeom>
            <a:avLst/>
            <a:gdLst>
              <a:gd name="T0" fmla="*/ 0 w 8"/>
              <a:gd name="T1" fmla="*/ 0 h 648"/>
              <a:gd name="T2" fmla="*/ 8 w 8"/>
              <a:gd name="T3" fmla="*/ 648 h 648"/>
              <a:gd name="T4" fmla="*/ 0 60000 65536"/>
              <a:gd name="T5" fmla="*/ 0 60000 65536"/>
              <a:gd name="T6" fmla="*/ 0 w 8"/>
              <a:gd name="T7" fmla="*/ 0 h 648"/>
              <a:gd name="T8" fmla="*/ 8 w 8"/>
              <a:gd name="T9" fmla="*/ 648 h 64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" h="648">
                <a:moveTo>
                  <a:pt x="0" y="0"/>
                </a:moveTo>
                <a:lnTo>
                  <a:pt x="8" y="648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5" name="Text Box 59"/>
          <p:cNvSpPr txBox="1">
            <a:spLocks noChangeArrowheads="1"/>
          </p:cNvSpPr>
          <p:nvPr/>
        </p:nvSpPr>
        <p:spPr bwMode="auto">
          <a:xfrm>
            <a:off x="6438900" y="4267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 dirty="0"/>
              <a:t>O</a:t>
            </a:r>
            <a:endParaRPr lang="ru-RU" b="1" i="1" dirty="0"/>
          </a:p>
        </p:txBody>
      </p:sp>
      <p:sp>
        <p:nvSpPr>
          <p:cNvPr id="8206" name="Freeform 60"/>
          <p:cNvSpPr>
            <a:spLocks/>
          </p:cNvSpPr>
          <p:nvPr/>
        </p:nvSpPr>
        <p:spPr bwMode="auto">
          <a:xfrm>
            <a:off x="4381500" y="3194050"/>
            <a:ext cx="4216400" cy="3101975"/>
          </a:xfrm>
          <a:custGeom>
            <a:avLst/>
            <a:gdLst>
              <a:gd name="T0" fmla="*/ 2656 w 2656"/>
              <a:gd name="T1" fmla="*/ 500 h 1954"/>
              <a:gd name="T2" fmla="*/ 2424 w 2656"/>
              <a:gd name="T3" fmla="*/ 412 h 1954"/>
              <a:gd name="T4" fmla="*/ 2088 w 2656"/>
              <a:gd name="T5" fmla="*/ 44 h 1954"/>
              <a:gd name="T6" fmla="*/ 1680 w 2656"/>
              <a:gd name="T7" fmla="*/ 676 h 1954"/>
              <a:gd name="T8" fmla="*/ 936 w 2656"/>
              <a:gd name="T9" fmla="*/ 1908 h 1954"/>
              <a:gd name="T10" fmla="*/ 0 w 2656"/>
              <a:gd name="T11" fmla="*/ 951 h 195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656"/>
              <a:gd name="T19" fmla="*/ 0 h 1954"/>
              <a:gd name="T20" fmla="*/ 2656 w 2656"/>
              <a:gd name="T21" fmla="*/ 1954 h 195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656" h="1954">
                <a:moveTo>
                  <a:pt x="2656" y="500"/>
                </a:moveTo>
                <a:cubicBezTo>
                  <a:pt x="2617" y="485"/>
                  <a:pt x="2519" y="488"/>
                  <a:pt x="2424" y="412"/>
                </a:cubicBezTo>
                <a:cubicBezTo>
                  <a:pt x="2329" y="336"/>
                  <a:pt x="2212" y="0"/>
                  <a:pt x="2088" y="44"/>
                </a:cubicBezTo>
                <a:cubicBezTo>
                  <a:pt x="1964" y="88"/>
                  <a:pt x="1872" y="365"/>
                  <a:pt x="1680" y="676"/>
                </a:cubicBezTo>
                <a:cubicBezTo>
                  <a:pt x="1488" y="987"/>
                  <a:pt x="1216" y="1862"/>
                  <a:pt x="936" y="1908"/>
                </a:cubicBezTo>
                <a:cubicBezTo>
                  <a:pt x="656" y="1954"/>
                  <a:pt x="195" y="1150"/>
                  <a:pt x="0" y="951"/>
                </a:cubicBezTo>
              </a:path>
            </a:pathLst>
          </a:custGeom>
          <a:noFill/>
          <a:ln w="28575" cmpd="sng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7" name="Oval 61"/>
          <p:cNvSpPr>
            <a:spLocks noChangeArrowheads="1"/>
          </p:cNvSpPr>
          <p:nvPr/>
        </p:nvSpPr>
        <p:spPr bwMode="auto">
          <a:xfrm>
            <a:off x="7658100" y="32131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8" name="Rectangle 62"/>
          <p:cNvSpPr>
            <a:spLocks noChangeArrowheads="1"/>
          </p:cNvSpPr>
          <p:nvPr/>
        </p:nvSpPr>
        <p:spPr bwMode="auto">
          <a:xfrm>
            <a:off x="5334000" y="5562600"/>
            <a:ext cx="936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 =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f(x)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469" name="Rectangle 85"/>
          <p:cNvSpPr>
            <a:spLocks noChangeArrowheads="1"/>
          </p:cNvSpPr>
          <p:nvPr/>
        </p:nvSpPr>
        <p:spPr bwMode="auto">
          <a:xfrm>
            <a:off x="6934200" y="42291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1</a:t>
            </a:r>
          </a:p>
        </p:txBody>
      </p:sp>
      <p:sp>
        <p:nvSpPr>
          <p:cNvPr id="8212" name="Oval 87"/>
          <p:cNvSpPr>
            <a:spLocks noChangeArrowheads="1"/>
          </p:cNvSpPr>
          <p:nvPr/>
        </p:nvSpPr>
        <p:spPr bwMode="auto">
          <a:xfrm>
            <a:off x="5397500" y="37465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72" name="Text Box 88"/>
          <p:cNvSpPr txBox="1">
            <a:spLocks noChangeArrowheads="1"/>
          </p:cNvSpPr>
          <p:nvPr/>
        </p:nvSpPr>
        <p:spPr bwMode="auto">
          <a:xfrm>
            <a:off x="152400" y="1313473"/>
            <a:ext cx="870056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Решение.</a:t>
            </a:r>
          </a:p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). Угол, который составляет касательная с положительным направлением оси Ох, </a:t>
            </a: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острый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(хотя он и не помещается в пределах чертежа). Значит, значение производной в точке х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положительно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6473" name="Text Box 89"/>
          <p:cNvSpPr txBox="1">
            <a:spLocks noChangeArrowheads="1"/>
          </p:cNvSpPr>
          <p:nvPr/>
        </p:nvSpPr>
        <p:spPr bwMode="auto">
          <a:xfrm>
            <a:off x="152400" y="2574925"/>
            <a:ext cx="419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2). Найдем тангенс этого угла. Для этого подберем треугольник с катетами-целыми числами. </a:t>
            </a:r>
          </a:p>
        </p:txBody>
      </p:sp>
      <p:sp>
        <p:nvSpPr>
          <p:cNvPr id="16474" name="Text Box 90"/>
          <p:cNvSpPr txBox="1">
            <a:spLocks noChangeArrowheads="1"/>
          </p:cNvSpPr>
          <p:nvPr/>
        </p:nvSpPr>
        <p:spPr bwMode="auto">
          <a:xfrm>
            <a:off x="152400" y="3565525"/>
            <a:ext cx="4191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Можно найти несколько удобных треугольников, например,….</a:t>
            </a:r>
          </a:p>
        </p:txBody>
      </p:sp>
      <p:sp>
        <p:nvSpPr>
          <p:cNvPr id="16477" name="Freeform 93"/>
          <p:cNvSpPr>
            <a:spLocks/>
          </p:cNvSpPr>
          <p:nvPr/>
        </p:nvSpPr>
        <p:spPr bwMode="auto">
          <a:xfrm>
            <a:off x="5410200" y="3022600"/>
            <a:ext cx="3251200" cy="755650"/>
          </a:xfrm>
          <a:custGeom>
            <a:avLst/>
            <a:gdLst>
              <a:gd name="T0" fmla="*/ 2048 w 2048"/>
              <a:gd name="T1" fmla="*/ 0 h 476"/>
              <a:gd name="T2" fmla="*/ 2040 w 2048"/>
              <a:gd name="T3" fmla="*/ 472 h 476"/>
              <a:gd name="T4" fmla="*/ 0 w 2048"/>
              <a:gd name="T5" fmla="*/ 476 h 476"/>
              <a:gd name="T6" fmla="*/ 2048 w 2048"/>
              <a:gd name="T7" fmla="*/ 0 h 476"/>
              <a:gd name="T8" fmla="*/ 0 60000 65536"/>
              <a:gd name="T9" fmla="*/ 0 60000 65536"/>
              <a:gd name="T10" fmla="*/ 0 60000 65536"/>
              <a:gd name="T11" fmla="*/ 0 60000 65536"/>
              <a:gd name="T12" fmla="*/ 0 w 2048"/>
              <a:gd name="T13" fmla="*/ 0 h 476"/>
              <a:gd name="T14" fmla="*/ 2048 w 2048"/>
              <a:gd name="T15" fmla="*/ 476 h 4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48" h="476">
                <a:moveTo>
                  <a:pt x="2048" y="0"/>
                </a:moveTo>
                <a:lnTo>
                  <a:pt x="2040" y="472"/>
                </a:lnTo>
                <a:lnTo>
                  <a:pt x="0" y="476"/>
                </a:lnTo>
                <a:lnTo>
                  <a:pt x="2048" y="0"/>
                </a:lnTo>
                <a:close/>
              </a:path>
            </a:pathLst>
          </a:custGeom>
          <a:solidFill>
            <a:srgbClr val="FF0000">
              <a:alpha val="54117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" name="Group 100"/>
          <p:cNvGrpSpPr>
            <a:grpSpLocks/>
          </p:cNvGrpSpPr>
          <p:nvPr/>
        </p:nvGrpSpPr>
        <p:grpSpPr bwMode="auto">
          <a:xfrm>
            <a:off x="3327400" y="3962400"/>
            <a:ext cx="1104900" cy="365125"/>
            <a:chOff x="2096" y="2496"/>
            <a:chExt cx="696" cy="230"/>
          </a:xfrm>
        </p:grpSpPr>
        <p:sp>
          <p:nvSpPr>
            <p:cNvPr id="16478" name="Rectangle 94"/>
            <p:cNvSpPr>
              <a:spLocks noChangeArrowheads="1"/>
            </p:cNvSpPr>
            <p:nvPr/>
          </p:nvSpPr>
          <p:spPr bwMode="auto">
            <a:xfrm>
              <a:off x="2592" y="2496"/>
              <a:ext cx="169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ru-RU" sz="24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a</a:t>
              </a:r>
              <a:r>
                <a:rPr lang="en-US" sz="24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 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8236" name="Freeform 96"/>
            <p:cNvSpPr>
              <a:spLocks/>
            </p:cNvSpPr>
            <p:nvPr/>
          </p:nvSpPr>
          <p:spPr bwMode="auto">
            <a:xfrm>
              <a:off x="2112" y="2704"/>
              <a:ext cx="680" cy="1"/>
            </a:xfrm>
            <a:custGeom>
              <a:avLst/>
              <a:gdLst>
                <a:gd name="T0" fmla="*/ 680 w 680"/>
                <a:gd name="T1" fmla="*/ 0 h 1"/>
                <a:gd name="T2" fmla="*/ 0 w 680"/>
                <a:gd name="T3" fmla="*/ 0 h 1"/>
                <a:gd name="T4" fmla="*/ 0 60000 65536"/>
                <a:gd name="T5" fmla="*/ 0 60000 65536"/>
                <a:gd name="T6" fmla="*/ 0 w 680"/>
                <a:gd name="T7" fmla="*/ 0 h 1"/>
                <a:gd name="T8" fmla="*/ 680 w 680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80" h="1">
                  <a:moveTo>
                    <a:pt x="680" y="0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7" name="Freeform 97"/>
            <p:cNvSpPr>
              <a:spLocks/>
            </p:cNvSpPr>
            <p:nvPr/>
          </p:nvSpPr>
          <p:spPr bwMode="auto">
            <a:xfrm>
              <a:off x="2096" y="2544"/>
              <a:ext cx="664" cy="168"/>
            </a:xfrm>
            <a:custGeom>
              <a:avLst/>
              <a:gdLst>
                <a:gd name="T0" fmla="*/ 664 w 664"/>
                <a:gd name="T1" fmla="*/ 0 h 168"/>
                <a:gd name="T2" fmla="*/ 0 w 664"/>
                <a:gd name="T3" fmla="*/ 168 h 168"/>
                <a:gd name="T4" fmla="*/ 0 60000 65536"/>
                <a:gd name="T5" fmla="*/ 0 60000 65536"/>
                <a:gd name="T6" fmla="*/ 0 w 664"/>
                <a:gd name="T7" fmla="*/ 0 h 168"/>
                <a:gd name="T8" fmla="*/ 664 w 664"/>
                <a:gd name="T9" fmla="*/ 168 h 16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64" h="168">
                  <a:moveTo>
                    <a:pt x="664" y="0"/>
                  </a:moveTo>
                  <a:lnTo>
                    <a:pt x="0" y="168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482" name="Rectangle 98"/>
          <p:cNvSpPr>
            <a:spLocks noChangeArrowheads="1"/>
          </p:cNvSpPr>
          <p:nvPr/>
        </p:nvSpPr>
        <p:spPr bwMode="auto">
          <a:xfrm>
            <a:off x="4114800" y="3962400"/>
            <a:ext cx="26828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n-U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8220" name="Oval 99"/>
          <p:cNvSpPr>
            <a:spLocks noChangeArrowheads="1"/>
          </p:cNvSpPr>
          <p:nvPr/>
        </p:nvSpPr>
        <p:spPr bwMode="auto">
          <a:xfrm>
            <a:off x="8610600" y="29845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" name="Group 116"/>
          <p:cNvGrpSpPr>
            <a:grpSpLocks/>
          </p:cNvGrpSpPr>
          <p:nvPr/>
        </p:nvGrpSpPr>
        <p:grpSpPr bwMode="auto">
          <a:xfrm>
            <a:off x="7086600" y="3200402"/>
            <a:ext cx="1878013" cy="969963"/>
            <a:chOff x="4464" y="2016"/>
            <a:chExt cx="1183" cy="611"/>
          </a:xfrm>
        </p:grpSpPr>
        <p:sp>
          <p:nvSpPr>
            <p:cNvPr id="16485" name="Rectangle 101"/>
            <p:cNvSpPr>
              <a:spLocks noChangeArrowheads="1"/>
            </p:cNvSpPr>
            <p:nvPr/>
          </p:nvSpPr>
          <p:spPr bwMode="auto">
            <a:xfrm>
              <a:off x="5424" y="2016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</a:rPr>
                <a:t>3</a:t>
              </a:r>
            </a:p>
          </p:txBody>
        </p:sp>
        <p:sp>
          <p:nvSpPr>
            <p:cNvPr id="16486" name="Rectangle 102"/>
            <p:cNvSpPr>
              <a:spLocks noChangeArrowheads="1"/>
            </p:cNvSpPr>
            <p:nvPr/>
          </p:nvSpPr>
          <p:spPr bwMode="auto">
            <a:xfrm>
              <a:off x="4464" y="2336"/>
              <a:ext cx="31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12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224" name="Text Box 108"/>
              <p:cNvSpPr txBox="1">
                <a:spLocks noChangeArrowheads="1"/>
              </p:cNvSpPr>
              <p:nvPr/>
            </p:nvSpPr>
            <p:spPr bwMode="auto">
              <a:xfrm>
                <a:off x="152400" y="5761037"/>
                <a:ext cx="4330248" cy="9318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4). Переведем</a:t>
                </a:r>
                <a:r>
                  <a:rPr lang="ru-RU" sz="2000" dirty="0" smtClean="0"/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дробь</a:t>
                </a:r>
                <a:r>
                  <a:rPr lang="ru-RU" sz="2000" dirty="0" smtClean="0"/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в</a:t>
                </a:r>
                <a:r>
                  <a:rPr lang="ru-RU" sz="2000" dirty="0" smtClean="0"/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десятичную</a:t>
                </a:r>
                <a:r>
                  <a:rPr lang="ru-RU" sz="2000" dirty="0" smtClean="0"/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запись</a:t>
                </a:r>
                <a:r>
                  <a:rPr lang="ru-RU" sz="2000" dirty="0" smtClean="0"/>
                  <a:t>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sz="2400" b="1" i="1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sz="2400" b="1" dirty="0"/>
                  <a:t> = 0,25</a:t>
                </a:r>
                <a:endParaRPr lang="ru-RU" sz="2400" b="1" dirty="0"/>
              </a:p>
            </p:txBody>
          </p:sp>
        </mc:Choice>
        <mc:Fallback xmlns="">
          <p:sp>
            <p:nvSpPr>
              <p:cNvPr id="8224" name="Text Box 1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2400" y="5761037"/>
                <a:ext cx="4330248" cy="931858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1408" t="-3922" b="-5882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2787700" y="4754347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52400" y="4343400"/>
            <a:ext cx="4191000" cy="1319487"/>
            <a:chOff x="152400" y="4343400"/>
            <a:chExt cx="4191000" cy="1319487"/>
          </a:xfrm>
        </p:grpSpPr>
        <p:sp>
          <p:nvSpPr>
            <p:cNvPr id="16475" name="Text Box 91"/>
            <p:cNvSpPr txBox="1">
              <a:spLocks noChangeArrowheads="1"/>
            </p:cNvSpPr>
            <p:nvPr/>
          </p:nvSpPr>
          <p:spPr bwMode="auto">
            <a:xfrm>
              <a:off x="152400" y="4343400"/>
              <a:ext cx="4191000" cy="701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3). Найдем тангенс угла – это отношение 3:12. 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Прямоугольник 15"/>
                <p:cNvSpPr/>
                <p:nvPr/>
              </p:nvSpPr>
              <p:spPr>
                <a:xfrm>
                  <a:off x="1547664" y="5038805"/>
                  <a:ext cx="1944216" cy="62408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2400" b="1" dirty="0" err="1"/>
                    <a:t>tg</a:t>
                  </a:r>
                  <a14:m>
                    <m:oMath xmlns:m="http://schemas.openxmlformats.org/officeDocument/2006/math">
                      <m:r>
                        <a:rPr lang="en-US" sz="2400" b="1" i="1">
                          <a:latin typeface="Cambria Math"/>
                        </a:rPr>
                        <m:t>𝜶</m:t>
                      </m:r>
                    </m:oMath>
                  </a14:m>
                  <a:r>
                    <a:rPr lang="en-US" sz="2400" b="1" dirty="0"/>
                    <a:t>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ru-RU" sz="24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en-US" sz="2400" b="1" i="1">
                              <a:latin typeface="Cambria Math"/>
                            </a:rPr>
                            <m:t>𝟏𝟐</m:t>
                          </m:r>
                        </m:den>
                      </m:f>
                    </m:oMath>
                  </a14:m>
                  <a:r>
                    <a:rPr lang="en-US" sz="2400" b="1" dirty="0"/>
                    <a:t>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ru-RU" sz="24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a14:m>
                  <a:endParaRPr lang="ru-RU" sz="2400" b="1" dirty="0"/>
                </a:p>
              </p:txBody>
            </p:sp>
          </mc:Choice>
          <mc:Fallback xmlns="">
            <p:sp>
              <p:nvSpPr>
                <p:cNvPr id="16" name="Прямоугольник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47664" y="5038805"/>
                  <a:ext cx="1944216" cy="624082"/>
                </a:xfrm>
                <a:prstGeom prst="rect">
                  <a:avLst/>
                </a:prstGeom>
                <a:blipFill rotWithShape="1">
                  <a:blip r:embed="rId3" cstate="print"/>
                  <a:stretch>
                    <a:fillRect l="-5016" b="-9804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АНО "Павловская гимназия"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L 0.13681 -0.04144 L 0.22292 -0.07477 " pathEditMode="relative" rAng="0" ptsTypes="AAA">
                                      <p:cBhvr>
                                        <p:cTn id="32" dur="2000" fill="hold"/>
                                        <p:tgtEl>
                                          <p:spTgt spid="16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00" y="-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72" grpId="0"/>
      <p:bldP spid="16473" grpId="0"/>
      <p:bldP spid="16474" grpId="0"/>
      <p:bldP spid="16477" grpId="0" animBg="1"/>
      <p:bldP spid="16482" grpId="0"/>
      <p:bldP spid="16482" grpId="1"/>
      <p:bldP spid="822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</TotalTime>
  <Words>341</Words>
  <Application>Microsoft Office PowerPoint</Application>
  <PresentationFormat>Экран (4:3)</PresentationFormat>
  <Paragraphs>3614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Применение производных в математике и физике</vt:lpstr>
      <vt:lpstr>Презентация PowerPoint</vt:lpstr>
      <vt:lpstr>Основоположники дифференциального и интегрального исчисления</vt:lpstr>
      <vt:lpstr>  Механическое движение </vt:lpstr>
      <vt:lpstr>Колебания маятника</vt:lpstr>
      <vt:lpstr>Электрический ток</vt:lpstr>
      <vt:lpstr>Графики процессов</vt:lpstr>
      <vt:lpstr>Презентация PowerPoint</vt:lpstr>
      <vt:lpstr>Презентация PowerPoint</vt:lpstr>
      <vt:lpstr>Презентация PowerPoint</vt:lpstr>
      <vt:lpstr>Источники информации</vt:lpstr>
    </vt:vector>
  </TitlesOfParts>
  <Company>АНО Павловская Гимназия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BoikovaVS</dc:creator>
  <cp:lastModifiedBy>Ольга В. Затиева</cp:lastModifiedBy>
  <cp:revision>64</cp:revision>
  <dcterms:created xsi:type="dcterms:W3CDTF">2012-05-31T04:57:32Z</dcterms:created>
  <dcterms:modified xsi:type="dcterms:W3CDTF">2015-09-23T11:36:13Z</dcterms:modified>
</cp:coreProperties>
</file>