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img-fotki.yandex.ru/get/5507/tgavrilova.29/0_53510_9a4c1854_X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6"/>
            <a:ext cx="7772400" cy="2886095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FF0000"/>
                </a:solidFill>
                <a:effectLst/>
                <a:latin typeface="Monotype Corsiva" pitchFamily="66" charset="0"/>
              </a:rPr>
              <a:t>Влияние использования русских народных сказок на развитие связной речи детей шести лет</a:t>
            </a:r>
            <a:r>
              <a:rPr lang="ru-RU" dirty="0" smtClean="0">
                <a:solidFill>
                  <a:srgbClr val="FF0000"/>
                </a:solidFill>
                <a:effectLst/>
              </a:rPr>
              <a:t/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  <a:effectLst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57158" y="3357562"/>
            <a:ext cx="850112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Плетнёва Юлия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3770268"/>
            <a:ext cx="814393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Плетнёва Юлия Анатольевна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Научный руководитель: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Гольская  Оксана Геннадьевна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Выполнила: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Плетнёва Юлия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0" name="Picture 4" descr="http://im3-tub-ru.yandex.net/i?id=284541464-5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94264">
            <a:off x="7143768" y="4714884"/>
            <a:ext cx="1428750" cy="1919292"/>
          </a:xfrm>
          <a:prstGeom prst="rect">
            <a:avLst/>
          </a:prstGeom>
          <a:noFill/>
        </p:spPr>
      </p:pic>
      <p:pic>
        <p:nvPicPr>
          <p:cNvPr id="14342" name="Picture 6" descr="http://im0-tub-ru.yandex.net/i?id=60094643-51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25070">
            <a:off x="235907" y="2739035"/>
            <a:ext cx="1193035" cy="1751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Констатирующий этап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Диагностические  методики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Алексеевой М.М., Яшиной В.И.</a:t>
            </a:r>
          </a:p>
          <a:p>
            <a:pPr marL="514350" indent="-514350">
              <a:buAutoNum type="arabicPeriod"/>
            </a:pPr>
            <a:r>
              <a:rPr lang="ru-RU" sz="3600" b="1" dirty="0" smtClean="0"/>
              <a:t>Пересказ  с использованием серии сюжетных картин </a:t>
            </a:r>
          </a:p>
          <a:p>
            <a:pPr marL="514350" indent="-514350">
              <a:buAutoNum type="arabicPeriod"/>
            </a:pPr>
            <a:r>
              <a:rPr lang="ru-RU" sz="3600" b="1" dirty="0" smtClean="0"/>
              <a:t>Беседа  с детьми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Результаты обследования пересказа сказки с использованием серии сюжетных  картинок  у детей шестого года жизни на констатирующем этапе</a:t>
            </a:r>
            <a:b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(в %)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200419" y="2500306"/>
          <a:ext cx="8693963" cy="357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Диаграмма" r:id="rId3" imgW="6076909" imgH="1647945" progId="MSGraph.Chart.8">
                  <p:embed/>
                </p:oleObj>
              </mc:Choice>
              <mc:Fallback>
                <p:oleObj name="Диаграмма" r:id="rId3" imgW="6076909" imgH="1647945" progId="MSGraph.Chart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419" y="2500306"/>
                        <a:ext cx="8693963" cy="3571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Результаты умения детьми строить диалог на констатирующем этапе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4577" name="Object 1"/>
          <p:cNvGraphicFramePr>
            <a:graphicFrameLocks noChangeAspect="1"/>
          </p:cNvGraphicFramePr>
          <p:nvPr/>
        </p:nvGraphicFramePr>
        <p:xfrm>
          <a:off x="530344" y="2339073"/>
          <a:ext cx="8185060" cy="3876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Диаграмма" r:id="rId3" imgW="5591285" imgH="1866861" progId="MSGraph.Chart.8">
                  <p:embed/>
                </p:oleObj>
              </mc:Choice>
              <mc:Fallback>
                <p:oleObj name="Диаграмма" r:id="rId3" imgW="5591285" imgH="1866861" progId="MSGraph.Chart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344" y="2339073"/>
                        <a:ext cx="8185060" cy="387600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23574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Общая диаграмма развития связной речи у детей старшего дошкольного возраста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(констатирующий эксперимент)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5601" name="Object 1"/>
          <p:cNvGraphicFramePr>
            <a:graphicFrameLocks noChangeAspect="1"/>
          </p:cNvGraphicFramePr>
          <p:nvPr/>
        </p:nvGraphicFramePr>
        <p:xfrm>
          <a:off x="285720" y="2143116"/>
          <a:ext cx="8535724" cy="42862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Диаграмма" r:id="rId3" imgW="5381541" imgH="1828800" progId="MSGraph.Chart.8">
                  <p:embed/>
                </p:oleObj>
              </mc:Choice>
              <mc:Fallback>
                <p:oleObj name="Диаграмма" r:id="rId3" imgW="5381541" imgH="1828800" progId="MSGraph.Chart.8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20" y="2143116"/>
                        <a:ext cx="8535724" cy="42862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Формирующий этап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401080" cy="438912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Пьеса-сказка «Колобок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sym typeface="Symbol"/>
              </a:rPr>
              <a:t>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Ледяной бок»;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Музыкальный  спектакль «Страна счастья»;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Музыкальный  спектакль по мотивам русской народной сказки «Царевна-лягушка»;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10 занятий (по 2 в месяц);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Викторина  (конец каждого месяца);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6 театрализованных игр;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 игры-драматизации.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  основе всей проводимой работы лежали русские народные сказки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6626" name="Picture 2" descr="C:\Users\Лариса\Фотки, рисунки\Новая папка\4416976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4905" y="3429000"/>
            <a:ext cx="2359095" cy="20288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Контрольный этап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286412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Цель :</a:t>
            </a:r>
          </a:p>
          <a:p>
            <a:pPr algn="ctr">
              <a:buNone/>
            </a:pPr>
            <a:r>
              <a:rPr lang="ru-RU" b="1" dirty="0" smtClean="0"/>
              <a:t>  Динамика развития связной речи после формирующего этапа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Сравнительные  результаты констатирующего и контрольного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экспериментов (в %)</a:t>
            </a:r>
            <a:endParaRPr lang="ru-RU" b="1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52" name="Object 2"/>
          <p:cNvGraphicFramePr>
            <a:graphicFrameLocks noChangeAspect="1"/>
          </p:cNvGraphicFramePr>
          <p:nvPr/>
        </p:nvGraphicFramePr>
        <p:xfrm>
          <a:off x="357158" y="3286124"/>
          <a:ext cx="8501062" cy="32861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6" name="Диаграмма" r:id="rId3" imgW="6200812" imgH="2448028" progId="MSGraph.Chart.8">
                  <p:embed/>
                </p:oleObj>
              </mc:Choice>
              <mc:Fallback>
                <p:oleObj name="Диаграмма" r:id="rId3" imgW="6200812" imgH="2448028" progId="MSGraph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58" y="3286124"/>
                        <a:ext cx="8501062" cy="32861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14810" y="3071810"/>
            <a:ext cx="4362618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4800" b="1" cap="all" dirty="0" smtClean="0">
                <a:ln w="0">
                  <a:solidFill>
                    <a:srgbClr val="FF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Спасибо</a:t>
            </a: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cap="all" dirty="0" smtClean="0">
                <a:ln w="0">
                  <a:solidFill>
                    <a:srgbClr val="FF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за</a:t>
            </a: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4800" b="1" cap="all" dirty="0" smtClean="0">
                <a:ln w="0">
                  <a:solidFill>
                    <a:srgbClr val="FF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reflection blurRad="12700" stA="50000" endPos="50000" dist="5000" dir="5400000" sy="-100000" rotWithShape="0"/>
                </a:effectLst>
              </a:rPr>
              <a:t>внимание!</a:t>
            </a:r>
            <a:endParaRPr lang="ru-RU" sz="4800" b="1" cap="all" dirty="0">
              <a:ln w="0">
                <a:solidFill>
                  <a:srgbClr val="FF0000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8676" name="Picture 4" descr="C:\Users\Лариса\Фотки, рисунки\Новая папка\0b2470e8f158337a77cbd188e55f50c0[1].jpg"/>
          <p:cNvPicPr>
            <a:picLocks noChangeAspect="1" noChangeArrowheads="1"/>
          </p:cNvPicPr>
          <p:nvPr/>
        </p:nvPicPr>
        <p:blipFill>
          <a:blip r:embed="rId2"/>
          <a:srcRect r="15052"/>
          <a:stretch>
            <a:fillRect/>
          </a:stretch>
        </p:blipFill>
        <p:spPr bwMode="auto">
          <a:xfrm>
            <a:off x="285720" y="1785926"/>
            <a:ext cx="371477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latin typeface="Monotype Corsiva" pitchFamily="66" charset="0"/>
              </a:rPr>
              <a:t>Цель исследования: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85926"/>
            <a:ext cx="7115196" cy="4389120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Выявление  влияния русских народных сказок на развитие связной речи       детей шестого года жизни</a:t>
            </a:r>
          </a:p>
          <a:p>
            <a:endParaRPr lang="ru-RU" dirty="0"/>
          </a:p>
        </p:txBody>
      </p:sp>
      <p:pic>
        <p:nvPicPr>
          <p:cNvPr id="13320" name="Picture 8" descr="http://im3-tub-ru.yandex.net/i?id=392555686-12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844" y="3717032"/>
            <a:ext cx="1100756" cy="2676702"/>
          </a:xfrm>
          <a:prstGeom prst="rect">
            <a:avLst/>
          </a:prstGeom>
          <a:noFill/>
        </p:spPr>
      </p:pic>
      <p:pic>
        <p:nvPicPr>
          <p:cNvPr id="13322" name="Picture 10" descr="http://im6-tub-ru.yandex.net/i?id=391772713-39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286256"/>
            <a:ext cx="1652592" cy="2286006"/>
          </a:xfrm>
          <a:prstGeom prst="rect">
            <a:avLst/>
          </a:prstGeom>
          <a:noFill/>
        </p:spPr>
      </p:pic>
      <p:pic>
        <p:nvPicPr>
          <p:cNvPr id="13324" name="Picture 12" descr="http://im5-tub-ru.yandex.net/i?id=50267017-71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2" y="1285860"/>
            <a:ext cx="1009650" cy="1428750"/>
          </a:xfrm>
          <a:prstGeom prst="rect">
            <a:avLst/>
          </a:prstGeom>
          <a:noFill/>
        </p:spPr>
      </p:pic>
      <p:pic>
        <p:nvPicPr>
          <p:cNvPr id="13326" name="Picture 14" descr="http://im2-tub-ru.yandex.net/i?id=300963276-36-72"/>
          <p:cNvPicPr>
            <a:picLocks noChangeAspect="1" noChangeArrowheads="1"/>
          </p:cNvPicPr>
          <p:nvPr/>
        </p:nvPicPr>
        <p:blipFill>
          <a:blip r:embed="rId5"/>
          <a:srcRect b="9999"/>
          <a:stretch>
            <a:fillRect/>
          </a:stretch>
        </p:blipFill>
        <p:spPr bwMode="auto">
          <a:xfrm>
            <a:off x="3214678" y="4665768"/>
            <a:ext cx="1728790" cy="1620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Объект исследования: 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Развитие  связной речи детей шестого года жизни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Предмет исследования: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Русские народные сказки как средство развития связной речи детей шестого года жизни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Картинка 42 из 57591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3835">
            <a:off x="6210643" y="4417821"/>
            <a:ext cx="2595963" cy="2237899"/>
          </a:xfrm>
          <a:prstGeom prst="round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</p:pic>
      <p:pic>
        <p:nvPicPr>
          <p:cNvPr id="15362" name="Picture 2" descr="http://im0-tub-ru.yandex.net/i?id=28870296-22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5" y="4810135"/>
            <a:ext cx="2678914" cy="1785943"/>
          </a:xfrm>
          <a:prstGeom prst="rect">
            <a:avLst/>
          </a:prstGeom>
          <a:noFill/>
        </p:spPr>
      </p:pic>
      <p:pic>
        <p:nvPicPr>
          <p:cNvPr id="15364" name="Picture 4" descr="http://im3-tub-ru.yandex.net/i?id=389973797-40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71009">
            <a:off x="514723" y="4284063"/>
            <a:ext cx="1930796" cy="226909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Гипотеза исследования: 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Мы  предполагаем, что русские народные сказки могут быть  эффективным средством развития связной речи детей шестого года жизни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6" name="Picture 2" descr="C:\Users\Лариса\Фотки, рисунки\рисунки\iCA55OGW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4745944"/>
            <a:ext cx="1500198" cy="1826328"/>
          </a:xfrm>
          <a:prstGeom prst="rect">
            <a:avLst/>
          </a:prstGeom>
          <a:noFill/>
        </p:spPr>
      </p:pic>
      <p:pic>
        <p:nvPicPr>
          <p:cNvPr id="16387" name="Picture 3" descr="C:\Users\Лариса\Фотки, рисунки\Новая папка\c995db78ed28t[1].jpg"/>
          <p:cNvPicPr>
            <a:picLocks noChangeAspect="1" noChangeArrowheads="1"/>
          </p:cNvPicPr>
          <p:nvPr/>
        </p:nvPicPr>
        <p:blipFill>
          <a:blip r:embed="rId3"/>
          <a:srcRect b="5434"/>
          <a:stretch>
            <a:fillRect/>
          </a:stretch>
        </p:blipFill>
        <p:spPr bwMode="auto">
          <a:xfrm>
            <a:off x="6643702" y="4643446"/>
            <a:ext cx="2024050" cy="1981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Задачи исследования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1) Проанализировать психолого-педагогическую литературу по данной проблеме;</a:t>
            </a:r>
          </a:p>
          <a:p>
            <a:pPr>
              <a:buNone/>
            </a:pPr>
            <a:r>
              <a:rPr lang="ru-RU" b="1" dirty="0" smtClean="0"/>
              <a:t>2) Экспериментально выявить возможность использования русских народных сказок на занятиях по развитию речи и в повседневном общении;</a:t>
            </a:r>
          </a:p>
          <a:p>
            <a:pPr>
              <a:buNone/>
            </a:pPr>
            <a:r>
              <a:rPr lang="ru-RU" b="1" dirty="0" smtClean="0"/>
              <a:t>3) Разработать систему мероприятий для детей старшего дошкольного возраста по развитию связной речи на основе использования русских народных сказок.</a:t>
            </a:r>
          </a:p>
          <a:p>
            <a:endParaRPr lang="ru-RU" dirty="0"/>
          </a:p>
        </p:txBody>
      </p:sp>
      <p:pic>
        <p:nvPicPr>
          <p:cNvPr id="18433" name="Picture 1" descr="C:\Users\Лариса\Фотки, рисунки\рисунки\iCAI3L03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500702"/>
            <a:ext cx="1428750" cy="1076325"/>
          </a:xfrm>
          <a:prstGeom prst="rect">
            <a:avLst/>
          </a:prstGeom>
          <a:noFill/>
        </p:spPr>
      </p:pic>
      <p:pic>
        <p:nvPicPr>
          <p:cNvPr id="18434" name="Picture 2" descr="C:\Users\Лариса\Фотки, рисунки\Новая папка\0a255865313b4ebca8a1d5ef7d3560a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0"/>
            <a:ext cx="1468430" cy="1468430"/>
          </a:xfrm>
          <a:prstGeom prst="rect">
            <a:avLst/>
          </a:prstGeom>
          <a:noFill/>
        </p:spPr>
      </p:pic>
      <p:pic>
        <p:nvPicPr>
          <p:cNvPr id="18435" name="Picture 3" descr="C:\Users\Лариса\Фотки, рисунки\Новая папка\i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5214950"/>
            <a:ext cx="13716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Методы исследования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анализ психолого-педагогической литературы;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анализ календарно - тематического плана воспитателя;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эксперимент;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математическая обработка данных;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графическая обработка данных.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7415" name="Picture 7" descr="http://im8-tub-ru.yandex.net/i?id=451707301-32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857628"/>
            <a:ext cx="1857381" cy="2653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База исследования: 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57686" y="2071678"/>
            <a:ext cx="4572032" cy="44348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Негосударственное дошкольное образовательное учреждение от ОАО РЖД</a:t>
            </a:r>
          </a:p>
          <a:p>
            <a:pPr algn="ctr">
              <a:buNone/>
            </a:pPr>
            <a:r>
              <a:rPr lang="ru-RU" sz="3200" b="1" dirty="0" smtClean="0"/>
              <a:t>детский сад № 243 </a:t>
            </a:r>
            <a:r>
              <a:rPr lang="ru-RU" sz="3200" b="1" dirty="0" smtClean="0">
                <a:solidFill>
                  <a:srgbClr val="C00000"/>
                </a:solidFill>
              </a:rPr>
              <a:t>«Медвежонок» </a:t>
            </a:r>
          </a:p>
          <a:p>
            <a:pPr algn="ctr">
              <a:buNone/>
            </a:pPr>
            <a:r>
              <a:rPr lang="ru-RU" sz="3200" b="1" dirty="0" smtClean="0"/>
              <a:t>п. Ерофей-Павлович</a:t>
            </a:r>
          </a:p>
          <a:p>
            <a:endParaRPr lang="ru-RU" dirty="0"/>
          </a:p>
        </p:txBody>
      </p:sp>
      <p:pic>
        <p:nvPicPr>
          <p:cNvPr id="19458" name="Picture 2" descr="http://im4-tub-ru.yandex.net/i?id=254326190-0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28802"/>
            <a:ext cx="3540468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1. </a:t>
            </a:r>
            <a:r>
              <a:rPr lang="ru-RU" sz="3600" b="1" dirty="0" err="1" smtClean="0">
                <a:solidFill>
                  <a:srgbClr val="FF0000"/>
                </a:solidFill>
                <a:latin typeface="Monotype Corsiva" pitchFamily="66" charset="0"/>
              </a:rPr>
              <a:t>Психолого-педагогичесские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основы развития связной речи детей дошкольного возраста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Понятие, формы и функции связной речи.</a:t>
            </a:r>
          </a:p>
          <a:p>
            <a:pPr lvl="1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Особенности развития связной речи детей дошкольного  возраста.</a:t>
            </a:r>
          </a:p>
          <a:p>
            <a:pPr lvl="1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Виды сказок, их влияние на развитие связной речи детей.</a:t>
            </a:r>
          </a:p>
          <a:p>
            <a:pPr lvl="1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Методы  и приемы используемые при работе со сказками для развития связной речи у детей шестого года жизни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2.Экспериментальное  изучение  влияния  русских народных сказок на развитие связной речи детей    шестого года жизни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9037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Констатирующий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Цель</a:t>
            </a:r>
            <a:r>
              <a:rPr lang="ru-RU" b="1" dirty="0" smtClean="0"/>
              <a:t> - определение уровня развития связной речи детей шестого года жизни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Формирующий</a:t>
            </a:r>
            <a:r>
              <a:rPr lang="ru-RU" dirty="0" smtClean="0"/>
              <a:t>  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Цель</a:t>
            </a:r>
            <a:r>
              <a:rPr lang="ru-RU" b="1" dirty="0" smtClean="0">
                <a:solidFill>
                  <a:srgbClr val="FF0000"/>
                </a:solidFill>
              </a:rPr>
              <a:t> - </a:t>
            </a:r>
            <a:r>
              <a:rPr lang="ru-RU" b="1" dirty="0" smtClean="0"/>
              <a:t>повышение уровня развития связной речи </a:t>
            </a:r>
            <a:r>
              <a:rPr lang="ru-RU" b="1" dirty="0"/>
              <a:t>детей шестого года </a:t>
            </a:r>
            <a:r>
              <a:rPr lang="ru-RU" b="1" dirty="0" smtClean="0"/>
              <a:t>жизни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Контрольный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Цель</a:t>
            </a:r>
            <a:r>
              <a:rPr lang="ru-RU" b="1" dirty="0" smtClean="0"/>
              <a:t> </a:t>
            </a:r>
            <a:r>
              <a:rPr lang="ru-RU" b="1" dirty="0" smtClean="0">
                <a:sym typeface="Symbol"/>
              </a:rPr>
              <a:t></a:t>
            </a:r>
            <a:r>
              <a:rPr lang="ru-RU" b="1" dirty="0" smtClean="0"/>
              <a:t> выявить динамику развития связной речи после формирующего этапа</a:t>
            </a:r>
          </a:p>
          <a:p>
            <a:pPr>
              <a:buNone/>
            </a:pPr>
            <a:endParaRPr lang="ru-RU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B6B6B6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231</TotalTime>
  <Words>417</Words>
  <Application>Microsoft Office PowerPoint</Application>
  <PresentationFormat>Экран (4:3)</PresentationFormat>
  <Paragraphs>66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Поток</vt:lpstr>
      <vt:lpstr>Диаграмма</vt:lpstr>
      <vt:lpstr>Влияние использования русских народных сказок на развитие связной речи детей шести лет </vt:lpstr>
      <vt:lpstr>Цель исследования: </vt:lpstr>
      <vt:lpstr>Объект исследования: </vt:lpstr>
      <vt:lpstr>Гипотеза исследования: </vt:lpstr>
      <vt:lpstr>Задачи исследования</vt:lpstr>
      <vt:lpstr>Методы исследования</vt:lpstr>
      <vt:lpstr>База исследования: </vt:lpstr>
      <vt:lpstr>1. Психолого-педагогичесские основы развития связной речи детей дошкольного возраста</vt:lpstr>
      <vt:lpstr>2.Экспериментальное  изучение  влияния  русских народных сказок на развитие связной речи детей    шестого года жизни</vt:lpstr>
      <vt:lpstr>Констатирующий этап</vt:lpstr>
      <vt:lpstr>Результаты обследования пересказа сказки с использованием серии сюжетных  картинок  у детей шестого года жизни на констатирующем этапе  (в %)</vt:lpstr>
      <vt:lpstr>Результаты умения детьми строить диалог на констатирующем этапе</vt:lpstr>
      <vt:lpstr>                       Общая диаграмма развития связной речи у детей старшего дошкольного возраста (констатирующий эксперимент) </vt:lpstr>
      <vt:lpstr>Формирующий этап</vt:lpstr>
      <vt:lpstr>Контрольный этап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использования русских народных сказок на развитие связной речи детей шести лет </dc:title>
  <dc:creator>Лариса</dc:creator>
  <cp:lastModifiedBy>DNA7 X86</cp:lastModifiedBy>
  <cp:revision>28</cp:revision>
  <dcterms:created xsi:type="dcterms:W3CDTF">2012-04-17T12:36:42Z</dcterms:created>
  <dcterms:modified xsi:type="dcterms:W3CDTF">2012-05-16T03:41:20Z</dcterms:modified>
</cp:coreProperties>
</file>