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6" r:id="rId3"/>
    <p:sldId id="264" r:id="rId4"/>
    <p:sldId id="267" r:id="rId5"/>
    <p:sldId id="284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  <a:srgbClr val="004FEE"/>
    <a:srgbClr val="7E0000"/>
    <a:srgbClr val="112F37"/>
    <a:srgbClr val="360000"/>
    <a:srgbClr val="3B1C03"/>
    <a:srgbClr val="004620"/>
    <a:srgbClr val="960000"/>
    <a:srgbClr val="5C0000"/>
    <a:srgbClr val="6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82258" autoAdjust="0"/>
  </p:normalViewPr>
  <p:slideViewPr>
    <p:cSldViewPr>
      <p:cViewPr>
        <p:scale>
          <a:sx n="60" d="100"/>
          <a:sy n="60" d="100"/>
        </p:scale>
        <p:origin x="-10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54AD-2B35-4D6F-AAFD-3250CC550638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72A18-835C-41D9-95B4-BBFD1D771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нашим воспитателем спокойно и тепло,  с</a:t>
            </a:r>
            <a:r>
              <a:rPr lang="ru-RU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нашим воспитателем нам очень повезло: </a:t>
            </a:r>
            <a:b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1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 добрей характера и нет щедрей души.  Счастья вам и радости  желают малыши!</a:t>
            </a:r>
            <a:endParaRPr lang="ru-RU" sz="1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0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я скажу, что только женщина должна воспитывать ребенка, то, возможно, схлопочу виртуальной кастрюлей от кого-нибудь из вас. Или со мной поспорят. Мужчина тоже должен заботиться о детках. Но если разговор зайдет о воспитании мужчиной малышей в детсаду, то вряд ли большинство со мной согласится.</a:t>
            </a:r>
            <a:endParaRPr lang="ru-RU" sz="1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"К таким мужчинам следует присматриваться очень внимательно. Ведь за такую зарплату даже женщине трудно прожить, а для мужчины этого тем более недостаточно, следовательно есть у них какая-то другая причина в работе с детьми, особенно маленькими. Уж очень много случаев негативного отношения мужчин педагогов с детьми. Здесь всё не так просто..." - пишет Оленька в одной интернет-форуме. Так уж повелось, в России с подозрением относятся к мужчинам, пожелавшим работать воспитателями в детском саду. Не педофилы ли?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История знает немало примеров талантливых мужчин-педагогов (кстати, много ли вам известно имен педагогов-женщин?) – так давайте ценить и оценивать их должным образом!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Статистические данные свидетельствуют, что соотношение приоритетов мужчин и женщин в выборе педагогической профессии в мире неоднозначно.  Каково же преимущество включения мужчин в процесс воспитания и развития детей дошкольного возраста?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Предлагаем ознакомиться с результатами исследования, отражающие отношение детей, родителей, женщин - педагогов  к появлению в детских садах.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Гамбурге развешаны огромные плакаты, призывающие мужчин присоединяться к рядам воспитателей. На плакатах написано: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«Хочешь быть арбитром, философом, вратарем, лекарем, музыкантом, волшебником?» И дается ответ на этот вопрос. «Иди в воспитатели: будешь тем, кем захочешь в любое время».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jpeg"/><Relationship Id="rId4" Type="http://schemas.openxmlformats.org/officeDocument/2006/relationships/hyperlink" Target="http://ilady.info/vospitatel-s-bolshoy-bukvyi/vospitate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gif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1091.photobucket.com/albums/i400/lunin-sovs/?action=view&amp;current=2-6.jpg" TargetMode="External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1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10.gif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gif"/><Relationship Id="rId10" Type="http://schemas.openxmlformats.org/officeDocument/2006/relationships/image" Target="../media/image16.jpeg"/><Relationship Id="rId4" Type="http://schemas.openxmlformats.org/officeDocument/2006/relationships/image" Target="../media/image1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gif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1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hyperlink" Target="&#1074;&#1086;&#1089;&#1087;&#1080;&#1090;&#1072;&#1090;&#1077;&#1083;&#1100;%201%20&#1048;&#1074;&#1072;&#1085;%20&#1040;&#1085;&#1072;&#1090;&#1086;&#1083;&#1100;&#1077;&#1074;&#1080;&#1095;%20&#1055;&#1072;&#1085;&#1086;&#1074;.mp4" TargetMode="External"/><Relationship Id="rId7" Type="http://schemas.openxmlformats.org/officeDocument/2006/relationships/image" Target="../media/image31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umskaya.net/pics/b0/picturepicture_6221418550880_34224.jpg" TargetMode="External"/><Relationship Id="rId5" Type="http://schemas.openxmlformats.org/officeDocument/2006/relationships/image" Target="../media/image30.jpeg"/><Relationship Id="rId4" Type="http://schemas.openxmlformats.org/officeDocument/2006/relationships/hyperlink" Target="http://www.1tv.ru/news/world/3716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gif"/><Relationship Id="rId3" Type="http://schemas.openxmlformats.org/officeDocument/2006/relationships/image" Target="../media/image22.gif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hyperlink" Target="http://www.dw.de/%D0%B4%D0%B5%D1%82%D1%81%D0%BA%D0%B8%D0%B5-%D1%81%D0%B0%D0%B4%D1%8B-%D0%B3%D0%B5%D1%80%D0%BC%D0%B0%D0%BD%D0%B8%D0%B8-%D0%B8%D1%89%D1%83%D1%82-%D0%B2%D0%BE%D1%81%D0%BF%D0%B8%D1%82%D0%B0%D1%82%D0%B5%D0%BB%D0%B5%D0%B9-%D0%BC%D1%83%D0%B6%D1%87%D0%B8%D0%BD/a-17145000" TargetMode="Externa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4.gif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hyperlink" Target="http://s1091.photobucket.com/albums/i400/lunin-sovs/?action=view&amp;current=db430be4.jpg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ё\Pictures\шаблоны 1\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27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23528" y="1412776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мультимедийных презентаций «профессией  своей горжусь»</a:t>
            </a:r>
          </a:p>
          <a:p>
            <a:pPr algn="ctr"/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Современная мужская профессия:</a:t>
            </a:r>
          </a:p>
          <a:p>
            <a:r>
              <a:rPr lang="ru-RU" sz="24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 воспитатель в дошкольном </a:t>
            </a:r>
          </a:p>
          <a:p>
            <a:r>
              <a:rPr lang="ru-RU" sz="24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образовательном учреждении</a:t>
            </a:r>
          </a:p>
          <a:p>
            <a:r>
              <a:rPr lang="ru-RU" sz="2000" b="1" i="1" dirty="0" smtClean="0">
                <a:solidFill>
                  <a:srgbClr val="311211"/>
                </a:solidFill>
                <a:latin typeface="Times New Roman" pitchFamily="18" charset="0"/>
                <a:cs typeface="Times New Roman" pitchFamily="18" charset="0"/>
              </a:rPr>
              <a:t>(номинация «есть такая профессия»)</a:t>
            </a:r>
          </a:p>
          <a:p>
            <a:pPr algn="ctr"/>
            <a:endParaRPr lang="ru-RU" sz="24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ilady.info/wp-content/uploads/2013/01/vospitatel-500x300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420888"/>
            <a:ext cx="3456384" cy="1944216"/>
          </a:xfrm>
          <a:prstGeom prst="rect">
            <a:avLst/>
          </a:prstGeom>
          <a:noFill/>
          <a:ln w="9525">
            <a:solidFill>
              <a:srgbClr val="460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67544" y="4725144"/>
            <a:ext cx="83529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Геннадьевна- преподаватель педагогики</a:t>
            </a: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Студенты 4 курса: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Царенко Ирина Сергеевна- «Дошкольное образование»</a:t>
            </a:r>
          </a:p>
          <a:p>
            <a:pPr algn="ctr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Нагайко Евгения Сергеевна – « Специальное дошкольное образование »</a:t>
            </a:r>
          </a:p>
          <a:p>
            <a:pPr algn="ctr"/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2014-2015 гг.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1" y="260649"/>
            <a:ext cx="1440160" cy="792088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691680" y="285205"/>
            <a:ext cx="7200800" cy="116955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ё\Pictures\шаблоны 1\94360320_Blestyaschiyfon3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8268" y="-25250"/>
            <a:ext cx="9192268" cy="6883250"/>
          </a:xfrm>
          <a:prstGeom prst="rect">
            <a:avLst/>
          </a:prstGeom>
          <a:noFill/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rcRect t="2238"/>
          <a:stretch>
            <a:fillRect/>
          </a:stretch>
        </p:blipFill>
        <p:spPr>
          <a:xfrm>
            <a:off x="179512" y="188640"/>
            <a:ext cx="8784976" cy="6435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2708920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51520" y="100661"/>
            <a:ext cx="861340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0B0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Классическая картина, знакомая с детства: 1 сентября, нарядные первоклашки, цветы, первый звонок и, конечно же, первая учительница. У каждого из нас была своя «Марья Ивановна», с которой бок о бок были прожиты школьные годы. А вот был ли у кого-нибудь из нас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0B0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первый воспитатель или первый учитель — мужчина?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C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Насколько велика вероятность современного ребёнка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6C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C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заполучить себе в «наставники»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6C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мужчину-педагога? 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6C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Усатый нянь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3721">
            <a:off x="6180634" y="3309731"/>
            <a:ext cx="2334766" cy="1449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Photobucket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3645024"/>
            <a:ext cx="18002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C:\Users\ё\Pictures\педагогика\100_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83463">
            <a:off x="604334" y="3162036"/>
            <a:ext cx="2340078" cy="1512181"/>
          </a:xfrm>
          <a:prstGeom prst="rect">
            <a:avLst/>
          </a:prstGeom>
          <a:noFill/>
        </p:spPr>
      </p:pic>
      <p:pic>
        <p:nvPicPr>
          <p:cNvPr id="15361" name="Picture 1" descr="C:\Users\ё\Pictures\картинки\preview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4797152"/>
            <a:ext cx="2208245" cy="1656184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Grp="1"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4725144"/>
            <a:ext cx="2376263" cy="1621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C:\Users\ё\Pictures\шаблоны 1\94360085_Blestyaschiyfon2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rcRect t="3333"/>
          <a:stretch>
            <a:fillRect/>
          </a:stretch>
        </p:blipFill>
        <p:spPr>
          <a:xfrm>
            <a:off x="179512" y="188640"/>
            <a:ext cx="8712968" cy="6480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260648"/>
            <a:ext cx="6984776" cy="274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Современные мужчины с сарказмом говорят, что проклятые феминистки забирают у них работу, суются во все дела, включая бокс и футбол, и даже становятся капитанами кораблей. Между тем они, мужчины, и сами за милую душу осваивают профессии, которые в нашем обществе считаются женскими. 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C:\Users\ё\Pictures\космонавтика\1270678617_yamaza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01091">
            <a:off x="515304" y="2209082"/>
            <a:ext cx="1168148" cy="1636624"/>
          </a:xfrm>
          <a:prstGeom prst="rect">
            <a:avLst/>
          </a:prstGeom>
          <a:noFill/>
        </p:spPr>
      </p:pic>
      <p:pic>
        <p:nvPicPr>
          <p:cNvPr id="17413" name="Picture 5" descr="C:\Users\ё\Pictures\живопись\1459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2924944"/>
            <a:ext cx="2070877" cy="1553158"/>
          </a:xfrm>
          <a:prstGeom prst="rect">
            <a:avLst/>
          </a:prstGeom>
          <a:noFill/>
        </p:spPr>
      </p:pic>
      <p:pic>
        <p:nvPicPr>
          <p:cNvPr id="17414" name="Picture 6" descr="C:\Users\ё\Pictures\живопись\1450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10936">
            <a:off x="384595" y="4075929"/>
            <a:ext cx="1657412" cy="2209883"/>
          </a:xfrm>
          <a:prstGeom prst="rect">
            <a:avLst/>
          </a:prstGeom>
          <a:noFill/>
        </p:spPr>
      </p:pic>
      <p:pic>
        <p:nvPicPr>
          <p:cNvPr id="17415" name="Picture 7" descr="C:\Users\ё\Pictures\живопись\14588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98937">
            <a:off x="7302948" y="4392425"/>
            <a:ext cx="1521042" cy="2028056"/>
          </a:xfrm>
          <a:prstGeom prst="rect">
            <a:avLst/>
          </a:prstGeom>
          <a:noFill/>
        </p:spPr>
      </p:pic>
      <p:pic>
        <p:nvPicPr>
          <p:cNvPr id="17416" name="Picture 8" descr="C:\Users\ё\Pictures\живопись\14527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88204">
            <a:off x="7608964" y="2626201"/>
            <a:ext cx="1176616" cy="1568692"/>
          </a:xfrm>
          <a:prstGeom prst="rect">
            <a:avLst/>
          </a:prstGeom>
          <a:noFill/>
        </p:spPr>
      </p:pic>
      <p:pic>
        <p:nvPicPr>
          <p:cNvPr id="3073" name="Picture 1" descr="C:\Users\ё\Pictures\0_a7f_41e95681_XL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364088" y="5013176"/>
            <a:ext cx="1793776" cy="1466412"/>
          </a:xfrm>
          <a:prstGeom prst="rect">
            <a:avLst/>
          </a:prstGeom>
          <a:noFill/>
        </p:spPr>
      </p:pic>
      <p:pic>
        <p:nvPicPr>
          <p:cNvPr id="3074" name="Picture 2" descr="C:\Users\ё\Pictures\0309_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3688" y="5013176"/>
            <a:ext cx="1903859" cy="1430108"/>
          </a:xfrm>
          <a:prstGeom prst="rect">
            <a:avLst/>
          </a:prstGeom>
          <a:noFill/>
        </p:spPr>
      </p:pic>
      <p:pic>
        <p:nvPicPr>
          <p:cNvPr id="3075" name="Picture 3" descr="C:\Users\ё\Pictures\1483220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36096" y="2996952"/>
            <a:ext cx="2280624" cy="1523872"/>
          </a:xfrm>
          <a:prstGeom prst="rect">
            <a:avLst/>
          </a:prstGeom>
          <a:noFill/>
        </p:spPr>
      </p:pic>
      <p:pic>
        <p:nvPicPr>
          <p:cNvPr id="3076" name="Picture 4" descr="C:\Users\ё\Pictures\640_3954f572caf7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75855" y="3140968"/>
            <a:ext cx="2616743" cy="1728192"/>
          </a:xfrm>
          <a:prstGeom prst="rect">
            <a:avLst/>
          </a:prstGeom>
          <a:noFill/>
        </p:spPr>
      </p:pic>
      <p:pic>
        <p:nvPicPr>
          <p:cNvPr id="3077" name="Picture 5" descr="C:\Users\ё\Pictures\imagesCAC4I2NT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35896" y="4869160"/>
            <a:ext cx="1734813" cy="1152128"/>
          </a:xfrm>
          <a:prstGeom prst="rect">
            <a:avLst/>
          </a:prstGeom>
          <a:noFill/>
        </p:spPr>
      </p:pic>
      <p:pic>
        <p:nvPicPr>
          <p:cNvPr id="18" name="Рисунок 17" descr="2151244-637e2aca55aa95af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23528" y="332656"/>
            <a:ext cx="1584176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ё\Pictures\шаблоны 1\94360359_Blestyaschiyfon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8268" y="-25250"/>
            <a:ext cx="9192268" cy="6883250"/>
          </a:xfrm>
          <a:prstGeom prst="rect">
            <a:avLst/>
          </a:prstGeom>
          <a:noFill/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640960" cy="6480720"/>
          </a:xfrm>
          <a:prstGeom prst="rect">
            <a:avLst/>
          </a:prstGeom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528" y="77435"/>
            <a:ext cx="84969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Воспитатель-мужчина в наших реалиях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как полет в космос для среднестатистического жителя Земли:</a:t>
            </a:r>
          </a:p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B1C0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привлекательно, но утопично. Хотя помните, как Макаренко воспитывал детей? </a:t>
            </a: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www.mammyguide.ru/guver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44824"/>
            <a:ext cx="223224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mammyguide.ru/guver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4221088"/>
            <a:ext cx="244827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C:\Users\ё\Pictures\педагогика\усатый нянь.3jp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216" y="1916832"/>
            <a:ext cx="2376264" cy="1782198"/>
          </a:xfrm>
          <a:prstGeom prst="rect">
            <a:avLst/>
          </a:prstGeom>
          <a:noFill/>
        </p:spPr>
      </p:pic>
      <p:pic>
        <p:nvPicPr>
          <p:cNvPr id="20485" name="Picture 5" descr="C:\Users\ё\Pictures\педагогика\усатый нянь.1jp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2492896"/>
            <a:ext cx="3653460" cy="1542571"/>
          </a:xfrm>
          <a:prstGeom prst="rect">
            <a:avLst/>
          </a:prstGeom>
          <a:noFill/>
        </p:spPr>
      </p:pic>
      <p:pic>
        <p:nvPicPr>
          <p:cNvPr id="20486" name="Picture 6" descr="C:\Users\ё\Pictures\педагогика\усатый нянь.13jpg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4293096"/>
            <a:ext cx="2520280" cy="1890210"/>
          </a:xfrm>
          <a:prstGeom prst="rect">
            <a:avLst/>
          </a:prstGeom>
          <a:noFill/>
        </p:spPr>
      </p:pic>
      <p:pic>
        <p:nvPicPr>
          <p:cNvPr id="11" name="Рисунок 10" descr="20130325-vospitatel-goda-201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1115616" cy="996203"/>
          </a:xfrm>
          <a:prstGeom prst="rect">
            <a:avLst/>
          </a:prstGeom>
        </p:spPr>
      </p:pic>
      <p:pic>
        <p:nvPicPr>
          <p:cNvPr id="12" name="Рисунок 11" descr="усатый нянь.10jpg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059832" y="4221088"/>
            <a:ext cx="3069179" cy="130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94360320_Blestyaschiyfon3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Улыбающееся лицо 8">
            <a:hlinkClick r:id="rId3" action="ppaction://hlinkfile"/>
          </p:cNvPr>
          <p:cNvSpPr/>
          <p:nvPr/>
        </p:nvSpPr>
        <p:spPr>
          <a:xfrm>
            <a:off x="7524328" y="5373216"/>
            <a:ext cx="1080120" cy="1080120"/>
          </a:xfrm>
          <a:prstGeom prst="smileyFace">
            <a:avLst/>
          </a:prstGeom>
          <a:solidFill>
            <a:srgbClr val="7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В одном из детсадов Биробиджана успешно работает 'усатый нянь'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260648"/>
            <a:ext cx="5392173" cy="3888432"/>
          </a:xfrm>
          <a:prstGeom prst="rect">
            <a:avLst/>
          </a:prstGeom>
          <a:noFill/>
          <a:ln w="19050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11" name="Рисунок 10" descr="http://dumskaya.net/pics/a0/picturepicture_6221418550880_34224.jpg">
            <a:hlinkClick r:id="rId6" tooltip="&quot;&quot;"/>
          </p:cNvPr>
          <p:cNvPicPr/>
          <p:nvPr/>
        </p:nvPicPr>
        <p:blipFill>
          <a:blip r:embed="rId7" cstate="print"/>
          <a:srcRect l="11111" r="6944" b="3526"/>
          <a:stretch>
            <a:fillRect/>
          </a:stretch>
        </p:blipFill>
        <p:spPr bwMode="auto">
          <a:xfrm>
            <a:off x="251520" y="3212976"/>
            <a:ext cx="4608512" cy="3456384"/>
          </a:xfrm>
          <a:prstGeom prst="rect">
            <a:avLst/>
          </a:prstGeom>
          <a:noFill/>
          <a:ln w="19050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12" name="Рисунок 11" descr="imag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3528" y="260648"/>
            <a:ext cx="2887212" cy="2520280"/>
          </a:xfrm>
          <a:prstGeom prst="rect">
            <a:avLst/>
          </a:prstGeom>
          <a:ln w="19050">
            <a:solidFill>
              <a:srgbClr val="46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148064" y="4653136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460000"/>
                </a:solidFill>
                <a:latin typeface="Times New Roman" pitchFamily="18" charset="0"/>
                <a:cs typeface="Times New Roman" pitchFamily="18" charset="0"/>
              </a:rPr>
              <a:t>видеофильм</a:t>
            </a:r>
            <a:endParaRPr lang="ru-RU" sz="2400" b="1" i="1" dirty="0">
              <a:solidFill>
                <a:srgbClr val="4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6758"/>
            <a:ext cx="9144000" cy="6768752"/>
          </a:xfrm>
        </p:spPr>
      </p:pic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8640960" cy="63367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0"/>
            <a:ext cx="84969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360000"/>
                </a:solidFill>
                <a:latin typeface="Times New Roman" pitchFamily="18" charset="0"/>
                <a:cs typeface="Times New Roman" pitchFamily="18" charset="0"/>
              </a:rPr>
              <a:t>Мужчина – воспитатель в детском саду – это явление в педагогической практике по-прежнему считается уникальным…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В России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все еще воспринимается как чудо, хотя в Европе, например в </a:t>
            </a:r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Норвегии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- 40% персонала в детских садах - молодые парни… </a:t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В Швеции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детском саду и в школах должно быть не менее 40% мужчин-педагогов. Иначе, как там считают, воспитательный процесс будет не полноценным …</a:t>
            </a:r>
          </a:p>
          <a:p>
            <a:pPr algn="ctr"/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В Германии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мужчина-воспитатель встречается еще реже, чем в нашей стране. Воспитателей мужского пола всего 3 процента.</a:t>
            </a:r>
          </a:p>
          <a:p>
            <a:pPr algn="ctr"/>
            <a:r>
              <a:rPr lang="ru-RU" sz="2400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В Гамбурге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развешаны огромные плакаты, призывающие мужчин присоединяться к рядам воспитателей. </a:t>
            </a:r>
            <a:endParaRPr lang="ru-RU" sz="2400" b="1" i="1" dirty="0">
              <a:solidFill>
                <a:srgbClr val="3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Воспитатель-мужчина с детьми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5157192"/>
            <a:ext cx="244827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Дети и воспитатель-мужчина">
            <a:hlinkClick r:id="rId5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229200"/>
            <a:ext cx="2448272" cy="141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0a0d5e31a6bf5fbcc99b03e0f4db2db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5218122"/>
            <a:ext cx="1583457" cy="1339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20_Blestyaschiyfon34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250"/>
            <a:ext cx="9144000" cy="684076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rcRect t="2389"/>
          <a:stretch>
            <a:fillRect/>
          </a:stretch>
        </p:blipFill>
        <p:spPr>
          <a:xfrm>
            <a:off x="323528" y="188640"/>
            <a:ext cx="8496944" cy="6381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87849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В Японии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оказывается, число мужчин-воспитателей в      каждому детском саду должно составлять не менее 25 процентов от всего штата.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Америке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каждой детсадовской группе должен быть как минимум один воспитатель.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 самом Китае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каждом детсаду как минимум есть мужчина-охранник. То же Международное радио Китая сообщает, что "для воспитания ребёнка необходимы как нежность женщины, так и сила мужчины", поэтому молодые люди все чаще идут учиться на воспитателей.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Photobucket">
            <a:hlinkClick r:id="rId5" tgtFrame="_blank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3933056"/>
            <a:ext cx="266429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987824" y="5733256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Мужчины-воспитатели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есть и в Китае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ё\Pictures\педагогика\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149080"/>
            <a:ext cx="2784309" cy="2088232"/>
          </a:xfrm>
          <a:prstGeom prst="rect">
            <a:avLst/>
          </a:prstGeom>
          <a:noFill/>
        </p:spPr>
      </p:pic>
      <p:pic>
        <p:nvPicPr>
          <p:cNvPr id="26627" name="Picture 3" descr="C:\Users\ё\Pictures\педагогика\100_677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84168" y="4221088"/>
            <a:ext cx="2736304" cy="2052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609</Words>
  <Application>Microsoft Office PowerPoint</Application>
  <PresentationFormat>Экран (4:3)</PresentationFormat>
  <Paragraphs>41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238</cp:revision>
  <dcterms:created xsi:type="dcterms:W3CDTF">2014-10-13T11:04:15Z</dcterms:created>
  <dcterms:modified xsi:type="dcterms:W3CDTF">2015-09-28T08:18:32Z</dcterms:modified>
</cp:coreProperties>
</file>