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89" r:id="rId2"/>
    <p:sldId id="273" r:id="rId3"/>
    <p:sldId id="282" r:id="rId4"/>
    <p:sldId id="276" r:id="rId5"/>
    <p:sldId id="268" r:id="rId6"/>
    <p:sldId id="257" r:id="rId7"/>
    <p:sldId id="27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60000"/>
    <a:srgbClr val="004FEE"/>
    <a:srgbClr val="7E0000"/>
    <a:srgbClr val="112F37"/>
    <a:srgbClr val="360000"/>
    <a:srgbClr val="3B1C03"/>
    <a:srgbClr val="004620"/>
    <a:srgbClr val="960000"/>
    <a:srgbClr val="5C0000"/>
    <a:srgbClr val="6C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94" autoAdjust="0"/>
    <p:restoredTop sz="82258" autoAdjust="0"/>
  </p:normalViewPr>
  <p:slideViewPr>
    <p:cSldViewPr>
      <p:cViewPr>
        <p:scale>
          <a:sx n="60" d="100"/>
          <a:sy n="60" d="100"/>
        </p:scale>
        <p:origin x="-158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DE54AD-2B35-4D6F-AAFD-3250CC550638}" type="datetimeFigureOut">
              <a:rPr lang="ru-RU" smtClean="0"/>
              <a:pPr/>
              <a:t>28.09.2015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A72A18-835C-41D9-95B4-BBFD1D771F7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Тема гувернерства нашла свое отражение и в русской художественной литературе, где мы находим образы домашних воспитателей, которых с большой симпатией изображали Л. Н. Толстой («Детство»), А. П. Чехов («На чужбине»), А. Н. Толстой («Детство Никиты»), И. Аксаков («Детские годы Багрова-внука»). Есть и такие произведения, где гувернеры выведены как отрицательные персонажи. Например, у Фонвизина в «Недоросле», у Пушкина в «Капитанской дочке».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A72A18-835C-41D9-95B4-BBFD1D771F73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Здесь нельзя не упомянуть о прекрасном. Большая часть иностранных гувернеров были образованнейшие люди, нередко знатного происхождения. Далеко ходить не надо - кто же развил у великого русского классика А.С.Пушкина любовь к искусству, а именно к рисованию? Да ни кто иной, как его первый гувернер! Известно, что еще задолго до поступления в Царскосельский лицей, где преподавалась живопись, к этому искусству интерес у ребенка пробудил французский эмигрант граф Монфор. Он был очень образованным человеком, хорошим музыкантом и живописцем. </a:t>
            </a:r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A72A18-835C-41D9-95B4-BBFD1D771F73}" type="slidenum">
              <a:rPr lang="ru-RU" smtClean="0"/>
              <a:pPr/>
              <a:t>2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 нем великий поэт написал: "Не могу ставить на одну доску с этими чудаками &lt;гувернерами&gt; воспитателя детей, французского эмигранта, графа Монфора, человека образованного, гуманного: воспитывать и обучать французскому языку взялся сам граф Монфор. Этот француз любил рисовать, был музыкантом". И здесь же "мы с Монфором обошли всю Москву. Я знал ее вдоль и поперек: Кремль, набережная, каменный мост, памятник Минину и Пожарскому, Воспитательный дом, Петровский театр, Университет"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A72A18-835C-41D9-95B4-BBFD1D771F73}" type="slidenum">
              <a:rPr lang="ru-RU" smtClean="0"/>
              <a:pPr/>
              <a:t>3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Есть ли плюсы в том, что в детском саду у вашего ребенка будет мужчина-воспитатель?</a:t>
            </a:r>
            <a:endParaRPr lang="ru-RU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Они, несомненно, есть. 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-Воспитатель-женщина в основном и чаще всего показывает женское поведение. Мальчики и девочки подражают именно ей. Любой конфликт усатый нянь сможет уладить без особых усилий. Даже в обычной семье дети чаще слушаются пап, а не мам.</a:t>
            </a:r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A72A18-835C-41D9-95B4-BBFD1D771F73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Мужчины более уравновешены. Они редко переходят на крик и раздражаются на озорство дошкольников. Кроме этого, мужчины обладают хорошей фантазией и судя по отзывам родителей, которые водят детей в группу с «усатым нянем», занятия с ними проходят очень весело, задорно и позитивно. </a:t>
            </a:r>
            <a:r>
              <a:rPr lang="ru-RU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Яркий пример тому конкурс «Лучший воспитатель России в 2012 году», пальма первенства на котором была отдана именно мужчине-воспитателю из Якутии Аркадию Афонскому.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A72A18-835C-41D9-95B4-BBFD1D771F73}" type="slidenum">
              <a:rPr lang="ru-RU" smtClean="0"/>
              <a:pPr/>
              <a:t>5</a:t>
            </a:fld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Для мальчиков общение с мужчиной-воспитателем особенно ценно, ведь в нашем обществе и так засилье женской опеки. Именно педагог-мужчина может стать хорошим примером для малышей, которых воспитывают одни мамы или которые растут в неблагополучной среде.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fontAlgn="t"/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Воспитатель восполнит общение с ребенком, научит мужским качествам: смелости, решительности, выносливости, твердости, рыцарскому отношению к женщинам, привьет любовь к спорту. Вариантов много…</a:t>
            </a:r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A72A18-835C-41D9-95B4-BBFD1D771F73}" type="slidenum">
              <a:rPr lang="ru-RU" smtClean="0"/>
              <a:pPr/>
              <a:t>6</a:t>
            </a:fld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kern="120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ru-RU" sz="1200" i="1" kern="120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Некоторые взрослые по сей день носят в себе образ любимого учителя – особенного человека, сумевшего пленить их сердце и вдохновить на выбор жизненного пути. Посчастливилось ли и вам встретить Воспитателя с большой буквы? Возможно, нескольких? Или ни одного?..</a:t>
            </a:r>
            <a:endParaRPr lang="ru-RU" sz="1200" kern="1200" dirty="0" smtClean="0">
              <a:solidFill>
                <a:schemeClr val="tx1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A72A18-835C-41D9-95B4-BBFD1D771F73}" type="slidenum">
              <a:rPr lang="ru-RU" smtClean="0"/>
              <a:pPr/>
              <a:t>7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image" Target="../media/image11.jpeg"/><Relationship Id="rId18" Type="http://schemas.openxmlformats.org/officeDocument/2006/relationships/image" Target="../media/image16.jpeg"/><Relationship Id="rId3" Type="http://schemas.openxmlformats.org/officeDocument/2006/relationships/image" Target="../media/image1.gif"/><Relationship Id="rId21" Type="http://schemas.openxmlformats.org/officeDocument/2006/relationships/image" Target="../media/image19.jpeg"/><Relationship Id="rId7" Type="http://schemas.openxmlformats.org/officeDocument/2006/relationships/image" Target="../media/image5.jpeg"/><Relationship Id="rId12" Type="http://schemas.openxmlformats.org/officeDocument/2006/relationships/image" Target="../media/image10.jpe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jpeg"/><Relationship Id="rId20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11" Type="http://schemas.openxmlformats.org/officeDocument/2006/relationships/image" Target="../media/image9.jpeg"/><Relationship Id="rId5" Type="http://schemas.openxmlformats.org/officeDocument/2006/relationships/image" Target="../media/image3.jpeg"/><Relationship Id="rId15" Type="http://schemas.openxmlformats.org/officeDocument/2006/relationships/image" Target="../media/image13.jpeg"/><Relationship Id="rId10" Type="http://schemas.openxmlformats.org/officeDocument/2006/relationships/image" Target="../media/image8.jpeg"/><Relationship Id="rId19" Type="http://schemas.openxmlformats.org/officeDocument/2006/relationships/image" Target="../media/image17.jpeg"/><Relationship Id="rId4" Type="http://schemas.openxmlformats.org/officeDocument/2006/relationships/image" Target="../media/image2.jpeg"/><Relationship Id="rId9" Type="http://schemas.openxmlformats.org/officeDocument/2006/relationships/image" Target="../media/image7.jpeg"/><Relationship Id="rId1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7" Type="http://schemas.openxmlformats.org/officeDocument/2006/relationships/image" Target="../media/image2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7" Type="http://schemas.openxmlformats.org/officeDocument/2006/relationships/image" Target="../media/image2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7" Type="http://schemas.openxmlformats.org/officeDocument/2006/relationships/image" Target="../media/image3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7" Type="http://schemas.openxmlformats.org/officeDocument/2006/relationships/image" Target="../media/image3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27.gif"/><Relationship Id="rId7" Type="http://schemas.openxmlformats.org/officeDocument/2006/relationships/image" Target="../media/image3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11" Type="http://schemas.openxmlformats.org/officeDocument/2006/relationships/image" Target="../media/image39.jpeg"/><Relationship Id="rId5" Type="http://schemas.openxmlformats.org/officeDocument/2006/relationships/image" Target="../media/image34.jpeg"/><Relationship Id="rId10" Type="http://schemas.openxmlformats.org/officeDocument/2006/relationships/hyperlink" Target="http://s1091.photobucket.com/albums/i400/lunin-sovs/?action=view&amp;current=---2.jpg" TargetMode="External"/><Relationship Id="rId4" Type="http://schemas.openxmlformats.org/officeDocument/2006/relationships/image" Target="../media/image2.jpeg"/><Relationship Id="rId9" Type="http://schemas.openxmlformats.org/officeDocument/2006/relationships/image" Target="../media/image3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7" Type="http://schemas.openxmlformats.org/officeDocument/2006/relationships/image" Target="../media/image4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Содержимое 5" descr="94360359_Blestyaschiyfon37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46758"/>
            <a:ext cx="9144000" cy="6840760"/>
          </a:xfrm>
        </p:spPr>
      </p:pic>
      <p:pic>
        <p:nvPicPr>
          <p:cNvPr id="7" name="Рисунок 6" descr="0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116632"/>
            <a:ext cx="8640960" cy="650722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79512" y="0"/>
            <a:ext cx="87129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360000"/>
                </a:solidFill>
                <a:latin typeface="Times New Roman" pitchFamily="18" charset="0"/>
                <a:cs typeface="Times New Roman" pitchFamily="18" charset="0"/>
              </a:rPr>
              <a:t>Тема гувернерства нашла свое отражение  в русской художественной литературе</a:t>
            </a:r>
            <a:endParaRPr lang="ru-RU" sz="2400" b="1" i="1" dirty="0">
              <a:solidFill>
                <a:srgbClr val="36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L__N__Tolstoj__Detstvo__Otrochestvo__Yunost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317511">
            <a:off x="4426779" y="1098062"/>
            <a:ext cx="1056118" cy="1584175"/>
          </a:xfrm>
          <a:prstGeom prst="rect">
            <a:avLst/>
          </a:prstGeom>
        </p:spPr>
      </p:pic>
      <p:pic>
        <p:nvPicPr>
          <p:cNvPr id="10" name="Рисунок 9" descr="Антон Чехов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835696" y="1196752"/>
            <a:ext cx="1224136" cy="1603619"/>
          </a:xfrm>
          <a:prstGeom prst="rect">
            <a:avLst/>
          </a:prstGeom>
        </p:spPr>
      </p:pic>
      <p:pic>
        <p:nvPicPr>
          <p:cNvPr id="12" name="Рисунок 11" descr="Tolstojan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796136" y="1124744"/>
            <a:ext cx="1356811" cy="1656184"/>
          </a:xfrm>
          <a:prstGeom prst="rect">
            <a:avLst/>
          </a:prstGeom>
        </p:spPr>
      </p:pic>
      <p:pic>
        <p:nvPicPr>
          <p:cNvPr id="13" name="Рисунок 12" descr="63720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 rot="649427">
            <a:off x="7262503" y="1010015"/>
            <a:ext cx="1261899" cy="1932473"/>
          </a:xfrm>
          <a:prstGeom prst="rect">
            <a:avLst/>
          </a:prstGeom>
        </p:spPr>
      </p:pic>
      <p:pic>
        <p:nvPicPr>
          <p:cNvPr id="14" name="Рисунок 13" descr="Сергей Аксаков.4jpg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 rot="395080">
            <a:off x="1634822" y="3098849"/>
            <a:ext cx="1223244" cy="1590507"/>
          </a:xfrm>
          <a:prstGeom prst="rect">
            <a:avLst/>
          </a:prstGeom>
        </p:spPr>
      </p:pic>
      <p:pic>
        <p:nvPicPr>
          <p:cNvPr id="15" name="Рисунок 14" descr="1000716804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 rot="20855732">
            <a:off x="399068" y="3167675"/>
            <a:ext cx="1081144" cy="1491233"/>
          </a:xfrm>
          <a:prstGeom prst="rect">
            <a:avLst/>
          </a:prstGeom>
        </p:spPr>
      </p:pic>
      <p:pic>
        <p:nvPicPr>
          <p:cNvPr id="16" name="Рисунок 15" descr="Фонвизин-Недоросль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 rot="20628166">
            <a:off x="3532220" y="5115415"/>
            <a:ext cx="978306" cy="1638660"/>
          </a:xfrm>
          <a:prstGeom prst="rect">
            <a:avLst/>
          </a:prstGeom>
        </p:spPr>
      </p:pic>
      <p:pic>
        <p:nvPicPr>
          <p:cNvPr id="17" name="Рисунок 16" descr="10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 rot="899518">
            <a:off x="4604036" y="5245097"/>
            <a:ext cx="1090653" cy="1454204"/>
          </a:xfrm>
          <a:prstGeom prst="rect">
            <a:avLst/>
          </a:prstGeom>
        </p:spPr>
      </p:pic>
      <p:pic>
        <p:nvPicPr>
          <p:cNvPr id="18" name="Рисунок 17" descr="Сергей Аксаков.2jpg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323528" y="4821154"/>
            <a:ext cx="1327836" cy="1770447"/>
          </a:xfrm>
          <a:prstGeom prst="rect">
            <a:avLst/>
          </a:prstGeom>
        </p:spPr>
      </p:pic>
      <p:pic>
        <p:nvPicPr>
          <p:cNvPr id="19" name="Рисунок 18" descr="384033.jp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 rot="612504">
            <a:off x="7155637" y="3236205"/>
            <a:ext cx="1220923" cy="1636627"/>
          </a:xfrm>
          <a:prstGeom prst="rect">
            <a:avLst/>
          </a:prstGeom>
        </p:spPr>
      </p:pic>
      <p:pic>
        <p:nvPicPr>
          <p:cNvPr id="20" name="Рисунок 19" descr="article82936.jpg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 rot="21081055">
            <a:off x="5924681" y="3074960"/>
            <a:ext cx="1173454" cy="1798327"/>
          </a:xfrm>
          <a:prstGeom prst="rect">
            <a:avLst/>
          </a:prstGeom>
        </p:spPr>
      </p:pic>
      <p:pic>
        <p:nvPicPr>
          <p:cNvPr id="21" name="Рисунок 20" descr="CoverNormal.jpg"/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 rot="20925722">
            <a:off x="483279" y="1009192"/>
            <a:ext cx="1204044" cy="1757902"/>
          </a:xfrm>
          <a:prstGeom prst="rect">
            <a:avLst/>
          </a:prstGeom>
        </p:spPr>
      </p:pic>
      <p:pic>
        <p:nvPicPr>
          <p:cNvPr id="22" name="Рисунок 21" descr="ned.jpg"/>
          <p:cNvPicPr>
            <a:picLocks noChangeAspect="1"/>
          </p:cNvPicPr>
          <p:nvPr/>
        </p:nvPicPr>
        <p:blipFill>
          <a:blip r:embed="rId17" cstate="print"/>
          <a:stretch>
            <a:fillRect/>
          </a:stretch>
        </p:blipFill>
        <p:spPr>
          <a:xfrm>
            <a:off x="1763688" y="5229200"/>
            <a:ext cx="1296144" cy="1363544"/>
          </a:xfrm>
          <a:prstGeom prst="rect">
            <a:avLst/>
          </a:prstGeom>
        </p:spPr>
      </p:pic>
      <p:pic>
        <p:nvPicPr>
          <p:cNvPr id="23" name="Рисунок 22" descr="family-150x150.jpg"/>
          <p:cNvPicPr>
            <a:picLocks noChangeAspect="1"/>
          </p:cNvPicPr>
          <p:nvPr/>
        </p:nvPicPr>
        <p:blipFill>
          <a:blip r:embed="rId18" cstate="print"/>
          <a:stretch>
            <a:fillRect/>
          </a:stretch>
        </p:blipFill>
        <p:spPr>
          <a:xfrm>
            <a:off x="6156176" y="5229200"/>
            <a:ext cx="1368152" cy="1368152"/>
          </a:xfrm>
          <a:prstGeom prst="rect">
            <a:avLst/>
          </a:prstGeom>
        </p:spPr>
      </p:pic>
      <p:pic>
        <p:nvPicPr>
          <p:cNvPr id="24" name="Рисунок 23" descr="Сергей Аксаков.3jpg.jpg"/>
          <p:cNvPicPr>
            <a:picLocks noChangeAspect="1"/>
          </p:cNvPicPr>
          <p:nvPr/>
        </p:nvPicPr>
        <p:blipFill>
          <a:blip r:embed="rId19" cstate="print"/>
          <a:stretch>
            <a:fillRect/>
          </a:stretch>
        </p:blipFill>
        <p:spPr>
          <a:xfrm>
            <a:off x="7668344" y="5013176"/>
            <a:ext cx="1171861" cy="1541922"/>
          </a:xfrm>
          <a:prstGeom prst="rect">
            <a:avLst/>
          </a:prstGeom>
        </p:spPr>
      </p:pic>
      <p:pic>
        <p:nvPicPr>
          <p:cNvPr id="25" name="Рисунок 24" descr="perov-11.jpg"/>
          <p:cNvPicPr>
            <a:picLocks noChangeAspect="1"/>
          </p:cNvPicPr>
          <p:nvPr/>
        </p:nvPicPr>
        <p:blipFill>
          <a:blip r:embed="rId20" cstate="print"/>
          <a:stretch>
            <a:fillRect/>
          </a:stretch>
        </p:blipFill>
        <p:spPr>
          <a:xfrm>
            <a:off x="3419872" y="2994072"/>
            <a:ext cx="2238053" cy="1850124"/>
          </a:xfrm>
          <a:prstGeom prst="rect">
            <a:avLst/>
          </a:prstGeom>
        </p:spPr>
      </p:pic>
      <p:pic>
        <p:nvPicPr>
          <p:cNvPr id="26" name="Рисунок 25" descr="75803734_large_034.jpg"/>
          <p:cNvPicPr>
            <a:picLocks noChangeAspect="1"/>
          </p:cNvPicPr>
          <p:nvPr/>
        </p:nvPicPr>
        <p:blipFill>
          <a:blip r:embed="rId21" cstate="print"/>
          <a:stretch>
            <a:fillRect/>
          </a:stretch>
        </p:blipFill>
        <p:spPr>
          <a:xfrm rot="21238064">
            <a:off x="3274151" y="893122"/>
            <a:ext cx="1147250" cy="13984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94360085_Blestyaschiyfon20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-25250"/>
            <a:ext cx="9144000" cy="6883250"/>
          </a:xfrm>
        </p:spPr>
      </p:pic>
      <p:pic>
        <p:nvPicPr>
          <p:cNvPr id="5" name="Рисунок 4" descr="0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179999"/>
            <a:ext cx="8712968" cy="6489361"/>
          </a:xfrm>
          <a:prstGeom prst="rect">
            <a:avLst/>
          </a:prstGeom>
        </p:spPr>
      </p:pic>
      <p:pic>
        <p:nvPicPr>
          <p:cNvPr id="6" name="Рисунок 5" descr="20130325-vospitatel-goda-201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3528" y="252940"/>
            <a:ext cx="1160030" cy="1035863"/>
          </a:xfrm>
          <a:prstGeom prst="rect">
            <a:avLst/>
          </a:prstGeom>
        </p:spPr>
      </p:pic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1187624" y="78518"/>
            <a:ext cx="777686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Сначала любить, потом воспитывать» – основная заповедь гувернера.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5536" y="1628800"/>
            <a:ext cx="84969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112F37"/>
                </a:solidFill>
                <a:latin typeface="Times New Roman" pitchFamily="18" charset="0"/>
                <a:cs typeface="Times New Roman" pitchFamily="18" charset="0"/>
              </a:rPr>
              <a:t>В России гувернеры появились в 18 веке. </a:t>
            </a:r>
            <a:r>
              <a:rPr lang="ru-RU" sz="2400" i="1" dirty="0" smtClean="0">
                <a:solidFill>
                  <a:srgbClr val="112F37"/>
                </a:solidFill>
                <a:latin typeface="Times New Roman" pitchFamily="18" charset="0"/>
                <a:cs typeface="Times New Roman" pitchFamily="18" charset="0"/>
              </a:rPr>
              <a:t>Тогда это была сугубо мужская профессия. </a:t>
            </a:r>
            <a:endParaRPr lang="ru-RU" sz="2400" i="1" dirty="0">
              <a:solidFill>
                <a:srgbClr val="112F37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755576" y="855019"/>
            <a:ext cx="806489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1" u="none" strike="noStrike" cap="none" normalizeH="0" baseline="0" dirty="0" smtClean="0">
                <a:ln>
                  <a:noFill/>
                </a:ln>
                <a:solidFill>
                  <a:srgbClr val="96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переводе с французского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96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"гувернер" </a:t>
            </a:r>
            <a:r>
              <a:rPr kumimoji="0" lang="ru-RU" sz="2400" i="1" u="none" strike="noStrike" cap="none" normalizeH="0" baseline="0" dirty="0" smtClean="0">
                <a:ln>
                  <a:noFill/>
                </a:ln>
                <a:solidFill>
                  <a:srgbClr val="96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означает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96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"воспитатель детей, </a:t>
            </a:r>
            <a:r>
              <a:rPr kumimoji="0" lang="ru-RU" sz="2400" i="1" u="none" strike="noStrike" cap="none" normalizeH="0" baseline="0" dirty="0" smtClean="0">
                <a:ln>
                  <a:noFill/>
                </a:ln>
                <a:solidFill>
                  <a:srgbClr val="96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приглашаемый в буржуазные</a:t>
            </a:r>
            <a:r>
              <a:rPr kumimoji="0" lang="ru-RU" sz="2400" i="1" u="none" strike="noStrike" cap="none" normalizeH="0" dirty="0" smtClean="0">
                <a:ln>
                  <a:noFill/>
                </a:ln>
                <a:solidFill>
                  <a:srgbClr val="96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i="1" u="none" strike="noStrike" cap="none" normalizeH="0" baseline="0" dirty="0" smtClean="0">
                <a:ln>
                  <a:noFill/>
                </a:ln>
                <a:solidFill>
                  <a:srgbClr val="96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семьи". </a:t>
            </a:r>
            <a:endParaRPr kumimoji="0" lang="ru-RU" sz="2400" i="1" u="none" strike="noStrike" cap="none" normalizeH="0" baseline="0" dirty="0" smtClean="0">
              <a:ln>
                <a:noFill/>
              </a:ln>
              <a:solidFill>
                <a:srgbClr val="96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2420889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советское время </a:t>
            </a:r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профессия гувернера была признана«буржуазным пережитком» и фактически исчезла.</a:t>
            </a:r>
          </a:p>
          <a:p>
            <a:pPr algn="ctr"/>
            <a:endParaRPr lang="ru-RU" sz="2400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251520" y="3281638"/>
            <a:ext cx="8568952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srgbClr val="112F37"/>
                </a:solidFill>
                <a:latin typeface="Times New Roman" pitchFamily="18" charset="0"/>
                <a:cs typeface="Times New Roman" pitchFamily="18" charset="0"/>
              </a:rPr>
              <a:t>Но лет 15 назад </a:t>
            </a:r>
            <a:r>
              <a:rPr lang="ru-RU" sz="2400" i="1" dirty="0" smtClean="0">
                <a:solidFill>
                  <a:srgbClr val="112F37"/>
                </a:solidFill>
                <a:latin typeface="Times New Roman" pitchFamily="18" charset="0"/>
                <a:cs typeface="Times New Roman" pitchFamily="18" charset="0"/>
              </a:rPr>
              <a:t>все вдруг вернулось на круги своя.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112F37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Сегодня найти хорошего гувернера непросто. Часто его по рекомендации передают из одной семьи в другую. Порой приходится ждать, когда он закончит работу в одной семье, чтобы сразу же перейти в другую.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rgbClr val="112F37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Picture 2" descr="C:\Users\ё\Pictures\personal_prisluga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13711" y="4869161"/>
            <a:ext cx="1807081" cy="1656184"/>
          </a:xfrm>
          <a:prstGeom prst="rect">
            <a:avLst/>
          </a:prstGeom>
          <a:noFill/>
        </p:spPr>
      </p:pic>
      <p:pic>
        <p:nvPicPr>
          <p:cNvPr id="18" name="Рисунок 17" descr="i_135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61891" y="4797152"/>
            <a:ext cx="1294257" cy="1728192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1979712" y="5157192"/>
            <a:ext cx="489654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Дети А. Н. Смольянинова с воспитателем:</a:t>
            </a:r>
          </a:p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(слева направо) Александр, </a:t>
            </a:r>
          </a:p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Николай, Геннадий. Имение </a:t>
            </a:r>
          </a:p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Никольское Спасского </a:t>
            </a:r>
          </a:p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уезда Рязанской губернии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94360359_Blestyaschiyfon37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-25250"/>
            <a:ext cx="9144000" cy="6840760"/>
          </a:xfrm>
        </p:spPr>
      </p:pic>
      <p:pic>
        <p:nvPicPr>
          <p:cNvPr id="5" name="Рисунок 4" descr="0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9512" y="188640"/>
            <a:ext cx="8712968" cy="648072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51720" y="0"/>
            <a:ext cx="540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Мужчины разнообразят мир детей</a:t>
            </a:r>
            <a:endParaRPr lang="ru-RU" sz="2400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9512" y="332656"/>
            <a:ext cx="8784976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360000"/>
                </a:solidFill>
                <a:latin typeface="Times New Roman" pitchFamily="18" charset="0"/>
                <a:cs typeface="Times New Roman" pitchFamily="18" charset="0"/>
              </a:rPr>
              <a:t>Среди гувернеров дореволюционной России было немало прекрасно подготовленных педагогов, отличавшихся высокой нравственностью, большой эрудицией. Одним из них был 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домашний педагог А.С. Пушкина граф Монфор </a:t>
            </a:r>
            <a:r>
              <a:rPr lang="ru-RU" sz="2000" b="1" i="1" dirty="0" smtClean="0">
                <a:solidFill>
                  <a:srgbClr val="360000"/>
                </a:solidFill>
                <a:latin typeface="Times New Roman" pitchFamily="18" charset="0"/>
                <a:cs typeface="Times New Roman" pitchFamily="18" charset="0"/>
              </a:rPr>
              <a:t>- живописец и музыкант.</a:t>
            </a:r>
          </a:p>
          <a:p>
            <a:pPr algn="ctr"/>
            <a:r>
              <a:rPr lang="ru-RU" sz="2000" b="1" i="1" dirty="0" smtClean="0">
                <a:solidFill>
                  <a:srgbClr val="360000"/>
                </a:solidFill>
                <a:latin typeface="Times New Roman" pitchFamily="18" charset="0"/>
                <a:cs typeface="Times New Roman" pitchFamily="18" charset="0"/>
              </a:rPr>
              <a:t> Часто упоминается 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имя Карла Ивановича Мая - гувернера Андрея Дашкова </a:t>
            </a:r>
            <a:r>
              <a:rPr lang="ru-RU" sz="2000" b="1" i="1" dirty="0" smtClean="0">
                <a:solidFill>
                  <a:srgbClr val="360000"/>
                </a:solidFill>
                <a:latin typeface="Times New Roman" pitchFamily="18" charset="0"/>
                <a:cs typeface="Times New Roman" pitchFamily="18" charset="0"/>
              </a:rPr>
              <a:t>(младшего сына министра юстиции России Д.В. Дашкова, литератора и любителя старины).  Впоследствии К. И. Май стал основателем Петербургской частной школы, которая была известна не только в России, но и в Европе. </a:t>
            </a:r>
          </a:p>
          <a:p>
            <a:pPr algn="ctr"/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 Михаила Юрьевича Лермонтова также был гувернер Жан Капе . </a:t>
            </a:r>
            <a:r>
              <a:rPr lang="ru-RU" sz="2000" b="1" i="1" dirty="0" smtClean="0">
                <a:solidFill>
                  <a:srgbClr val="360000"/>
                </a:solidFill>
                <a:latin typeface="Times New Roman" pitchFamily="18" charset="0"/>
                <a:cs typeface="Times New Roman" pitchFamily="18" charset="0"/>
              </a:rPr>
              <a:t>Жан Капе говорил с маленьким Лермонтовым по-французски, няня - по-немецки, и маленький Лермонтов свободно разговаривал на этих языках с раннего детства. </a:t>
            </a:r>
            <a:endParaRPr lang="ru-RU" sz="2000" b="1" i="1" dirty="0">
              <a:solidFill>
                <a:srgbClr val="36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http://img.bibo.kz/7492/7492893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560" y="4293096"/>
            <a:ext cx="1584176" cy="2204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img.bibo.kz/7492/7492890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19872" y="4365104"/>
            <a:ext cx="2448272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img.bibo.kz/7492/7492891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32240" y="4293096"/>
            <a:ext cx="1856408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2286000" y="5949280"/>
            <a:ext cx="4572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311211"/>
                </a:solidFill>
                <a:latin typeface="Times New Roman" pitchFamily="18" charset="0"/>
                <a:cs typeface="Times New Roman" pitchFamily="18" charset="0"/>
              </a:rPr>
              <a:t>Усатый нянь царевича-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Деревенько Андрей Еремеевич 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94360320_Blestyaschiyfon34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Рисунок 4" descr="0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9513" y="234149"/>
            <a:ext cx="8701476" cy="6435211"/>
          </a:xfrm>
          <a:prstGeom prst="rect">
            <a:avLst/>
          </a:prstGeom>
        </p:spPr>
      </p:pic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755576" y="119384"/>
            <a:ext cx="8388424" cy="11695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76176" rIns="91440" bIns="76176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7E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Есть ли плюсы в том, что в детском саду у вашего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7E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ребенка будет мужчина-воспитатель?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 descr="20130325-vospitatel-goda-201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49352" y="260647"/>
            <a:ext cx="938271" cy="77523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51520" y="980728"/>
            <a:ext cx="871296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460000"/>
                </a:solidFill>
                <a:latin typeface="Times New Roman" pitchFamily="18" charset="0"/>
                <a:cs typeface="Times New Roman" pitchFamily="18" charset="0"/>
              </a:rPr>
              <a:t>- Я хочу, чтобы дети ходили в детский сад с радостью… А еще не стоит забывать того, что большинство знаменитых педагогов – мужчины. Это и Ушинский, и Макаренко, и Сухомлинский и Корчак. Список можно продолжать. Словом, профессия воспитателя сродни профессии повара. Обе считаются чисто женскими, но подчас лучше себя в ней проявляет наш брат.</a:t>
            </a:r>
            <a:endParaRPr lang="ru-RU" sz="2400" b="1" i="1" dirty="0">
              <a:solidFill>
                <a:srgbClr val="46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67744" y="3573016"/>
            <a:ext cx="6624736" cy="30243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</a:rPr>
              <a:t>- 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 радостью. В основном мужчины, идущие в такие профессии, как учитель и воспитатель гораздо добрее,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умнее и интереснее, чем многие женщины. Тетки у нас часто идут в детский сад, потому что рядом с домом, или ребенка надо туда водить, поработают нянечкой а потом вроде как -раз- и уже воспитатель. А опыта-то и призвания нет!</a:t>
            </a:r>
            <a:endParaRPr lang="ru-RU" sz="24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 descr="Усатый нянь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7544" y="5229200"/>
            <a:ext cx="1512168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Усатый нянь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1520" y="3501008"/>
            <a:ext cx="2016225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6626" name="Picture 2" descr="C:\Users\ё\Pictures\шаблоны 1\94360359_Blestyaschiyfon37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15510"/>
          </a:xfrm>
          <a:prstGeom prst="rect">
            <a:avLst/>
          </a:prstGeom>
          <a:noFill/>
        </p:spPr>
      </p:pic>
      <p:pic>
        <p:nvPicPr>
          <p:cNvPr id="5" name="Рисунок 4" descr="0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179999"/>
            <a:ext cx="8640960" cy="6345345"/>
          </a:xfrm>
          <a:prstGeom prst="rect">
            <a:avLst/>
          </a:prstGeom>
        </p:spPr>
      </p:pic>
      <p:pic>
        <p:nvPicPr>
          <p:cNvPr id="6" name="Рисунок 5" descr="Усатый нянь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03848" y="1772816"/>
            <a:ext cx="2448272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95536" y="0"/>
            <a:ext cx="813690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Многие мамы скептично и даже негативно относятся к  идее, считая, что «только женщина способна позаботиться о ребенке»,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а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«нормальный мужчина в детский сад работать не пойдет».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179512" y="3573016"/>
            <a:ext cx="878497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311211"/>
                </a:solidFill>
                <a:latin typeface="Times New Roman" pitchFamily="18" charset="0"/>
                <a:cs typeface="Times New Roman" pitchFamily="18" charset="0"/>
              </a:rPr>
              <a:t>Психолог и руководитель международного проекта «Создание устойчивой системы вовлечения отцов в жизни детей и семью» Андрей Туровец такое мнение называет ошибочным: </a:t>
            </a:r>
            <a:r>
              <a:rPr lang="ru-RU" sz="2000" b="1" dirty="0" smtClean="0">
                <a:solidFill>
                  <a:srgbClr val="31121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31121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311211"/>
                </a:solidFill>
                <a:latin typeface="Times New Roman" pitchFamily="18" charset="0"/>
                <a:cs typeface="Times New Roman" pitchFamily="18" charset="0"/>
              </a:rPr>
              <a:t>«Давайте не будем тешить себя иллюзиями, что все женщины априори прирожденные учителя и воспитатели. Это абсолютно не так. Просто у большинства из них нет выбора. И они оказываются в этих профессиях, потому что так сложилось в обществе. Между тем, мужчины могут быть прекрасными воспитателями. Следует только правильно определить, есть ли у человека способности к педагогической деятельности». </a:t>
            </a:r>
            <a:endParaRPr lang="ru-RU" sz="2000" b="1" dirty="0">
              <a:solidFill>
                <a:srgbClr val="31121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7" name="Picture 3" descr="C:\Users\ё\Pictures\педагогика\8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1560" y="1665886"/>
            <a:ext cx="2304256" cy="1908673"/>
          </a:xfrm>
          <a:prstGeom prst="rect">
            <a:avLst/>
          </a:prstGeom>
          <a:noFill/>
        </p:spPr>
      </p:pic>
      <p:pic>
        <p:nvPicPr>
          <p:cNvPr id="26628" name="Picture 4" descr="C:\Users\ё\Pictures\педагогика\037f27ff2f82e3259d773e3a2d023c6d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940152" y="1628800"/>
            <a:ext cx="2710891" cy="18002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ё\Pictures\шаблоны 1\94360320_Blestyaschiyfon34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Рисунок 5" descr="01.jpg"/>
          <p:cNvPicPr>
            <a:picLocks noChangeAspect="1"/>
          </p:cNvPicPr>
          <p:nvPr/>
        </p:nvPicPr>
        <p:blipFill>
          <a:blip r:embed="rId4" cstate="print"/>
          <a:srcRect t="2273"/>
          <a:stretch>
            <a:fillRect/>
          </a:stretch>
        </p:blipFill>
        <p:spPr>
          <a:xfrm>
            <a:off x="251520" y="260648"/>
            <a:ext cx="8640960" cy="633670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259632" y="332657"/>
            <a:ext cx="76328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170B01"/>
                </a:solidFill>
                <a:latin typeface="Times New Roman" pitchFamily="18" charset="0"/>
                <a:cs typeface="Times New Roman" pitchFamily="18" charset="0"/>
              </a:rPr>
              <a:t>Какие отличия можно выделить между женщиной-воспитателем и мужчиной воспитателем?</a:t>
            </a:r>
            <a:endParaRPr lang="ru-RU" sz="2400" b="1" i="1" dirty="0">
              <a:solidFill>
                <a:srgbClr val="170B0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1560" y="1052736"/>
            <a:ext cx="3096344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432003"/>
                </a:solidFill>
                <a:latin typeface="Times New Roman" pitchFamily="18" charset="0"/>
                <a:cs typeface="Times New Roman" pitchFamily="18" charset="0"/>
              </a:rPr>
              <a:t>педагог- женщина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ДОСТАТОЧНА ИМПУЛЬСИВНА, ЭМОЦИОНАЛЬНА В СВЯЗИ С ЧЕМ ВОЗДЕЙСТВУЕТ НА РЕБЕНКА И ВОСПИТЫВАЕТ В НЕМ ЭМОЦИОНАЛЬНО ПОЛОЖИТЕЛЬНЫЙ ОТКЛИК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580112" y="1124744"/>
            <a:ext cx="3384376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3B1C03"/>
                </a:solidFill>
                <a:latin typeface="Times New Roman" pitchFamily="18" charset="0"/>
                <a:cs typeface="Times New Roman" pitchFamily="18" charset="0"/>
              </a:rPr>
              <a:t>педагоги -мужчины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БОЛЕЕ СДЕРЖАНЫ</a:t>
            </a:r>
          </a:p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И НАПРАВЯТ</a:t>
            </a:r>
          </a:p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ВЕКТОР ВОСПИТАНИЯ НА РАЗВИТИЕ ПОЗНАВАТЕЛЬНОЙ, ИНТЕЛЛЕКТУАЛЬНОЙ (САМЫЙ ЧАСТЫЙ ОТВЕТ), МЫСЛИТЕЛЬНОЙ ДЕЯТЕЛЬНОСТИ. 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3" name="Picture 5" descr="C:\Users\ё\Pictures\педагогика\85899957_razgovor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497898">
            <a:off x="6044932" y="4748450"/>
            <a:ext cx="2436796" cy="1628767"/>
          </a:xfrm>
          <a:prstGeom prst="rect">
            <a:avLst/>
          </a:prstGeom>
          <a:noFill/>
        </p:spPr>
      </p:pic>
      <p:pic>
        <p:nvPicPr>
          <p:cNvPr id="2054" name="Picture 6" descr="C:\Users\ё\Pictures\педагогика\84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07903" y="1268760"/>
            <a:ext cx="1728193" cy="1134126"/>
          </a:xfrm>
          <a:prstGeom prst="rect">
            <a:avLst/>
          </a:prstGeom>
          <a:noFill/>
        </p:spPr>
      </p:pic>
      <p:pic>
        <p:nvPicPr>
          <p:cNvPr id="2057" name="Picture 9" descr="C:\Users\ё\Pictures\педагогика\-tpgcb-jkju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21101023">
            <a:off x="641518" y="4672456"/>
            <a:ext cx="2373605" cy="1582544"/>
          </a:xfrm>
          <a:prstGeom prst="rect">
            <a:avLst/>
          </a:prstGeom>
          <a:noFill/>
        </p:spPr>
      </p:pic>
      <p:pic>
        <p:nvPicPr>
          <p:cNvPr id="2058" name="Picture 10" descr="C:\Users\ё\Pictures\педагогика\image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51520" y="260648"/>
            <a:ext cx="971600" cy="848373"/>
          </a:xfrm>
          <a:prstGeom prst="rect">
            <a:avLst/>
          </a:prstGeom>
          <a:noFill/>
        </p:spPr>
      </p:pic>
      <p:pic>
        <p:nvPicPr>
          <p:cNvPr id="2059" name="Picture 11" descr="C:\Users\ё\Pictures\педагогика\42356_html_675ef12d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923928" y="2564904"/>
            <a:ext cx="1469256" cy="978294"/>
          </a:xfrm>
          <a:prstGeom prst="rect">
            <a:avLst/>
          </a:prstGeom>
          <a:noFill/>
        </p:spPr>
      </p:pic>
      <p:pic>
        <p:nvPicPr>
          <p:cNvPr id="14" name="Рисунок 13" descr="Photobucket">
            <a:hlinkClick r:id="rId10" tgtFrame="_blank"/>
          </p:cNvPr>
          <p:cNvPicPr/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635896" y="3717032"/>
            <a:ext cx="2016224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94360085_Blestyaschiyfon20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15510"/>
          </a:xfrm>
        </p:spPr>
      </p:pic>
      <p:pic>
        <p:nvPicPr>
          <p:cNvPr id="5" name="Рисунок 4" descr="01.jpg"/>
          <p:cNvPicPr>
            <a:picLocks noChangeAspect="1"/>
          </p:cNvPicPr>
          <p:nvPr/>
        </p:nvPicPr>
        <p:blipFill>
          <a:blip r:embed="rId4" cstate="print"/>
          <a:srcRect t="2222"/>
          <a:stretch>
            <a:fillRect/>
          </a:stretch>
        </p:blipFill>
        <p:spPr>
          <a:xfrm>
            <a:off x="179512" y="188640"/>
            <a:ext cx="8712968" cy="6480720"/>
          </a:xfrm>
          <a:prstGeom prst="rect">
            <a:avLst/>
          </a:prstGeom>
        </p:spPr>
      </p:pic>
      <p:pic>
        <p:nvPicPr>
          <p:cNvPr id="6" name="Рисунок 5" descr="Усатый нянь | Владимир Родионов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620688"/>
            <a:ext cx="3888432" cy="597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283968" y="437567"/>
            <a:ext cx="4536504" cy="224676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rgbClr val="432003"/>
              </a:solidFill>
              <a:effectLst/>
              <a:latin typeface="Calibri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432003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432003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Одна из грубейших ошибок 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432003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432003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считать, что педагогика является наукой о ребенке, а не о человеке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432003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432003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432003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432003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Януш Корчак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rgbClr val="432003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4283968" y="2802407"/>
            <a:ext cx="4464496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На фото 1980 г.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—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воспитатель детского сада Борис Верзуб, прототип главного героя фильма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Усатый нянь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Фото Владимира Родионова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2" name="Picture 8" descr="C:\Users\ё\Pictures\педагогика\усатый нянь1.4jpg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139952" y="4861222"/>
            <a:ext cx="1552501" cy="1528052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691680" y="188640"/>
            <a:ext cx="63367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960000"/>
                </a:solidFill>
                <a:latin typeface="Times New Roman" pitchFamily="18" charset="0"/>
                <a:cs typeface="Times New Roman" pitchFamily="18" charset="0"/>
              </a:rPr>
              <a:t>Воспитатель с большой буквы</a:t>
            </a:r>
            <a:endParaRPr lang="ru-RU" sz="2400" b="1" i="1" dirty="0">
              <a:solidFill>
                <a:srgbClr val="96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усатый нянь.9jpg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724128" y="4594220"/>
            <a:ext cx="3064768" cy="19503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2187</TotalTime>
  <Words>1064</Words>
  <Application>Microsoft Office PowerPoint</Application>
  <PresentationFormat>Экран (4:3)</PresentationFormat>
  <Paragraphs>50</Paragraphs>
  <Slides>7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ё</dc:creator>
  <cp:lastModifiedBy>ё</cp:lastModifiedBy>
  <cp:revision>239</cp:revision>
  <dcterms:created xsi:type="dcterms:W3CDTF">2014-10-13T11:04:15Z</dcterms:created>
  <dcterms:modified xsi:type="dcterms:W3CDTF">2015-09-28T08:41:01Z</dcterms:modified>
</cp:coreProperties>
</file>