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78" r:id="rId2"/>
    <p:sldId id="279" r:id="rId3"/>
    <p:sldId id="277" r:id="rId4"/>
    <p:sldId id="261" r:id="rId5"/>
    <p:sldId id="283"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000"/>
    <a:srgbClr val="004FEE"/>
    <a:srgbClr val="7E0000"/>
    <a:srgbClr val="112F37"/>
    <a:srgbClr val="360000"/>
    <a:srgbClr val="3B1C03"/>
    <a:srgbClr val="004620"/>
    <a:srgbClr val="960000"/>
    <a:srgbClr val="5C0000"/>
    <a:srgbClr val="6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82258" autoAdjust="0"/>
  </p:normalViewPr>
  <p:slideViewPr>
    <p:cSldViewPr>
      <p:cViewPr>
        <p:scale>
          <a:sx n="60" d="100"/>
          <a:sy n="60" d="100"/>
        </p:scale>
        <p:origin x="-158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DE54AD-2B35-4D6F-AAFD-3250CC550638}" type="datetimeFigureOut">
              <a:rPr lang="ru-RU" smtClean="0"/>
              <a:pPr/>
              <a:t>28.09.2015</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A72A18-835C-41D9-95B4-BBFD1D771F73}"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hibiny.com/info/yellow/sience/kindergarten"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i="1" kern="1200" dirty="0" smtClean="0">
                <a:solidFill>
                  <a:schemeClr val="tx1"/>
                </a:solidFill>
                <a:latin typeface="+mn-lt"/>
                <a:ea typeface="+mn-ea"/>
                <a:cs typeface="+mn-cs"/>
              </a:rPr>
              <a:t>Алексей Пашков или Алексей Петрович, ну, а для самых маленьких обитателей детского сада №72 просто "Петлович", уже восемь лет обучает своих подопечных игре на флейте. Молодой педагог занятия с детьми работой не считает — говорит, что это его призвание. Правда, признается, что после окончания школы у него даже мысли не было, что будет работать в детском саду. </a:t>
            </a:r>
            <a:endParaRPr lang="ru-RU" dirty="0"/>
          </a:p>
        </p:txBody>
      </p:sp>
      <p:sp>
        <p:nvSpPr>
          <p:cNvPr id="4" name="Номер слайда 3"/>
          <p:cNvSpPr>
            <a:spLocks noGrp="1"/>
          </p:cNvSpPr>
          <p:nvPr>
            <p:ph type="sldNum" sz="quarter" idx="10"/>
          </p:nvPr>
        </p:nvSpPr>
        <p:spPr/>
        <p:txBody>
          <a:bodyPr/>
          <a:lstStyle/>
          <a:p>
            <a:fld id="{AFA72A18-835C-41D9-95B4-BBFD1D771F73}"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i="1" kern="1200" dirty="0" smtClean="0">
                <a:solidFill>
                  <a:schemeClr val="tx1"/>
                </a:solidFill>
                <a:latin typeface="+mn-lt"/>
                <a:ea typeface="+mn-ea"/>
                <a:cs typeface="+mn-cs"/>
              </a:rPr>
              <a:t>Таким воспитателем похвастаться может не каждый заполярный </a:t>
            </a:r>
            <a:r>
              <a:rPr lang="ru-RU" sz="1200" i="1" u="none" strike="noStrike" kern="1200" dirty="0" smtClean="0">
                <a:solidFill>
                  <a:schemeClr val="tx1"/>
                </a:solidFill>
                <a:latin typeface="+mn-lt"/>
                <a:ea typeface="+mn-ea"/>
                <a:cs typeface="+mn-cs"/>
                <a:hlinkClick r:id="rId3"/>
              </a:rPr>
              <a:t>детский сад</a:t>
            </a:r>
            <a:r>
              <a:rPr lang="ru-RU" sz="1200" i="1" kern="1200" dirty="0" smtClean="0">
                <a:solidFill>
                  <a:schemeClr val="tx1"/>
                </a:solidFill>
                <a:latin typeface="+mn-lt"/>
                <a:ea typeface="+mn-ea"/>
                <a:cs typeface="+mn-cs"/>
              </a:rPr>
              <a:t>. Представители сильного пола среди педагогов в дошкольных образовательных учреждениях - редкость. Кириллу 26 лет. За плечами - опыт работы в интернате для детей с нарушениями здоровья. Своей работы молодой воспитатель не стесняется. Наоборот - гордится тем, что может передать детям лучшее из того, что знает.</a:t>
            </a:r>
            <a:endParaRPr lang="ru-RU" dirty="0"/>
          </a:p>
        </p:txBody>
      </p:sp>
      <p:sp>
        <p:nvSpPr>
          <p:cNvPr id="4" name="Номер слайда 3"/>
          <p:cNvSpPr>
            <a:spLocks noGrp="1"/>
          </p:cNvSpPr>
          <p:nvPr>
            <p:ph type="sldNum" sz="quarter" idx="10"/>
          </p:nvPr>
        </p:nvSpPr>
        <p:spPr/>
        <p:txBody>
          <a:bodyPr/>
          <a:lstStyle/>
          <a:p>
            <a:fld id="{AFA72A18-835C-41D9-95B4-BBFD1D771F73}"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i="1" kern="1200" dirty="0" smtClean="0">
                <a:solidFill>
                  <a:schemeClr val="tx1"/>
                </a:solidFill>
                <a:latin typeface="+mn-lt"/>
                <a:ea typeface="+mn-ea"/>
                <a:cs typeface="+mn-cs"/>
              </a:rPr>
              <a:t>Борис Гречин возглавил дошкольное учреждение № 30 под названием «Радость». «За мои 33 года работы в детских учреждениях я впервые столкнулась с тем, что детский сад возглавил мужчина, – рассказывает старший воспитатель детского сада Наталья Григорьевна Губилова. – Первое время, конечно, это казалось необычным, но постепенно мы привыкли к новому руководителю, и теперь сотрудники соседних детских садов нам даже немного завидуют».</a:t>
            </a:r>
            <a:r>
              <a:rPr lang="ru-RU" sz="1200" b="1" i="1" kern="1200" dirty="0" smtClean="0">
                <a:solidFill>
                  <a:schemeClr val="tx1"/>
                </a:solidFill>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AFA72A18-835C-41D9-95B4-BBFD1D771F73}" type="slidenum">
              <a:rPr lang="ru-RU" smtClean="0"/>
              <a:pPr/>
              <a:t>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i="1" kern="1200" dirty="0" smtClean="0">
                <a:solidFill>
                  <a:schemeClr val="tx1"/>
                </a:solidFill>
                <a:latin typeface="+mn-lt"/>
                <a:ea typeface="+mn-ea"/>
                <a:cs typeface="+mn-cs"/>
              </a:rPr>
              <a:t>В липецком детсаду №29 история с «усатым нянем» практически повторила сюжет одноименного фильма. Правда, воспитатель-психолог Михаил Бехтер пришел работать в садик по велению души в отличие от героя актера Сергея Проханова.  Летом прошлого года, Михаила Бехтера, которому к тому моменту исполнилось 24 года, призвали в армию. На службу его провожали всем детсадом, и малыши, и сотрудники, и родители. Вот уже полгода сотрудники детского сада, родители, переписываются с Михаилом, и ждут, когда он вернется. </a:t>
            </a:r>
            <a:r>
              <a:rPr lang="ru-RU" sz="1200" b="1" i="1" kern="1200" dirty="0" smtClean="0">
                <a:solidFill>
                  <a:schemeClr val="tx1"/>
                </a:solidFill>
                <a:latin typeface="+mn-lt"/>
                <a:ea typeface="+mn-ea"/>
                <a:cs typeface="+mn-cs"/>
              </a:rPr>
              <a:t>(аудио запись)</a:t>
            </a:r>
            <a:endParaRPr lang="ru-RU" dirty="0"/>
          </a:p>
        </p:txBody>
      </p:sp>
      <p:sp>
        <p:nvSpPr>
          <p:cNvPr id="4" name="Номер слайда 3"/>
          <p:cNvSpPr>
            <a:spLocks noGrp="1"/>
          </p:cNvSpPr>
          <p:nvPr>
            <p:ph type="sldNum" sz="quarter" idx="10"/>
          </p:nvPr>
        </p:nvSpPr>
        <p:spPr/>
        <p:txBody>
          <a:bodyPr/>
          <a:lstStyle/>
          <a:p>
            <a:fld id="{AFA72A18-835C-41D9-95B4-BBFD1D771F73}" type="slidenum">
              <a:rPr lang="ru-RU" smtClean="0"/>
              <a:pPr/>
              <a:t>4</a:t>
            </a:fld>
            <a:endParaRPr lang="ru-R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i="1" kern="1200" dirty="0" smtClean="0">
                <a:solidFill>
                  <a:schemeClr val="tx1"/>
                </a:solidFill>
                <a:latin typeface="+mn-lt"/>
                <a:ea typeface="+mn-ea"/>
                <a:cs typeface="+mn-cs"/>
              </a:rPr>
              <a:t>За свою педагогическую карьеру Владимир Борисович успел поработать и в школе учителем физкультуры, но детский сад все равно затянул обратно. Другие воспитатели в детском саду до единого – женщины. Но дети в один голос говорят, что воспитатель-мужчина им нравится больше, он всегда веселый и добрый, никогда не обижается на их шутки</a:t>
            </a:r>
            <a:r>
              <a:rPr lang="ru-RU" sz="1200" kern="1200" dirty="0" smtClean="0">
                <a:solidFill>
                  <a:schemeClr val="tx1"/>
                </a:solidFill>
                <a:latin typeface="+mn-lt"/>
                <a:ea typeface="+mn-ea"/>
                <a:cs typeface="+mn-cs"/>
              </a:rPr>
              <a:t>.</a:t>
            </a:r>
            <a:endParaRPr lang="ru-RU" dirty="0"/>
          </a:p>
        </p:txBody>
      </p:sp>
      <p:sp>
        <p:nvSpPr>
          <p:cNvPr id="4" name="Номер слайда 3"/>
          <p:cNvSpPr>
            <a:spLocks noGrp="1"/>
          </p:cNvSpPr>
          <p:nvPr>
            <p:ph type="sldNum" sz="quarter" idx="10"/>
          </p:nvPr>
        </p:nvSpPr>
        <p:spPr/>
        <p:txBody>
          <a:bodyPr/>
          <a:lstStyle/>
          <a:p>
            <a:fld id="{AFA72A18-835C-41D9-95B4-BBFD1D771F73}" type="slidenum">
              <a:rPr lang="ru-RU" smtClean="0"/>
              <a:pPr/>
              <a:t>5</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28.09.2015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28.09.2015</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ria.ru/tomsk/20130726/952183449.html" TargetMode="External"/><Relationship Id="rId13" Type="http://schemas.openxmlformats.org/officeDocument/2006/relationships/image" Target="../media/image10.jpeg"/><Relationship Id="rId3" Type="http://schemas.openxmlformats.org/officeDocument/2006/relationships/image" Target="../media/image1.gif"/><Relationship Id="rId7" Type="http://schemas.openxmlformats.org/officeDocument/2006/relationships/image" Target="../media/image5.jpeg"/><Relationship Id="rId12"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11" Type="http://schemas.openxmlformats.org/officeDocument/2006/relationships/image" Target="../media/image8.jpeg"/><Relationship Id="rId5" Type="http://schemas.openxmlformats.org/officeDocument/2006/relationships/image" Target="../media/image3.jpeg"/><Relationship Id="rId10" Type="http://schemas.openxmlformats.org/officeDocument/2006/relationships/image" Target="../media/image7.png"/><Relationship Id="rId4" Type="http://schemas.openxmlformats.org/officeDocument/2006/relationships/image" Target="../media/image2.jpeg"/><Relationship Id="rId9" Type="http://schemas.openxmlformats.org/officeDocument/2006/relationships/image" Target="../media/image6.jpeg"/><Relationship Id="rId14" Type="http://schemas.openxmlformats.org/officeDocument/2006/relationships/image" Target="../media/image11.jpeg"/></Relationships>
</file>

<file path=ppt/slides/_rels/slide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gif"/><Relationship Id="rId7"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javascript:void(0);" TargetMode="External"/><Relationship Id="rId5" Type="http://schemas.openxmlformats.org/officeDocument/2006/relationships/image" Target="../media/image12.jpeg"/><Relationship Id="rId10" Type="http://schemas.openxmlformats.org/officeDocument/2006/relationships/image" Target="../media/image16.jpeg"/><Relationship Id="rId4" Type="http://schemas.openxmlformats.org/officeDocument/2006/relationships/image" Target="../media/image2.jpeg"/><Relationship Id="rId9" Type="http://schemas.openxmlformats.org/officeDocument/2006/relationships/image" Target="../media/image15.jpeg"/></Relationships>
</file>

<file path=ppt/slides/_rels/slide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7.gif"/><Relationship Id="rId7"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sevkray.ru/files/1/600/11696.jpg" TargetMode="External"/><Relationship Id="rId5" Type="http://schemas.openxmlformats.org/officeDocument/2006/relationships/image" Target="../media/image18.jpeg"/><Relationship Id="rId4" Type="http://schemas.openxmlformats.org/officeDocument/2006/relationships/image" Target="../media/image2.jpeg"/><Relationship Id="rId9" Type="http://schemas.openxmlformats.org/officeDocument/2006/relationships/image" Target="../media/image21.jpeg"/></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notesSlide" Target="../notesSlides/notesSlide4.xml"/><Relationship Id="rId7"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audio" Target="file:///C:\Users\&#1105;\Desktop\&#1087;&#1088;&#1077;&#1079;&#1077;&#1085;&#1090;&#1072;&#1094;&#1080;&#1080;\&#1074;&#1086;&#1089;&#1087;.-&#1084;&#1091;&#1078;&#1089;.&#1087;&#1088;&#1086;&#1092;\&#1040;&#1083;&#1077;&#1082;&#1089;&#1077;&#1081;%20&#1056;&#1099;&#1073;&#1085;&#1080;&#1082;&#1086;&#1074;-&#1059;&#1089;&#1072;&#1090;&#1099;&#1081;%20&#1085;&#1103;&#1085;&#1100;%20-%20&#1055;&#1080;&#1089;&#1100;&#1084;&#1086;%20&#1076;&#1077;&#1090;&#1077;&#1081;(muzofon.com).mp3" TargetMode="External"/><Relationship Id="rId6" Type="http://schemas.openxmlformats.org/officeDocument/2006/relationships/image" Target="../media/image22.jpeg"/><Relationship Id="rId11" Type="http://schemas.openxmlformats.org/officeDocument/2006/relationships/image" Target="../media/image27.png"/><Relationship Id="rId5" Type="http://schemas.openxmlformats.org/officeDocument/2006/relationships/image" Target="../media/image2.jpeg"/><Relationship Id="rId10" Type="http://schemas.openxmlformats.org/officeDocument/2006/relationships/image" Target="../media/image26.jpeg"/><Relationship Id="rId4" Type="http://schemas.openxmlformats.org/officeDocument/2006/relationships/image" Target="../media/image1.gif"/><Relationship Id="rId9" Type="http://schemas.openxmlformats.org/officeDocument/2006/relationships/image" Target="../media/image25.jpeg"/></Relationships>
</file>

<file path=ppt/slides/_rels/slide5.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1.gif"/><Relationship Id="rId7" Type="http://schemas.openxmlformats.org/officeDocument/2006/relationships/image" Target="../media/image3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94360320_Blestyaschiyfon34.gif"/>
          <p:cNvPicPr>
            <a:picLocks noGrp="1" noChangeAspect="1"/>
          </p:cNvPicPr>
          <p:nvPr>
            <p:ph idx="1"/>
          </p:nvPr>
        </p:nvPicPr>
        <p:blipFill>
          <a:blip r:embed="rId3" cstate="print"/>
          <a:stretch>
            <a:fillRect/>
          </a:stretch>
        </p:blipFill>
        <p:spPr>
          <a:xfrm>
            <a:off x="0" y="0"/>
            <a:ext cx="9144000" cy="6858000"/>
          </a:xfrm>
        </p:spPr>
      </p:pic>
      <p:pic>
        <p:nvPicPr>
          <p:cNvPr id="5" name="Рисунок 4" descr="01.jpg"/>
          <p:cNvPicPr>
            <a:picLocks noChangeAspect="1"/>
          </p:cNvPicPr>
          <p:nvPr/>
        </p:nvPicPr>
        <p:blipFill>
          <a:blip r:embed="rId4" cstate="print"/>
          <a:srcRect t="2257"/>
          <a:stretch>
            <a:fillRect/>
          </a:stretch>
        </p:blipFill>
        <p:spPr>
          <a:xfrm>
            <a:off x="251520" y="188640"/>
            <a:ext cx="8496944" cy="6381061"/>
          </a:xfrm>
          <a:prstGeom prst="rect">
            <a:avLst/>
          </a:prstGeom>
        </p:spPr>
      </p:pic>
      <p:pic>
        <p:nvPicPr>
          <p:cNvPr id="6" name="Рисунок 5" descr="20130325-vospitatel-goda-2013.jpg"/>
          <p:cNvPicPr>
            <a:picLocks noChangeAspect="1"/>
          </p:cNvPicPr>
          <p:nvPr/>
        </p:nvPicPr>
        <p:blipFill>
          <a:blip r:embed="rId5" cstate="print"/>
          <a:stretch>
            <a:fillRect/>
          </a:stretch>
        </p:blipFill>
        <p:spPr>
          <a:xfrm>
            <a:off x="755576" y="260648"/>
            <a:ext cx="1359521" cy="1214000"/>
          </a:xfrm>
          <a:prstGeom prst="rect">
            <a:avLst/>
          </a:prstGeom>
        </p:spPr>
      </p:pic>
      <p:pic>
        <p:nvPicPr>
          <p:cNvPr id="9" name="Рисунок 8" descr="http://cdn5.img22.ria.ru/images/96618/19/966181946.jpg"/>
          <p:cNvPicPr/>
          <p:nvPr/>
        </p:nvPicPr>
        <p:blipFill>
          <a:blip r:embed="rId6" cstate="print"/>
          <a:srcRect/>
          <a:stretch>
            <a:fillRect/>
          </a:stretch>
        </p:blipFill>
        <p:spPr bwMode="auto">
          <a:xfrm>
            <a:off x="827584" y="5229200"/>
            <a:ext cx="2160240" cy="1296144"/>
          </a:xfrm>
          <a:prstGeom prst="rect">
            <a:avLst/>
          </a:prstGeom>
          <a:noFill/>
          <a:ln w="9525">
            <a:noFill/>
            <a:miter lim="800000"/>
            <a:headEnd/>
            <a:tailEnd/>
          </a:ln>
        </p:spPr>
      </p:pic>
      <p:pic>
        <p:nvPicPr>
          <p:cNvPr id="10" name="Рисунок 9" descr="http://cdn2.img22.ria.ru/images/96618/15/966181573.jpg"/>
          <p:cNvPicPr/>
          <p:nvPr/>
        </p:nvPicPr>
        <p:blipFill>
          <a:blip r:embed="rId7" cstate="print"/>
          <a:srcRect/>
          <a:stretch>
            <a:fillRect/>
          </a:stretch>
        </p:blipFill>
        <p:spPr bwMode="auto">
          <a:xfrm>
            <a:off x="7236296" y="3789040"/>
            <a:ext cx="1656184" cy="1080120"/>
          </a:xfrm>
          <a:prstGeom prst="rect">
            <a:avLst/>
          </a:prstGeom>
          <a:noFill/>
          <a:ln w="9525">
            <a:noFill/>
            <a:miter lim="800000"/>
            <a:headEnd/>
            <a:tailEnd/>
          </a:ln>
        </p:spPr>
      </p:pic>
      <p:sp>
        <p:nvSpPr>
          <p:cNvPr id="37891" name="Rectangle 3"/>
          <p:cNvSpPr>
            <a:spLocks noChangeArrowheads="1"/>
          </p:cNvSpPr>
          <p:nvPr/>
        </p:nvSpPr>
        <p:spPr bwMode="auto">
          <a:xfrm>
            <a:off x="1691680" y="592474"/>
            <a:ext cx="5832648"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 </a:t>
            </a:r>
            <a:r>
              <a:rPr kumimoji="0" lang="ru-RU" sz="2400" b="1" i="1" u="none" strike="noStrike" cap="none" normalizeH="0" baseline="0" dirty="0" smtClean="0">
                <a:ln>
                  <a:noFill/>
                </a:ln>
                <a:solidFill>
                  <a:srgbClr val="460000"/>
                </a:solidFill>
                <a:effectLst/>
                <a:latin typeface="Times New Roman" pitchFamily="18" charset="0"/>
                <a:ea typeface="Times New Roman" pitchFamily="18" charset="0"/>
                <a:cs typeface="Times New Roman" pitchFamily="18" charset="0"/>
              </a:rPr>
              <a:t>Более 2,5 тысячи воспитателей детских садов 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460000"/>
                </a:solidFill>
                <a:effectLst/>
                <a:latin typeface="Times New Roman" pitchFamily="18" charset="0"/>
                <a:ea typeface="Times New Roman" pitchFamily="18" charset="0"/>
                <a:cs typeface="Times New Roman" pitchFamily="18" charset="0"/>
              </a:rPr>
              <a:t>дошкольных работников Томска отмечают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460000"/>
                </a:solidFill>
                <a:effectLst/>
                <a:latin typeface="Times New Roman" pitchFamily="18" charset="0"/>
                <a:ea typeface="Times New Roman" pitchFamily="18" charset="0"/>
                <a:cs typeface="Times New Roman" pitchFamily="18" charset="0"/>
              </a:rPr>
              <a:t>свой профессиональный праздник. Принято считать, что с дошколятами занимаются исключительно женщины. Однако есть и исключения: например, в томском детском саду №72 Томска музыкальным педагогом работает мужчина, который когда-то хотел стать теплоэнергетиком.</a:t>
            </a:r>
            <a:endParaRPr kumimoji="0" lang="ru-RU" sz="2400" b="1" i="1" u="none" strike="noStrike" cap="none" normalizeH="0" baseline="0" dirty="0" smtClean="0">
              <a:ln>
                <a:noFill/>
              </a:ln>
              <a:solidFill>
                <a:srgbClr val="460000"/>
              </a:solidFill>
              <a:effectLst/>
              <a:latin typeface="Times New Roman" pitchFamily="18" charset="0"/>
              <a:cs typeface="Times New Roman" pitchFamily="18" charset="0"/>
            </a:endParaRPr>
          </a:p>
        </p:txBody>
      </p:sp>
      <p:pic>
        <p:nvPicPr>
          <p:cNvPr id="17" name="Рисунок 16" descr="Тихий час в детском саду">
            <a:hlinkClick r:id="rId8" tgtFrame="_blank"/>
          </p:cNvPr>
          <p:cNvPicPr/>
          <p:nvPr/>
        </p:nvPicPr>
        <p:blipFill>
          <a:blip r:embed="rId9" cstate="print"/>
          <a:srcRect/>
          <a:stretch>
            <a:fillRect/>
          </a:stretch>
        </p:blipFill>
        <p:spPr bwMode="auto">
          <a:xfrm>
            <a:off x="7164288" y="260648"/>
            <a:ext cx="1296144" cy="1296144"/>
          </a:xfrm>
          <a:prstGeom prst="rect">
            <a:avLst/>
          </a:prstGeom>
          <a:noFill/>
          <a:ln w="9525">
            <a:noFill/>
            <a:miter lim="800000"/>
            <a:headEnd/>
            <a:tailEnd/>
          </a:ln>
        </p:spPr>
      </p:pic>
      <p:pic>
        <p:nvPicPr>
          <p:cNvPr id="18" name="Рисунок 17" descr="_8_1_~1.PNG"/>
          <p:cNvPicPr>
            <a:picLocks noChangeAspect="1"/>
          </p:cNvPicPr>
          <p:nvPr/>
        </p:nvPicPr>
        <p:blipFill>
          <a:blip r:embed="rId10" cstate="print"/>
          <a:stretch>
            <a:fillRect/>
          </a:stretch>
        </p:blipFill>
        <p:spPr>
          <a:xfrm>
            <a:off x="3707904" y="5373216"/>
            <a:ext cx="1823108" cy="1276176"/>
          </a:xfrm>
          <a:prstGeom prst="rect">
            <a:avLst/>
          </a:prstGeom>
        </p:spPr>
      </p:pic>
      <p:sp>
        <p:nvSpPr>
          <p:cNvPr id="13" name="TextBox 12"/>
          <p:cNvSpPr txBox="1"/>
          <p:nvPr/>
        </p:nvSpPr>
        <p:spPr>
          <a:xfrm>
            <a:off x="2195736" y="188640"/>
            <a:ext cx="4896544" cy="523220"/>
          </a:xfrm>
          <a:prstGeom prst="rect">
            <a:avLst/>
          </a:prstGeom>
          <a:noFill/>
        </p:spPr>
        <p:txBody>
          <a:bodyPr wrap="square" rtlCol="0">
            <a:spAutoFit/>
          </a:bodyPr>
          <a:lstStyle/>
          <a:p>
            <a:pPr algn="ctr"/>
            <a:r>
              <a:rPr lang="ru-RU" sz="2800" b="1" i="1" dirty="0" smtClean="0">
                <a:solidFill>
                  <a:srgbClr val="002060"/>
                </a:solidFill>
                <a:latin typeface="Times New Roman" pitchFamily="18" charset="0"/>
                <a:cs typeface="Times New Roman" pitchFamily="18" charset="0"/>
              </a:rPr>
              <a:t>Незаменимый Петрович</a:t>
            </a:r>
            <a:endParaRPr lang="ru-RU" sz="2800" b="1" i="1" dirty="0">
              <a:solidFill>
                <a:srgbClr val="002060"/>
              </a:solidFill>
              <a:latin typeface="Times New Roman" pitchFamily="18" charset="0"/>
              <a:cs typeface="Times New Roman" pitchFamily="18" charset="0"/>
            </a:endParaRPr>
          </a:p>
        </p:txBody>
      </p:sp>
      <p:pic>
        <p:nvPicPr>
          <p:cNvPr id="14" name="Рисунок 13" descr="42356_html_18b4ef9c.jpg"/>
          <p:cNvPicPr>
            <a:picLocks noChangeAspect="1"/>
          </p:cNvPicPr>
          <p:nvPr/>
        </p:nvPicPr>
        <p:blipFill>
          <a:blip r:embed="rId11" cstate="print"/>
          <a:stretch>
            <a:fillRect/>
          </a:stretch>
        </p:blipFill>
        <p:spPr>
          <a:xfrm>
            <a:off x="251521" y="3859453"/>
            <a:ext cx="1800200" cy="1199142"/>
          </a:xfrm>
          <a:prstGeom prst="rect">
            <a:avLst/>
          </a:prstGeom>
        </p:spPr>
      </p:pic>
      <p:pic>
        <p:nvPicPr>
          <p:cNvPr id="15" name="Рисунок 14" descr="d71a45aee976a74dfbeaa440aeab8620_jpg.jpg"/>
          <p:cNvPicPr>
            <a:picLocks noChangeAspect="1"/>
          </p:cNvPicPr>
          <p:nvPr/>
        </p:nvPicPr>
        <p:blipFill>
          <a:blip r:embed="rId12" cstate="print"/>
          <a:stretch>
            <a:fillRect/>
          </a:stretch>
        </p:blipFill>
        <p:spPr>
          <a:xfrm>
            <a:off x="339544" y="1604797"/>
            <a:ext cx="1368152" cy="1824203"/>
          </a:xfrm>
          <a:prstGeom prst="rect">
            <a:avLst/>
          </a:prstGeom>
        </p:spPr>
      </p:pic>
      <p:pic>
        <p:nvPicPr>
          <p:cNvPr id="16" name="Рисунок 15" descr="413460607.jpg"/>
          <p:cNvPicPr>
            <a:picLocks noChangeAspect="1"/>
          </p:cNvPicPr>
          <p:nvPr/>
        </p:nvPicPr>
        <p:blipFill>
          <a:blip r:embed="rId13" cstate="print"/>
          <a:stretch>
            <a:fillRect/>
          </a:stretch>
        </p:blipFill>
        <p:spPr>
          <a:xfrm>
            <a:off x="6228184" y="5157192"/>
            <a:ext cx="2432939" cy="1378665"/>
          </a:xfrm>
          <a:prstGeom prst="rect">
            <a:avLst/>
          </a:prstGeom>
        </p:spPr>
      </p:pic>
      <p:pic>
        <p:nvPicPr>
          <p:cNvPr id="19" name="Рисунок 18" descr="p93_76909_292_detsad2.jpg"/>
          <p:cNvPicPr>
            <a:picLocks noChangeAspect="1"/>
          </p:cNvPicPr>
          <p:nvPr/>
        </p:nvPicPr>
        <p:blipFill>
          <a:blip r:embed="rId14" cstate="print"/>
          <a:stretch>
            <a:fillRect/>
          </a:stretch>
        </p:blipFill>
        <p:spPr>
          <a:xfrm>
            <a:off x="7424118" y="1700808"/>
            <a:ext cx="1402956" cy="100811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Содержимое 4" descr="94360320_Blestyaschiyfon34.gif"/>
          <p:cNvPicPr>
            <a:picLocks noGrp="1" noChangeAspect="1"/>
          </p:cNvPicPr>
          <p:nvPr>
            <p:ph idx="1"/>
          </p:nvPr>
        </p:nvPicPr>
        <p:blipFill>
          <a:blip r:embed="rId3" cstate="print"/>
          <a:stretch>
            <a:fillRect/>
          </a:stretch>
        </p:blipFill>
        <p:spPr>
          <a:xfrm>
            <a:off x="0" y="-25250"/>
            <a:ext cx="9144000" cy="6883250"/>
          </a:xfrm>
        </p:spPr>
      </p:pic>
      <p:pic>
        <p:nvPicPr>
          <p:cNvPr id="6" name="Рисунок 5" descr="01.jpg"/>
          <p:cNvPicPr>
            <a:picLocks noChangeAspect="1"/>
          </p:cNvPicPr>
          <p:nvPr/>
        </p:nvPicPr>
        <p:blipFill>
          <a:blip r:embed="rId4" cstate="print"/>
          <a:srcRect t="2622"/>
          <a:stretch>
            <a:fillRect/>
          </a:stretch>
        </p:blipFill>
        <p:spPr>
          <a:xfrm>
            <a:off x="251520" y="116632"/>
            <a:ext cx="8640960" cy="6489361"/>
          </a:xfrm>
          <a:prstGeom prst="rect">
            <a:avLst/>
          </a:prstGeom>
        </p:spPr>
      </p:pic>
      <p:pic>
        <p:nvPicPr>
          <p:cNvPr id="7" name="Рисунок 6" descr="20130325-vospitatel-goda-2013.jpg"/>
          <p:cNvPicPr>
            <a:picLocks noChangeAspect="1"/>
          </p:cNvPicPr>
          <p:nvPr/>
        </p:nvPicPr>
        <p:blipFill>
          <a:blip r:embed="rId5" cstate="print"/>
          <a:stretch>
            <a:fillRect/>
          </a:stretch>
        </p:blipFill>
        <p:spPr>
          <a:xfrm>
            <a:off x="484807" y="404663"/>
            <a:ext cx="1278882" cy="1141993"/>
          </a:xfrm>
          <a:prstGeom prst="rect">
            <a:avLst/>
          </a:prstGeom>
        </p:spPr>
      </p:pic>
      <p:pic>
        <p:nvPicPr>
          <p:cNvPr id="8" name="Рисунок 7" descr="http://www.hibiny.com/images/news/2014/66157/240/98d0ec11ddb088f6b1d93d4737e887b9.jpg">
            <a:hlinkClick r:id="rId6"/>
          </p:cNvPr>
          <p:cNvPicPr/>
          <p:nvPr/>
        </p:nvPicPr>
        <p:blipFill>
          <a:blip r:embed="rId7" cstate="print"/>
          <a:srcRect/>
          <a:stretch>
            <a:fillRect/>
          </a:stretch>
        </p:blipFill>
        <p:spPr bwMode="auto">
          <a:xfrm>
            <a:off x="6804248" y="332656"/>
            <a:ext cx="2016224" cy="1440159"/>
          </a:xfrm>
          <a:prstGeom prst="rect">
            <a:avLst/>
          </a:prstGeom>
          <a:noFill/>
          <a:ln w="9525">
            <a:noFill/>
            <a:miter lim="800000"/>
            <a:headEnd/>
            <a:tailEnd/>
          </a:ln>
        </p:spPr>
      </p:pic>
      <p:sp>
        <p:nvSpPr>
          <p:cNvPr id="38913" name="Rectangle 1"/>
          <p:cNvSpPr>
            <a:spLocks noChangeArrowheads="1"/>
          </p:cNvSpPr>
          <p:nvPr/>
        </p:nvSpPr>
        <p:spPr bwMode="auto">
          <a:xfrm>
            <a:off x="1835696" y="184192"/>
            <a:ext cx="4824536" cy="1631167"/>
          </a:xfrm>
          <a:prstGeom prst="rect">
            <a:avLst/>
          </a:prstGeom>
          <a:noFill/>
          <a:ln w="9525">
            <a:noFill/>
            <a:miter lim="800000"/>
            <a:headEnd/>
            <a:tailEnd/>
          </a:ln>
          <a:effectLst/>
        </p:spPr>
        <p:txBody>
          <a:bodyPr vert="horz" wrap="square" lIns="91440" tIns="76176" rIns="91440" bIns="76176"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В апатитском детском саду № 68 "Солнышко" появился свой "усатый нянь"</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1" name="TextBox 10"/>
          <p:cNvSpPr txBox="1"/>
          <p:nvPr/>
        </p:nvSpPr>
        <p:spPr>
          <a:xfrm>
            <a:off x="323528" y="1700808"/>
            <a:ext cx="8496944" cy="3416320"/>
          </a:xfrm>
          <a:prstGeom prst="rect">
            <a:avLst/>
          </a:prstGeom>
          <a:noFill/>
        </p:spPr>
        <p:txBody>
          <a:bodyPr wrap="square" rtlCol="0">
            <a:spAutoFit/>
          </a:bodyPr>
          <a:lstStyle/>
          <a:p>
            <a:pPr algn="ctr"/>
            <a:r>
              <a:rPr lang="ru-RU" sz="2400" b="1" i="1" dirty="0" smtClean="0">
                <a:solidFill>
                  <a:srgbClr val="360000"/>
                </a:solidFill>
                <a:latin typeface="Times New Roman" pitchFamily="18" charset="0"/>
                <a:cs typeface="Times New Roman" pitchFamily="18" charset="0"/>
              </a:rPr>
              <a:t>Так, по-доброму, родители малышей называют молодого педагога детсада Кирилла Гимона. </a:t>
            </a:r>
            <a:br>
              <a:rPr lang="ru-RU" sz="2400" b="1" i="1" dirty="0" smtClean="0">
                <a:solidFill>
                  <a:srgbClr val="360000"/>
                </a:solidFill>
                <a:latin typeface="Times New Roman" pitchFamily="18" charset="0"/>
                <a:cs typeface="Times New Roman" pitchFamily="18" charset="0"/>
              </a:rPr>
            </a:br>
            <a:r>
              <a:rPr lang="ru-RU" sz="2400" b="1" i="1" dirty="0" smtClean="0">
                <a:solidFill>
                  <a:srgbClr val="360000"/>
                </a:solidFill>
                <a:latin typeface="Times New Roman" pitchFamily="18" charset="0"/>
                <a:cs typeface="Times New Roman" pitchFamily="18" charset="0"/>
              </a:rPr>
              <a:t>Говорят, что устами детей гласит истина. И правда, новый воспитатель в апатитском детском</a:t>
            </a:r>
            <a:r>
              <a:rPr lang="ru-RU" sz="2400" b="1" i="1" u="sng" dirty="0" smtClean="0">
                <a:solidFill>
                  <a:srgbClr val="360000"/>
                </a:solidFill>
                <a:latin typeface="Times New Roman" pitchFamily="18" charset="0"/>
                <a:cs typeface="Times New Roman" pitchFamily="18" charset="0"/>
              </a:rPr>
              <a:t> </a:t>
            </a:r>
            <a:r>
              <a:rPr lang="ru-RU" sz="2400" b="1" i="1" dirty="0" smtClean="0">
                <a:solidFill>
                  <a:srgbClr val="360000"/>
                </a:solidFill>
                <a:latin typeface="Times New Roman" pitchFamily="18" charset="0"/>
                <a:cs typeface="Times New Roman" pitchFamily="18" charset="0"/>
              </a:rPr>
              <a:t>саду"Солнышко" у малышей нарасхват. Для любого малыша у педагога есть минутка.</a:t>
            </a:r>
            <a:br>
              <a:rPr lang="ru-RU" sz="2400" b="1" i="1" dirty="0" smtClean="0">
                <a:solidFill>
                  <a:srgbClr val="360000"/>
                </a:solidFill>
                <a:latin typeface="Times New Roman" pitchFamily="18" charset="0"/>
                <a:cs typeface="Times New Roman" pitchFamily="18" charset="0"/>
              </a:rPr>
            </a:br>
            <a:r>
              <a:rPr lang="ru-RU" sz="2400" b="1" i="1" dirty="0" smtClean="0">
                <a:solidFill>
                  <a:srgbClr val="360000"/>
                </a:solidFill>
                <a:latin typeface="Times New Roman" pitchFamily="18" charset="0"/>
                <a:cs typeface="Times New Roman" pitchFamily="18" charset="0"/>
              </a:rPr>
              <a:t>Кирилл играет с ребятами, помогает им рисовать веселые картинки. Каждый день пытается разнообразить досуг своих маленьких подопечных.</a:t>
            </a:r>
            <a:endParaRPr lang="ru-RU" sz="2400" b="1" i="1" dirty="0">
              <a:solidFill>
                <a:srgbClr val="360000"/>
              </a:solidFill>
              <a:latin typeface="Times New Roman" pitchFamily="18" charset="0"/>
              <a:cs typeface="Times New Roman" pitchFamily="18" charset="0"/>
            </a:endParaRPr>
          </a:p>
        </p:txBody>
      </p:sp>
      <p:pic>
        <p:nvPicPr>
          <p:cNvPr id="12" name="Рисунок 11" descr="163_.jpg"/>
          <p:cNvPicPr>
            <a:picLocks noChangeAspect="1"/>
          </p:cNvPicPr>
          <p:nvPr/>
        </p:nvPicPr>
        <p:blipFill>
          <a:blip r:embed="rId8" cstate="print"/>
          <a:stretch>
            <a:fillRect/>
          </a:stretch>
        </p:blipFill>
        <p:spPr>
          <a:xfrm>
            <a:off x="323528" y="4941169"/>
            <a:ext cx="2160240" cy="1656184"/>
          </a:xfrm>
          <a:prstGeom prst="rect">
            <a:avLst/>
          </a:prstGeom>
        </p:spPr>
      </p:pic>
      <p:pic>
        <p:nvPicPr>
          <p:cNvPr id="13" name="Рисунок 12" descr="25.jpg"/>
          <p:cNvPicPr>
            <a:picLocks noChangeAspect="1"/>
          </p:cNvPicPr>
          <p:nvPr/>
        </p:nvPicPr>
        <p:blipFill>
          <a:blip r:embed="rId9" cstate="print"/>
          <a:stretch>
            <a:fillRect/>
          </a:stretch>
        </p:blipFill>
        <p:spPr>
          <a:xfrm>
            <a:off x="6708237" y="4941168"/>
            <a:ext cx="2203963" cy="1652972"/>
          </a:xfrm>
          <a:prstGeom prst="rect">
            <a:avLst/>
          </a:prstGeom>
        </p:spPr>
      </p:pic>
      <p:pic>
        <p:nvPicPr>
          <p:cNvPr id="14" name="Рисунок 13" descr="13bca9bcc76203c1c7f5bbe9bdef404c.jpg"/>
          <p:cNvPicPr>
            <a:picLocks noChangeAspect="1"/>
          </p:cNvPicPr>
          <p:nvPr/>
        </p:nvPicPr>
        <p:blipFill>
          <a:blip r:embed="rId10" cstate="print"/>
          <a:stretch>
            <a:fillRect/>
          </a:stretch>
        </p:blipFill>
        <p:spPr>
          <a:xfrm>
            <a:off x="3852470" y="5373216"/>
            <a:ext cx="1602259" cy="1199406"/>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94360359_Blestyaschiyfon37.gif"/>
          <p:cNvPicPr>
            <a:picLocks noGrp="1" noChangeAspect="1"/>
          </p:cNvPicPr>
          <p:nvPr>
            <p:ph idx="1"/>
          </p:nvPr>
        </p:nvPicPr>
        <p:blipFill>
          <a:blip r:embed="rId3" cstate="print"/>
          <a:stretch>
            <a:fillRect/>
          </a:stretch>
        </p:blipFill>
        <p:spPr>
          <a:xfrm>
            <a:off x="0" y="46758"/>
            <a:ext cx="9144000" cy="6840760"/>
          </a:xfrm>
        </p:spPr>
      </p:pic>
      <p:pic>
        <p:nvPicPr>
          <p:cNvPr id="5" name="Рисунок 4" descr="01.jpg"/>
          <p:cNvPicPr>
            <a:picLocks noChangeAspect="1"/>
          </p:cNvPicPr>
          <p:nvPr/>
        </p:nvPicPr>
        <p:blipFill>
          <a:blip r:embed="rId4" cstate="print"/>
          <a:stretch>
            <a:fillRect/>
          </a:stretch>
        </p:blipFill>
        <p:spPr>
          <a:xfrm>
            <a:off x="251520" y="260648"/>
            <a:ext cx="8568952" cy="6363203"/>
          </a:xfrm>
          <a:prstGeom prst="rect">
            <a:avLst/>
          </a:prstGeom>
        </p:spPr>
      </p:pic>
      <p:pic>
        <p:nvPicPr>
          <p:cNvPr id="6" name="Рисунок 5" descr="20130325-vospitatel-goda-2013.jpg"/>
          <p:cNvPicPr>
            <a:picLocks noChangeAspect="1"/>
          </p:cNvPicPr>
          <p:nvPr/>
        </p:nvPicPr>
        <p:blipFill>
          <a:blip r:embed="rId5" cstate="print"/>
          <a:stretch>
            <a:fillRect/>
          </a:stretch>
        </p:blipFill>
        <p:spPr>
          <a:xfrm>
            <a:off x="323528" y="332655"/>
            <a:ext cx="1224135" cy="1224137"/>
          </a:xfrm>
          <a:prstGeom prst="rect">
            <a:avLst/>
          </a:prstGeom>
        </p:spPr>
      </p:pic>
      <p:pic>
        <p:nvPicPr>
          <p:cNvPr id="7" name="Рисунок 6" descr="«Усатый нянь» с кандидатской степенью">
            <a:hlinkClick r:id="rId6"/>
          </p:cNvPr>
          <p:cNvPicPr/>
          <p:nvPr/>
        </p:nvPicPr>
        <p:blipFill>
          <a:blip r:embed="rId7" cstate="print"/>
          <a:srcRect/>
          <a:stretch>
            <a:fillRect/>
          </a:stretch>
        </p:blipFill>
        <p:spPr bwMode="auto">
          <a:xfrm>
            <a:off x="6660232" y="2204864"/>
            <a:ext cx="2176636" cy="1512168"/>
          </a:xfrm>
          <a:prstGeom prst="rect">
            <a:avLst/>
          </a:prstGeom>
          <a:noFill/>
          <a:ln w="9525">
            <a:noFill/>
            <a:miter lim="800000"/>
            <a:headEnd/>
            <a:tailEnd/>
          </a:ln>
        </p:spPr>
      </p:pic>
      <p:sp>
        <p:nvSpPr>
          <p:cNvPr id="36865" name="Rectangle 1"/>
          <p:cNvSpPr>
            <a:spLocks noChangeArrowheads="1"/>
          </p:cNvSpPr>
          <p:nvPr/>
        </p:nvSpPr>
        <p:spPr bwMode="auto">
          <a:xfrm>
            <a:off x="1403648" y="161589"/>
            <a:ext cx="7488832" cy="1908166"/>
          </a:xfrm>
          <a:prstGeom prst="rect">
            <a:avLst/>
          </a:prstGeom>
          <a:noFill/>
          <a:ln w="9525">
            <a:noFill/>
            <a:miter lim="800000"/>
            <a:headEnd/>
            <a:tailEnd/>
          </a:ln>
          <a:effectLst/>
        </p:spPr>
        <p:txBody>
          <a:bodyPr vert="horz" wrap="square" lIns="91440" tIns="76176" rIns="91440" bIns="76176"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6C0000"/>
                </a:solidFill>
                <a:effectLst/>
                <a:latin typeface="Times New Roman" pitchFamily="18" charset="0"/>
                <a:ea typeface="Times New Roman" pitchFamily="18" charset="0"/>
                <a:cs typeface="Times New Roman" pitchFamily="18" charset="0"/>
              </a:rPr>
              <a:t>Преподаватель кафедры педагогических технологий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6C0000"/>
                </a:solidFill>
                <a:effectLst/>
                <a:latin typeface="Times New Roman" pitchFamily="18" charset="0"/>
                <a:ea typeface="Times New Roman" pitchFamily="18" charset="0"/>
                <a:cs typeface="Times New Roman" pitchFamily="18" charset="0"/>
              </a:rPr>
              <a:t>Ярославского педуниверситета, кандидат педагогических наук Борис Сергеевич Гречин поменял учёную стезю на карьеру заведующего детсадом</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867" name="Rectangle 3"/>
          <p:cNvSpPr>
            <a:spLocks noChangeArrowheads="1"/>
          </p:cNvSpPr>
          <p:nvPr/>
        </p:nvSpPr>
        <p:spPr bwMode="auto">
          <a:xfrm>
            <a:off x="234114" y="1863205"/>
            <a:ext cx="649812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112F37"/>
                </a:solidFill>
                <a:effectLst/>
                <a:latin typeface="Times New Roman" pitchFamily="18" charset="0"/>
                <a:ea typeface="Calibri" pitchFamily="34" charset="0"/>
                <a:cs typeface="Times New Roman" pitchFamily="18" charset="0"/>
              </a:rPr>
              <a:t>– Хочется лучше выглядеть, держаться всегда в форме, есть желание и настроение идти на работу, есть заинтересованность, – поделились воспитатели. Так что есть над чем поразмыслить и органам образования, чтобы поддержать почин ярославских мужчин по внедрению в систему дошкольного воспитания. От этого выиграют все: и педагоги, и дети, и их родители!</a:t>
            </a:r>
            <a:endParaRPr kumimoji="0" lang="ru-RU" sz="2400" b="1" i="1" u="none" strike="noStrike" cap="none" normalizeH="0" baseline="0" dirty="0" smtClean="0">
              <a:ln>
                <a:noFill/>
              </a:ln>
              <a:solidFill>
                <a:srgbClr val="112F37"/>
              </a:solidFill>
              <a:effectLst/>
              <a:latin typeface="Times New Roman" pitchFamily="18" charset="0"/>
              <a:cs typeface="Times New Roman" pitchFamily="18" charset="0"/>
            </a:endParaRPr>
          </a:p>
        </p:txBody>
      </p:sp>
      <p:pic>
        <p:nvPicPr>
          <p:cNvPr id="10" name="Рисунок 9" descr="N99C17~1.JPG"/>
          <p:cNvPicPr>
            <a:picLocks noChangeAspect="1"/>
          </p:cNvPicPr>
          <p:nvPr/>
        </p:nvPicPr>
        <p:blipFill>
          <a:blip r:embed="rId8" cstate="print"/>
          <a:stretch>
            <a:fillRect/>
          </a:stretch>
        </p:blipFill>
        <p:spPr>
          <a:xfrm>
            <a:off x="1259632" y="5301208"/>
            <a:ext cx="3816424" cy="1276541"/>
          </a:xfrm>
          <a:prstGeom prst="rect">
            <a:avLst/>
          </a:prstGeom>
        </p:spPr>
      </p:pic>
      <p:pic>
        <p:nvPicPr>
          <p:cNvPr id="11" name="Рисунок 10" descr="pizap_com13782767180311.jpg"/>
          <p:cNvPicPr>
            <a:picLocks noChangeAspect="1"/>
          </p:cNvPicPr>
          <p:nvPr/>
        </p:nvPicPr>
        <p:blipFill>
          <a:blip r:embed="rId9" cstate="print"/>
          <a:stretch>
            <a:fillRect/>
          </a:stretch>
        </p:blipFill>
        <p:spPr>
          <a:xfrm>
            <a:off x="6228184" y="4617132"/>
            <a:ext cx="2627784" cy="197083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122" name="Picture 2" descr="C:\Users\ё\Pictures\шаблоны 1\94360320_Blestyaschiyfon34.gif"/>
          <p:cNvPicPr>
            <a:picLocks noGrp="1" noChangeAspect="1" noChangeArrowheads="1" noCrop="1"/>
          </p:cNvPicPr>
          <p:nvPr>
            <p:ph idx="1"/>
          </p:nvPr>
        </p:nvPicPr>
        <p:blipFill>
          <a:blip r:embed="rId4" cstate="print"/>
          <a:srcRect/>
          <a:stretch>
            <a:fillRect/>
          </a:stretch>
        </p:blipFill>
        <p:spPr bwMode="auto">
          <a:xfrm>
            <a:off x="0" y="0"/>
            <a:ext cx="9144000" cy="6858000"/>
          </a:xfrm>
          <a:prstGeom prst="rect">
            <a:avLst/>
          </a:prstGeom>
          <a:noFill/>
        </p:spPr>
      </p:pic>
      <p:pic>
        <p:nvPicPr>
          <p:cNvPr id="6" name="Рисунок 5" descr="01.jpg"/>
          <p:cNvPicPr>
            <a:picLocks noChangeAspect="1"/>
          </p:cNvPicPr>
          <p:nvPr/>
        </p:nvPicPr>
        <p:blipFill>
          <a:blip r:embed="rId5" cstate="print"/>
          <a:stretch>
            <a:fillRect/>
          </a:stretch>
        </p:blipFill>
        <p:spPr>
          <a:xfrm>
            <a:off x="179512" y="188640"/>
            <a:ext cx="8784976" cy="6408712"/>
          </a:xfrm>
          <a:prstGeom prst="rect">
            <a:avLst/>
          </a:prstGeom>
        </p:spPr>
      </p:pic>
      <p:pic>
        <p:nvPicPr>
          <p:cNvPr id="5" name="Рисунок 4" descr="«Усатые няни»"/>
          <p:cNvPicPr/>
          <p:nvPr/>
        </p:nvPicPr>
        <p:blipFill>
          <a:blip r:embed="rId6" cstate="print"/>
          <a:srcRect/>
          <a:stretch>
            <a:fillRect/>
          </a:stretch>
        </p:blipFill>
        <p:spPr bwMode="auto">
          <a:xfrm>
            <a:off x="3347864" y="5301208"/>
            <a:ext cx="2088232" cy="1340768"/>
          </a:xfrm>
          <a:prstGeom prst="rect">
            <a:avLst/>
          </a:prstGeom>
          <a:noFill/>
          <a:ln w="9525">
            <a:noFill/>
            <a:miter lim="800000"/>
            <a:headEnd/>
            <a:tailEnd/>
          </a:ln>
        </p:spPr>
      </p:pic>
      <p:sp>
        <p:nvSpPr>
          <p:cNvPr id="7" name="TextBox 6"/>
          <p:cNvSpPr txBox="1"/>
          <p:nvPr/>
        </p:nvSpPr>
        <p:spPr>
          <a:xfrm>
            <a:off x="395536" y="1"/>
            <a:ext cx="8424936" cy="1384995"/>
          </a:xfrm>
          <a:prstGeom prst="rect">
            <a:avLst/>
          </a:prstGeom>
          <a:noFill/>
        </p:spPr>
        <p:txBody>
          <a:bodyPr wrap="square" rtlCol="0">
            <a:spAutoFit/>
          </a:bodyPr>
          <a:lstStyle/>
          <a:p>
            <a:pPr algn="ctr"/>
            <a:r>
              <a:rPr lang="ru-RU" sz="2400" b="1" i="1" dirty="0" smtClean="0">
                <a:solidFill>
                  <a:srgbClr val="6C0000"/>
                </a:solidFill>
                <a:latin typeface="Times New Roman" pitchFamily="18" charset="0"/>
                <a:cs typeface="Times New Roman" pitchFamily="18" charset="0"/>
              </a:rPr>
              <a:t>Михаил Бехтер </a:t>
            </a:r>
            <a:r>
              <a:rPr lang="ru-RU" sz="2400" b="1" i="1" dirty="0" smtClean="0">
                <a:solidFill>
                  <a:srgbClr val="460000"/>
                </a:solidFill>
                <a:latin typeface="Times New Roman" pitchFamily="18" charset="0"/>
                <a:cs typeface="Times New Roman" pitchFamily="18" charset="0"/>
              </a:rPr>
              <a:t>пришел в сад после окончания елецкого университета дипломированным психологом.  </a:t>
            </a:r>
            <a:r>
              <a:rPr lang="ru-RU" sz="2400" b="1" i="1" dirty="0" smtClean="0">
                <a:latin typeface="Times New Roman" pitchFamily="18" charset="0"/>
                <a:cs typeface="Times New Roman" pitchFamily="18" charset="0"/>
              </a:rPr>
              <a:t/>
            </a:r>
            <a:br>
              <a:rPr lang="ru-RU" sz="2400" b="1" i="1" dirty="0" smtClean="0">
                <a:latin typeface="Times New Roman" pitchFamily="18" charset="0"/>
                <a:cs typeface="Times New Roman" pitchFamily="18" charset="0"/>
              </a:rPr>
            </a:br>
            <a:r>
              <a:rPr lang="ru-RU" dirty="0" smtClean="0"/>
              <a:t/>
            </a:r>
            <a:br>
              <a:rPr lang="ru-RU" dirty="0" smtClean="0"/>
            </a:br>
            <a:endParaRPr lang="ru-RU" dirty="0"/>
          </a:p>
        </p:txBody>
      </p:sp>
      <p:pic>
        <p:nvPicPr>
          <p:cNvPr id="2049" name="Picture 1" descr="C:\Users\ё\Pictures\1355929951_dsc04768.jpg"/>
          <p:cNvPicPr>
            <a:picLocks noChangeAspect="1" noChangeArrowheads="1"/>
          </p:cNvPicPr>
          <p:nvPr/>
        </p:nvPicPr>
        <p:blipFill>
          <a:blip r:embed="rId7" cstate="print"/>
          <a:srcRect/>
          <a:stretch>
            <a:fillRect/>
          </a:stretch>
        </p:blipFill>
        <p:spPr bwMode="auto">
          <a:xfrm>
            <a:off x="7308304" y="5301208"/>
            <a:ext cx="1619672" cy="1214754"/>
          </a:xfrm>
          <a:prstGeom prst="rect">
            <a:avLst/>
          </a:prstGeom>
          <a:noFill/>
        </p:spPr>
      </p:pic>
      <p:pic>
        <p:nvPicPr>
          <p:cNvPr id="2050" name="Picture 2" descr="C:\Users\ё\Pictures\0044.jpg"/>
          <p:cNvPicPr>
            <a:picLocks noChangeAspect="1" noChangeArrowheads="1"/>
          </p:cNvPicPr>
          <p:nvPr/>
        </p:nvPicPr>
        <p:blipFill>
          <a:blip r:embed="rId8" cstate="print"/>
          <a:srcRect/>
          <a:stretch>
            <a:fillRect/>
          </a:stretch>
        </p:blipFill>
        <p:spPr bwMode="auto">
          <a:xfrm>
            <a:off x="179512" y="5301208"/>
            <a:ext cx="1800200" cy="1297395"/>
          </a:xfrm>
          <a:prstGeom prst="rect">
            <a:avLst/>
          </a:prstGeom>
          <a:noFill/>
        </p:spPr>
      </p:pic>
      <p:pic>
        <p:nvPicPr>
          <p:cNvPr id="2051" name="Picture 3" descr="C:\Users\ё\Pictures\0002.jpg"/>
          <p:cNvPicPr>
            <a:picLocks noChangeAspect="1" noChangeArrowheads="1"/>
          </p:cNvPicPr>
          <p:nvPr/>
        </p:nvPicPr>
        <p:blipFill>
          <a:blip r:embed="rId9" cstate="print"/>
          <a:srcRect/>
          <a:stretch>
            <a:fillRect/>
          </a:stretch>
        </p:blipFill>
        <p:spPr bwMode="auto">
          <a:xfrm rot="20647360">
            <a:off x="2046523" y="5178111"/>
            <a:ext cx="998625" cy="1369146"/>
          </a:xfrm>
          <a:prstGeom prst="rect">
            <a:avLst/>
          </a:prstGeom>
          <a:noFill/>
        </p:spPr>
      </p:pic>
      <p:pic>
        <p:nvPicPr>
          <p:cNvPr id="2052" name="Picture 4" descr="C:\Users\ё\Pictures\c34a60a0a2.jpg"/>
          <p:cNvPicPr>
            <a:picLocks noChangeAspect="1" noChangeArrowheads="1"/>
          </p:cNvPicPr>
          <p:nvPr/>
        </p:nvPicPr>
        <p:blipFill>
          <a:blip r:embed="rId10" cstate="print"/>
          <a:srcRect/>
          <a:stretch>
            <a:fillRect/>
          </a:stretch>
        </p:blipFill>
        <p:spPr bwMode="auto">
          <a:xfrm rot="754835">
            <a:off x="5758692" y="5321530"/>
            <a:ext cx="1636739" cy="1158988"/>
          </a:xfrm>
          <a:prstGeom prst="rect">
            <a:avLst/>
          </a:prstGeom>
          <a:noFill/>
        </p:spPr>
      </p:pic>
      <p:pic>
        <p:nvPicPr>
          <p:cNvPr id="11" name="Алексей Рыбников-Усатый нянь - Письмо детей(muzofon.com).mp3">
            <a:hlinkClick r:id="" action="ppaction://media"/>
          </p:cNvPr>
          <p:cNvPicPr>
            <a:picLocks noRot="1" noChangeAspect="1"/>
          </p:cNvPicPr>
          <p:nvPr>
            <a:audioFile r:link="rId1"/>
          </p:nvPr>
        </p:nvPicPr>
        <p:blipFill>
          <a:blip r:embed="rId11" cstate="print"/>
          <a:stretch>
            <a:fillRect/>
          </a:stretch>
        </p:blipFill>
        <p:spPr>
          <a:xfrm>
            <a:off x="179512" y="260648"/>
            <a:ext cx="504056" cy="504056"/>
          </a:xfrm>
          <a:prstGeom prst="rect">
            <a:avLst/>
          </a:prstGeom>
        </p:spPr>
      </p:pic>
      <p:sp>
        <p:nvSpPr>
          <p:cNvPr id="12" name="Прямоугольник 11"/>
          <p:cNvSpPr/>
          <p:nvPr/>
        </p:nvSpPr>
        <p:spPr>
          <a:xfrm>
            <a:off x="323528" y="836712"/>
            <a:ext cx="8568952" cy="4524315"/>
          </a:xfrm>
          <a:prstGeom prst="rect">
            <a:avLst/>
          </a:prstGeom>
        </p:spPr>
        <p:txBody>
          <a:bodyPr wrap="square">
            <a:spAutoFit/>
          </a:bodyPr>
          <a:lstStyle/>
          <a:p>
            <a:pPr algn="ctr"/>
            <a:r>
              <a:rPr lang="ru-RU" sz="2400" b="1" i="1" dirty="0" smtClean="0">
                <a:latin typeface="Times New Roman" pitchFamily="18" charset="0"/>
                <a:cs typeface="Times New Roman" pitchFamily="18" charset="0"/>
              </a:rPr>
              <a:t>- Вы знаете, как бы это не звучало высокопарно, но Миша, - это наш «лучик света», - рассказывает Раиса Дмитриевна. - Когда он начал работать, как-то сразу наметилось оживление. Он возился с малышами, особенно часто работал с ясельниками. Но когда раскрылись его таланты психолога, к Михаилу потянулись и родители. Он постоянно давал им консультации по воспитанию малышей. Помогал решить психологические проблемы. Его стали называть «Наш Макаренко». Но этим его талант не ограничивался. Михаил оказался всесторонне развитым человеком. Не пропускал ни одного утренника. Пел, танцевал, дурачился вместе с ребятишками. А уж они в нем души не чаяли. </a:t>
            </a:r>
            <a:endParaRPr lang="ru-RU" sz="2400" b="1"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41349" fill="hold"/>
                                        <p:tgtEl>
                                          <p:spTgt spid="11"/>
                                        </p:tgtEl>
                                      </p:cBhvr>
                                    </p:cmd>
                                  </p:childTnLst>
                                </p:cTn>
                              </p:par>
                            </p:childTnLst>
                          </p:cTn>
                        </p:par>
                      </p:childTnLst>
                    </p:cTn>
                  </p:par>
                </p:childTnLst>
              </p:cTn>
              <p:nextCondLst>
                <p:cond evt="onClick" delay="0">
                  <p:tgtEl>
                    <p:spTgt spid="1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94360320_Blestyaschiyfon34.gif"/>
          <p:cNvPicPr>
            <a:picLocks noGrp="1" noChangeAspect="1"/>
          </p:cNvPicPr>
          <p:nvPr>
            <p:ph idx="1"/>
          </p:nvPr>
        </p:nvPicPr>
        <p:blipFill>
          <a:blip r:embed="rId3" cstate="print"/>
          <a:stretch>
            <a:fillRect/>
          </a:stretch>
        </p:blipFill>
        <p:spPr>
          <a:xfrm>
            <a:off x="0" y="0"/>
            <a:ext cx="9144000" cy="6858000"/>
          </a:xfrm>
        </p:spPr>
      </p:pic>
      <p:pic>
        <p:nvPicPr>
          <p:cNvPr id="5" name="Рисунок 4" descr="01.jpg"/>
          <p:cNvPicPr>
            <a:picLocks noChangeAspect="1"/>
          </p:cNvPicPr>
          <p:nvPr/>
        </p:nvPicPr>
        <p:blipFill>
          <a:blip r:embed="rId4" cstate="print"/>
          <a:stretch>
            <a:fillRect/>
          </a:stretch>
        </p:blipFill>
        <p:spPr>
          <a:xfrm>
            <a:off x="323528" y="260648"/>
            <a:ext cx="8496944" cy="6317694"/>
          </a:xfrm>
          <a:prstGeom prst="rect">
            <a:avLst/>
          </a:prstGeom>
        </p:spPr>
      </p:pic>
      <p:pic>
        <p:nvPicPr>
          <p:cNvPr id="6" name="Рисунок 5" descr="20130325-vospitatel-goda-2013.jpg"/>
          <p:cNvPicPr>
            <a:picLocks noChangeAspect="1"/>
          </p:cNvPicPr>
          <p:nvPr/>
        </p:nvPicPr>
        <p:blipFill>
          <a:blip r:embed="rId5" cstate="print"/>
          <a:stretch>
            <a:fillRect/>
          </a:stretch>
        </p:blipFill>
        <p:spPr>
          <a:xfrm>
            <a:off x="467544" y="389249"/>
            <a:ext cx="1368152" cy="1221707"/>
          </a:xfrm>
          <a:prstGeom prst="rect">
            <a:avLst/>
          </a:prstGeom>
        </p:spPr>
      </p:pic>
      <p:pic>
        <p:nvPicPr>
          <p:cNvPr id="7" name="Рисунок 6" descr="http://hornews.ru/u/2014/img20140429105629.jpg"/>
          <p:cNvPicPr/>
          <p:nvPr/>
        </p:nvPicPr>
        <p:blipFill>
          <a:blip r:embed="rId6" cstate="print"/>
          <a:srcRect/>
          <a:stretch>
            <a:fillRect/>
          </a:stretch>
        </p:blipFill>
        <p:spPr bwMode="auto">
          <a:xfrm>
            <a:off x="179512" y="3501008"/>
            <a:ext cx="2088232" cy="1215206"/>
          </a:xfrm>
          <a:prstGeom prst="rect">
            <a:avLst/>
          </a:prstGeom>
          <a:noFill/>
          <a:ln w="9525">
            <a:noFill/>
            <a:miter lim="800000"/>
            <a:headEnd/>
            <a:tailEnd/>
          </a:ln>
        </p:spPr>
      </p:pic>
      <p:pic>
        <p:nvPicPr>
          <p:cNvPr id="8" name="Рисунок 7" descr="http://hornews.ru/u/2014/img20140429105324.jpg"/>
          <p:cNvPicPr/>
          <p:nvPr/>
        </p:nvPicPr>
        <p:blipFill>
          <a:blip r:embed="rId7" cstate="print"/>
          <a:srcRect/>
          <a:stretch>
            <a:fillRect/>
          </a:stretch>
        </p:blipFill>
        <p:spPr bwMode="auto">
          <a:xfrm>
            <a:off x="395536" y="5085184"/>
            <a:ext cx="2304256" cy="1447229"/>
          </a:xfrm>
          <a:prstGeom prst="rect">
            <a:avLst/>
          </a:prstGeom>
          <a:noFill/>
          <a:ln w="9525">
            <a:noFill/>
            <a:miter lim="800000"/>
            <a:headEnd/>
            <a:tailEnd/>
          </a:ln>
        </p:spPr>
      </p:pic>
      <p:pic>
        <p:nvPicPr>
          <p:cNvPr id="9" name="Рисунок 8" descr="http://hornews.ru/u/2014/img20140429105247.jpg"/>
          <p:cNvPicPr/>
          <p:nvPr/>
        </p:nvPicPr>
        <p:blipFill>
          <a:blip r:embed="rId8" cstate="print"/>
          <a:srcRect/>
          <a:stretch>
            <a:fillRect/>
          </a:stretch>
        </p:blipFill>
        <p:spPr bwMode="auto">
          <a:xfrm>
            <a:off x="395536" y="1844824"/>
            <a:ext cx="2304256" cy="1440160"/>
          </a:xfrm>
          <a:prstGeom prst="rect">
            <a:avLst/>
          </a:prstGeom>
          <a:noFill/>
          <a:ln w="9525">
            <a:noFill/>
            <a:miter lim="800000"/>
            <a:headEnd/>
            <a:tailEnd/>
          </a:ln>
        </p:spPr>
      </p:pic>
      <p:sp>
        <p:nvSpPr>
          <p:cNvPr id="43009" name="Rectangle 1"/>
          <p:cNvSpPr>
            <a:spLocks noChangeArrowheads="1"/>
          </p:cNvSpPr>
          <p:nvPr/>
        </p:nvSpPr>
        <p:spPr bwMode="auto">
          <a:xfrm>
            <a:off x="1691680" y="63618"/>
            <a:ext cx="7200800" cy="1143863"/>
          </a:xfrm>
          <a:prstGeom prst="rect">
            <a:avLst/>
          </a:prstGeom>
          <a:noFill/>
          <a:ln w="9525">
            <a:noFill/>
            <a:miter lim="800000"/>
            <a:headEnd/>
            <a:tailEnd/>
          </a:ln>
          <a:effectLst/>
        </p:spPr>
        <p:txBody>
          <a:bodyPr vert="horz" wrap="square" lIns="91440" tIns="12696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6C0000"/>
                </a:solidFill>
                <a:effectLst/>
                <a:latin typeface="Times New Roman" pitchFamily="18" charset="0"/>
                <a:ea typeface="Times New Roman" pitchFamily="18" charset="0"/>
                <a:cs typeface="Times New Roman" pitchFamily="18" charset="0"/>
              </a:rPr>
              <a:t>Единственный мужчина-воспитатель более 20 лет занимается воспитанием дошколят.</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8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3010" name="Rectangle 2"/>
          <p:cNvSpPr>
            <a:spLocks noChangeArrowheads="1"/>
          </p:cNvSpPr>
          <p:nvPr/>
        </p:nvSpPr>
        <p:spPr bwMode="auto">
          <a:xfrm>
            <a:off x="2627784" y="980729"/>
            <a:ext cx="6192688" cy="54140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3B1C03"/>
                </a:solidFill>
                <a:effectLst/>
                <a:latin typeface="Times New Roman" pitchFamily="18" charset="0"/>
                <a:ea typeface="Times New Roman" pitchFamily="18" charset="0"/>
                <a:cs typeface="Times New Roman" pitchFamily="18" charset="0"/>
              </a:rPr>
              <a:t>22 года назад выпускник технического училища решил сменить свою профессию и пришел в детский</a:t>
            </a:r>
            <a:r>
              <a:rPr kumimoji="0" lang="ru-RU" sz="2400" b="1" i="1" u="none" strike="noStrike" cap="none" normalizeH="0" dirty="0" smtClean="0">
                <a:ln>
                  <a:noFill/>
                </a:ln>
                <a:solidFill>
                  <a:srgbClr val="3B1C03"/>
                </a:solidFill>
                <a:effectLst/>
                <a:latin typeface="Times New Roman" pitchFamily="18" charset="0"/>
                <a:ea typeface="Times New Roman" pitchFamily="18" charset="0"/>
                <a:cs typeface="Times New Roman" pitchFamily="18" charset="0"/>
              </a:rPr>
              <a:t> садик </a:t>
            </a:r>
            <a:r>
              <a:rPr kumimoji="0" lang="ru-RU" sz="2400" b="1" i="1" u="none" strike="noStrike" cap="none" normalizeH="0" baseline="0" dirty="0" smtClean="0">
                <a:ln>
                  <a:noFill/>
                </a:ln>
                <a:solidFill>
                  <a:srgbClr val="3B1C03"/>
                </a:solidFill>
                <a:effectLst/>
                <a:latin typeface="Times New Roman" pitchFamily="18" charset="0"/>
                <a:ea typeface="Times New Roman" pitchFamily="18" charset="0"/>
                <a:cs typeface="Times New Roman" pitchFamily="18" charset="0"/>
              </a:rPr>
              <a:t>на вакансию воспитателя. Внимательно посмотрев на кандидата, ему ответили: «Нет!». Но Владимир Подольский не сдался. И устроился работать дворником, а подрабатывать няней в самой младшей группе. Потом мужчина поступил в педучилище, дальше в пединститут и стал дипломированным педагогом.</a:t>
            </a:r>
          </a:p>
          <a:p>
            <a:pPr marL="0" marR="0" lvl="0" indent="0" algn="ctr" defTabSz="914400" rtl="0" eaLnBrk="0" fontAlgn="base" latinLnBrk="0" hangingPunct="0">
              <a:lnSpc>
                <a:spcPct val="100000"/>
              </a:lnSpc>
              <a:spcBef>
                <a:spcPct val="0"/>
              </a:spcBef>
              <a:spcAft>
                <a:spcPct val="0"/>
              </a:spcAft>
              <a:buClrTx/>
              <a:buSzTx/>
              <a:tabLst/>
            </a:pPr>
            <a:r>
              <a:rPr kumimoji="0" lang="ru-RU" sz="2400" b="1" i="1" u="none" strike="noStrike" cap="none" normalizeH="0" baseline="0" dirty="0" smtClean="0">
                <a:ln>
                  <a:noFill/>
                </a:ln>
                <a:solidFill>
                  <a:srgbClr val="3B1C03"/>
                </a:solidFill>
                <a:effectLst/>
                <a:latin typeface="Times New Roman" pitchFamily="18" charset="0"/>
                <a:ea typeface="Times New Roman" pitchFamily="18" charset="0"/>
                <a:cs typeface="Times New Roman" pitchFamily="18" charset="0"/>
              </a:rPr>
              <a:t>– У меня всегда получалось общаться с детьми, хотел что-то организовать, стать для них какой-то частичкой.</a:t>
            </a:r>
            <a:endParaRPr kumimoji="0" lang="ru-RU" sz="2400" b="1" i="1" u="none" strike="noStrike" cap="none" normalizeH="0" baseline="0" dirty="0" smtClean="0">
              <a:ln>
                <a:noFill/>
              </a:ln>
              <a:solidFill>
                <a:srgbClr val="3B1C03"/>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2183</TotalTime>
  <Words>634</Words>
  <Application>Microsoft Office PowerPoint</Application>
  <PresentationFormat>Экран (4:3)</PresentationFormat>
  <Paragraphs>24</Paragraphs>
  <Slides>5</Slides>
  <Notes>5</Notes>
  <HiddenSlides>0</HiddenSlides>
  <MMClips>1</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Слайд 1</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ё</dc:creator>
  <cp:lastModifiedBy>ё</cp:lastModifiedBy>
  <cp:revision>240</cp:revision>
  <dcterms:created xsi:type="dcterms:W3CDTF">2014-10-13T11:04:15Z</dcterms:created>
  <dcterms:modified xsi:type="dcterms:W3CDTF">2015-09-28T09:10:50Z</dcterms:modified>
</cp:coreProperties>
</file>