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5" r:id="rId2"/>
    <p:sldId id="275" r:id="rId3"/>
    <p:sldId id="28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  <a:srgbClr val="004FEE"/>
    <a:srgbClr val="7E0000"/>
    <a:srgbClr val="112F37"/>
    <a:srgbClr val="360000"/>
    <a:srgbClr val="3B1C03"/>
    <a:srgbClr val="004620"/>
    <a:srgbClr val="960000"/>
    <a:srgbClr val="5C0000"/>
    <a:srgbClr val="6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2258" autoAdjust="0"/>
  </p:normalViewPr>
  <p:slideViewPr>
    <p:cSldViewPr>
      <p:cViewPr>
        <p:scale>
          <a:sx n="60" d="100"/>
          <a:sy n="60" d="100"/>
        </p:scale>
        <p:origin x="-15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54AD-2B35-4D6F-AAFD-3250CC550638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72A18-835C-41D9-95B4-BBFD1D771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последние годы наметилась приятная тенденция: семьи с разным достатком, стремясь обеспечить индивидуальный подход к развитию своих детей, приглашают для них гувернеров. Оговоримся сразу, что это не няня вашим детям. Это воспитатель и педагог. В агентствах по подбору домашнего персонала нам сообщили – гувернеры (т.е. няни мужского пола) нынче большая редкость и их сразу «разбирают».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Основное требование к гувернеру при приеме на работу – высшее педагогическое образование (также возможно медицинское, языковое, психологическое, музыкальное). Важен опыт работы в семьях, рекомендации, хорошее здоровье и психологическая устойчивость, соответствующий этой работе имидж. Размер оплаты гувернера зависит от очень многих факторов - это и уровень его образования, и возможности семьи, в которую он попал, и даже его личные амбиции. В среднем же, по сведениям агентств по подбору персонала, гувернантка получает от 3 до 8 долларов в час. Каких-то общих критериев нет, все очень индивидуально.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 можно утверждать определенно: гувернеры сегодня - востребованная профессия и в дальнейшем спрос на них будет расти.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современный детский сад (школа), как безраздельная вотчина женского персонала и преобладания женского взгляда на воспитание и образование практически не оставляет свободы для самовыражения будущих мужчин, как того требует их природа. Отсутствие мужчин-педагогов приводит в свою очередь к отсутствию мужского авторитета и понимания мужской социальной роли.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1074;&#1086;&#1089;&#1087;&#1080;&#1090;&#1072;&#1090;&#1077;&#1083;&#1100;%20&#1057;&#1074;&#1103;&#1090;&#1086;&#1089;&#1083;&#1072;&#1074;%20&#1048;&#1075;&#1086;&#1088;&#1077;&#1074;&#1080;&#1095;.mp4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gif"/><Relationship Id="rId10" Type="http://schemas.openxmlformats.org/officeDocument/2006/relationships/image" Target="../media/image18.jpeg"/><Relationship Id="rId4" Type="http://schemas.openxmlformats.org/officeDocument/2006/relationships/image" Target="../media/image12.gif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085_Blestyaschiyfon2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250"/>
            <a:ext cx="9144000" cy="6840760"/>
          </a:xfrm>
        </p:spPr>
      </p:pic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9999"/>
            <a:ext cx="8568952" cy="6443852"/>
          </a:xfrm>
          <a:prstGeom prst="rect">
            <a:avLst/>
          </a:prstGeom>
        </p:spPr>
      </p:pic>
      <p:pic>
        <p:nvPicPr>
          <p:cNvPr id="8" name="Рисунок 7" descr="http://hornews.ru/u/2014/img2014042910524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32656"/>
            <a:ext cx="5688632" cy="3168352"/>
          </a:xfrm>
          <a:prstGeom prst="rect">
            <a:avLst/>
          </a:prstGeom>
          <a:noFill/>
          <a:ln w="19050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9" name="Рисунок 8" descr="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04664"/>
            <a:ext cx="2474753" cy="2160240"/>
          </a:xfrm>
          <a:prstGeom prst="rect">
            <a:avLst/>
          </a:prstGeom>
          <a:ln w="19050">
            <a:solidFill>
              <a:srgbClr val="460000"/>
            </a:solidFill>
          </a:ln>
        </p:spPr>
      </p:pic>
      <p:pic>
        <p:nvPicPr>
          <p:cNvPr id="10" name="Рисунок 9" descr="http://hornews.ru/u/2014/img20140519133502.jpg"/>
          <p:cNvPicPr/>
          <p:nvPr/>
        </p:nvPicPr>
        <p:blipFill>
          <a:blip r:embed="rId6" cstate="print"/>
          <a:srcRect l="17333" r="10667"/>
          <a:stretch>
            <a:fillRect/>
          </a:stretch>
        </p:blipFill>
        <p:spPr bwMode="auto">
          <a:xfrm>
            <a:off x="395536" y="2780928"/>
            <a:ext cx="3888432" cy="3672408"/>
          </a:xfrm>
          <a:prstGeom prst="rect">
            <a:avLst/>
          </a:prstGeom>
          <a:noFill/>
          <a:ln w="19050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11" name="Рисунок 10" descr="http://www.raionka.perm.ru/files/image/Zarya/detsad.jpg"/>
          <p:cNvPicPr/>
          <p:nvPr/>
        </p:nvPicPr>
        <p:blipFill>
          <a:blip r:embed="rId7" cstate="print"/>
          <a:srcRect l="12500" r="20833"/>
          <a:stretch>
            <a:fillRect/>
          </a:stretch>
        </p:blipFill>
        <p:spPr bwMode="auto">
          <a:xfrm>
            <a:off x="4499992" y="3645024"/>
            <a:ext cx="2304256" cy="2811561"/>
          </a:xfrm>
          <a:prstGeom prst="rect">
            <a:avLst/>
          </a:prstGeom>
          <a:noFill/>
          <a:ln w="9525">
            <a:solidFill>
              <a:srgbClr val="460000"/>
            </a:solidFill>
            <a:miter lim="800000"/>
            <a:headEnd/>
            <a:tailEnd/>
          </a:ln>
        </p:spPr>
      </p:pic>
      <p:sp>
        <p:nvSpPr>
          <p:cNvPr id="12" name="Улыбающееся лицо 11">
            <a:hlinkClick r:id="rId8" action="ppaction://hlinkfile"/>
          </p:cNvPr>
          <p:cNvSpPr/>
          <p:nvPr/>
        </p:nvSpPr>
        <p:spPr>
          <a:xfrm>
            <a:off x="7308304" y="5445224"/>
            <a:ext cx="1152128" cy="936104"/>
          </a:xfrm>
          <a:prstGeom prst="smileyFac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4941168"/>
            <a:ext cx="1656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460000"/>
                </a:solidFill>
                <a:latin typeface="Times New Roman" pitchFamily="18" charset="0"/>
                <a:cs typeface="Times New Roman" pitchFamily="18" charset="0"/>
              </a:rPr>
              <a:t>видеофильм</a:t>
            </a:r>
            <a:endParaRPr lang="ru-RU" sz="2000" b="1" i="1" dirty="0">
              <a:solidFill>
                <a:srgbClr val="4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188640"/>
            <a:ext cx="8640960" cy="6336705"/>
          </a:xfrm>
          <a:prstGeom prst="rect">
            <a:avLst/>
          </a:prstGeom>
        </p:spPr>
      </p:pic>
      <p:pic>
        <p:nvPicPr>
          <p:cNvPr id="6" name="Рисунок 5" descr="20130325-vospitatel-goda-20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60648"/>
            <a:ext cx="1087784" cy="971350"/>
          </a:xfrm>
          <a:prstGeom prst="rect">
            <a:avLst/>
          </a:prstGeom>
        </p:spPr>
      </p:pic>
      <p:pic>
        <p:nvPicPr>
          <p:cNvPr id="7" name="Рисунок 6" descr="усатый нянь.8jp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8265" y="4598812"/>
            <a:ext cx="1805263" cy="1854524"/>
          </a:xfrm>
          <a:prstGeom prst="rect">
            <a:avLst/>
          </a:prstGeom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9512" y="1316892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основном это касается семей, где растут мальчики, или семей, оставшихся без пап. При этом спрос опережает предложение и мужчин, имеющих представление о методиках раннего развития и прошедших спецподготовку в высшем учебном заведении, явно не хватает.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96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Мужская сторона педагогики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2564904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Многие семьи, где есть один или два сына в возрасте от 5 лет и старше, хотят видеть рядом со своими мальчиками гувернера - мужчину. Возможно, в этом есть зерно здравого смысла.</a:t>
            </a:r>
            <a:endParaRPr lang="ru-RU" sz="2400" b="1" i="1" dirty="0">
              <a:solidFill>
                <a:srgbClr val="112F3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9512" y="4046354"/>
            <a:ext cx="691276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Лиза, 37 лет, Москва: 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гувернере не вижу ничего плохого. Мужчины должны быть и в системе как школьного, так и дошкольного воспитания. Они не хуже нас - женщин - умеют и носы вытирать, и с детьми играть. Есть талантливые педагоги. А совдеповская мораль активно всем внушила, что это не мужское занятие. Детей надо отдавать не к мужчинам или женщинам, а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профессионалам, вне зависимости от пола. </a:t>
            </a:r>
            <a:endParaRPr kumimoji="0" lang="ru-RU" sz="2000" b="1" i="1" strike="noStrike" cap="none" normalizeH="0" baseline="0" dirty="0" smtClean="0">
              <a:ln>
                <a:noFill/>
              </a:ln>
              <a:solidFill>
                <a:srgbClr val="96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332656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96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агентствах по подбору профессиональных кадров отмечают, что сейчас родители начинают приглашать «усатых няней» для воспитания детей.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085_Blestyaschiyfon2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9999"/>
            <a:ext cx="8712968" cy="6443852"/>
          </a:xfrm>
          <a:prstGeom prst="rect">
            <a:avLst/>
          </a:prstGeom>
        </p:spPr>
      </p:pic>
      <p:pic>
        <p:nvPicPr>
          <p:cNvPr id="7" name="Рисунок 6" descr="усатый нянь.7jp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077072"/>
            <a:ext cx="2520280" cy="25202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0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460000"/>
                </a:solidFill>
                <a:latin typeface="Times New Roman" pitchFamily="18" charset="0"/>
                <a:cs typeface="Times New Roman" pitchFamily="18" charset="0"/>
              </a:rPr>
              <a:t>У современного гувернера  три основные функции: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3B1C03"/>
                </a:solidFill>
                <a:latin typeface="Times New Roman" pitchFamily="18" charset="0"/>
                <a:cs typeface="Times New Roman" pitchFamily="18" charset="0"/>
              </a:rPr>
              <a:t>обучающая, воспитательная и коммуникативная. </a:t>
            </a:r>
            <a:endParaRPr lang="ru-RU" sz="2400" b="1" i="1" dirty="0">
              <a:solidFill>
                <a:srgbClr val="3B1C0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51520" y="1195893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Наиболее сложная и интересная функция гувернера - воспитательная.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Хорошие манеры, правильная речь, уровень общей культуры ребенка - вот основное поле деятельности гувернера. В работе гувернера взаимное уважение 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с родителями просто необходимы для обеспечения правильного воспитательного процесса.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3501008"/>
            <a:ext cx="63367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36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общий язык с любым ребенком - не проблема. А вот взаимодействие с членами семьи, в которой живет воспитанник, порой является трудной задачей. Не все домочадцы понимают, что гувернер – это не работник из разряда обслуживающего персонала, это - желанный, любимый, почитаемый член семьи.</a:t>
            </a:r>
            <a:endParaRPr lang="ru-RU" sz="2400" b="1" i="1" dirty="0" smtClean="0">
              <a:solidFill>
                <a:srgbClr val="3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www.careerist.ru/uploads/mce/3047-img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260648"/>
            <a:ext cx="11521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0750" y="2072481"/>
            <a:ext cx="4762500" cy="3581400"/>
          </a:xfrm>
        </p:spPr>
      </p:pic>
      <p:pic>
        <p:nvPicPr>
          <p:cNvPr id="6146" name="Picture 2" descr="C:\Users\ё\Pictures\шаблоны 1\94360320_Blestyaschiyfon3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34149"/>
            <a:ext cx="8496944" cy="6389702"/>
          </a:xfrm>
          <a:prstGeom prst="rect">
            <a:avLst/>
          </a:prstGeom>
        </p:spPr>
      </p:pic>
      <p:pic>
        <p:nvPicPr>
          <p:cNvPr id="1026" name="Picture 2" descr="C:\Users\ё\Pictures\педагогика\0_f813a_c81813e7_XL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260648"/>
            <a:ext cx="6096000" cy="4572000"/>
          </a:xfrm>
          <a:prstGeom prst="rect">
            <a:avLst/>
          </a:prstGeom>
          <a:noFill/>
        </p:spPr>
      </p:pic>
      <p:pic>
        <p:nvPicPr>
          <p:cNvPr id="1027" name="Picture 3" descr="C:\Users\ё\Pictures\педагогика\20130325-vospitatel-goda-20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3640" y="404664"/>
            <a:ext cx="967674" cy="864096"/>
          </a:xfrm>
          <a:prstGeom prst="rect">
            <a:avLst/>
          </a:prstGeom>
          <a:noFill/>
        </p:spPr>
      </p:pic>
      <p:pic>
        <p:nvPicPr>
          <p:cNvPr id="1028" name="Picture 4" descr="C:\Users\ё\Pictures\педагогика\усатый нянь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5085184"/>
            <a:ext cx="2304256" cy="1523272"/>
          </a:xfrm>
          <a:prstGeom prst="rect">
            <a:avLst/>
          </a:prstGeom>
          <a:noFill/>
        </p:spPr>
      </p:pic>
      <p:pic>
        <p:nvPicPr>
          <p:cNvPr id="1030" name="Picture 6" descr="C:\Users\ё\Pictures\педагогика\усатый нянь.5jp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5085184"/>
            <a:ext cx="2088232" cy="1566174"/>
          </a:xfrm>
          <a:prstGeom prst="rect">
            <a:avLst/>
          </a:prstGeom>
          <a:noFill/>
        </p:spPr>
      </p:pic>
      <p:pic>
        <p:nvPicPr>
          <p:cNvPr id="1032" name="Picture 8" descr="C:\Users\ё\Pictures\педагогика\усатый нянь.11jp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131078"/>
            <a:ext cx="1944216" cy="1458162"/>
          </a:xfrm>
          <a:prstGeom prst="rect">
            <a:avLst/>
          </a:prstGeom>
          <a:noFill/>
        </p:spPr>
      </p:pic>
      <p:pic>
        <p:nvPicPr>
          <p:cNvPr id="1033" name="Picture 9" descr="C:\Users\ё\Pictures\педагогика\PR2012072314174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4941168"/>
            <a:ext cx="1908840" cy="1431630"/>
          </a:xfrm>
          <a:prstGeom prst="rect">
            <a:avLst/>
          </a:prstGeom>
          <a:noFill/>
        </p:spPr>
      </p:pic>
      <p:pic>
        <p:nvPicPr>
          <p:cNvPr id="13" name="Рисунок 12" descr="http://hornews.ru/u/2014/img20140429105629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48264" y="4149080"/>
            <a:ext cx="1940446" cy="1215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538</Words>
  <Application>Microsoft Office PowerPoint</Application>
  <PresentationFormat>Экран (4:3)</PresentationFormat>
  <Paragraphs>17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242</cp:revision>
  <dcterms:created xsi:type="dcterms:W3CDTF">2014-10-13T11:04:15Z</dcterms:created>
  <dcterms:modified xsi:type="dcterms:W3CDTF">2015-09-28T09:15:55Z</dcterms:modified>
</cp:coreProperties>
</file>