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9"/>
  </p:notesMasterIdLst>
  <p:sldIdLst>
    <p:sldId id="256" r:id="rId2"/>
    <p:sldId id="258" r:id="rId3"/>
    <p:sldId id="259" r:id="rId4"/>
    <p:sldId id="276" r:id="rId5"/>
    <p:sldId id="261" r:id="rId6"/>
    <p:sldId id="277" r:id="rId7"/>
    <p:sldId id="257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4" autoAdjust="0"/>
    <p:restoredTop sz="82060" autoAdjust="0"/>
  </p:normalViewPr>
  <p:slideViewPr>
    <p:cSldViewPr>
      <p:cViewPr>
        <p:scale>
          <a:sx n="64" d="100"/>
          <a:sy n="64" d="100"/>
        </p:scale>
        <p:origin x="-1494" y="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5133E6-A844-4B50-AF6F-10719405D9AD}" type="datetimeFigureOut">
              <a:rPr lang="ru-RU" smtClean="0"/>
              <a:pPr/>
              <a:t>28.09.2015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7BF6D1-22C7-465F-97F7-BC7B47139B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41649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Проблема развития детского творчества в настоящее время является одной из наиболее  актуальных как в теоретическом, так и в практическом отношениях: ведь речь идет о важнейшем условии формирования индивидуального своеобразия личности уже на первых этапах её становления.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7BF6D1-22C7-465F-97F7-BC7B47139B9B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845246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 практике художественного воспитания дошкольников сложилась довольно стройная система разнообразных форм деятельности. Чаще всего применяются специально организованные занятия разными видами изобразительной деятельности (рисование, лепка, аппликация и др.). Традиционную форму представляет и самостоятельная изобразительная деятельность, возникающая по инициативе самих детей.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7BF6D1-22C7-465F-97F7-BC7B47139B9B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452957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Знакомство детей с декоративно-прикладным искусством позволяет показать особенности и традиции каждого вида, вариативность узоров, некоторые приемы мастеров и побуждает желание и навыки в создании композиции, развить творческие способности.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7BF6D1-22C7-465F-97F7-BC7B47139B9B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531899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spcAft>
                <a:spcPts val="0"/>
              </a:spcAft>
            </a:pPr>
            <a:r>
              <a:rPr lang="ru-RU" sz="1200" dirty="0" smtClean="0">
                <a:effectLst/>
                <a:latin typeface="Times New Roman"/>
              </a:rPr>
              <a:t>О роли и значении народного декоративного искусства в воспитании детей писали многие ученые (</a:t>
            </a:r>
            <a:r>
              <a:rPr lang="ru-RU" sz="1200" dirty="0" err="1" smtClean="0">
                <a:effectLst/>
                <a:latin typeface="Times New Roman"/>
              </a:rPr>
              <a:t>Анат.Васил</a:t>
            </a:r>
            <a:r>
              <a:rPr lang="ru-RU" sz="1200" dirty="0" smtClean="0">
                <a:effectLst/>
                <a:latin typeface="Times New Roman"/>
              </a:rPr>
              <a:t>. </a:t>
            </a:r>
            <a:r>
              <a:rPr lang="ru-RU" sz="1200" dirty="0" err="1" smtClean="0">
                <a:effectLst/>
                <a:latin typeface="Times New Roman"/>
              </a:rPr>
              <a:t>Бакушинский</a:t>
            </a:r>
            <a:r>
              <a:rPr lang="ru-RU" sz="1200" dirty="0" smtClean="0">
                <a:effectLst/>
                <a:latin typeface="Times New Roman"/>
              </a:rPr>
              <a:t>, </a:t>
            </a:r>
            <a:r>
              <a:rPr lang="ru-RU" sz="1200" dirty="0" err="1" smtClean="0">
                <a:effectLst/>
                <a:latin typeface="Times New Roman"/>
              </a:rPr>
              <a:t>Павел.Петрович</a:t>
            </a:r>
            <a:r>
              <a:rPr lang="ru-RU" sz="1200" dirty="0" smtClean="0">
                <a:effectLst/>
                <a:latin typeface="Times New Roman"/>
              </a:rPr>
              <a:t>. </a:t>
            </a:r>
            <a:r>
              <a:rPr lang="ru-RU" sz="1200" dirty="0" err="1" smtClean="0">
                <a:effectLst/>
                <a:latin typeface="Times New Roman"/>
              </a:rPr>
              <a:t>Блонский</a:t>
            </a:r>
            <a:r>
              <a:rPr lang="ru-RU" sz="1200" dirty="0" smtClean="0">
                <a:effectLst/>
                <a:latin typeface="Times New Roman"/>
              </a:rPr>
              <a:t>, Станислав. Теофилович. </a:t>
            </a:r>
            <a:r>
              <a:rPr lang="ru-RU" sz="1200" dirty="0" err="1" smtClean="0">
                <a:effectLst/>
                <a:latin typeface="Times New Roman"/>
              </a:rPr>
              <a:t>Шацкий</a:t>
            </a:r>
            <a:r>
              <a:rPr lang="ru-RU" sz="1200" dirty="0" smtClean="0">
                <a:effectLst/>
                <a:latin typeface="Times New Roman"/>
              </a:rPr>
              <a:t>, </a:t>
            </a:r>
            <a:r>
              <a:rPr lang="ru-RU" sz="1200" dirty="0" err="1" smtClean="0">
                <a:effectLst/>
                <a:latin typeface="Times New Roman"/>
              </a:rPr>
              <a:t>НинаПавллвна</a:t>
            </a:r>
            <a:r>
              <a:rPr lang="ru-RU" sz="1200" dirty="0" smtClean="0">
                <a:effectLst/>
                <a:latin typeface="Times New Roman"/>
              </a:rPr>
              <a:t>. </a:t>
            </a:r>
            <a:r>
              <a:rPr lang="ru-RU" sz="1200" dirty="0" err="1" smtClean="0">
                <a:effectLst/>
                <a:latin typeface="Times New Roman"/>
              </a:rPr>
              <a:t>Сакулина</a:t>
            </a:r>
            <a:r>
              <a:rPr lang="ru-RU" sz="1200" dirty="0" smtClean="0">
                <a:effectLst/>
                <a:latin typeface="Times New Roman"/>
              </a:rPr>
              <a:t>, </a:t>
            </a:r>
            <a:r>
              <a:rPr lang="ru-RU" sz="1200" dirty="0" err="1" smtClean="0">
                <a:effectLst/>
                <a:latin typeface="Times New Roman"/>
              </a:rPr>
              <a:t>Юрий.Валерьевич</a:t>
            </a:r>
            <a:r>
              <a:rPr lang="ru-RU" sz="1200" dirty="0" smtClean="0">
                <a:effectLst/>
                <a:latin typeface="Times New Roman"/>
              </a:rPr>
              <a:t>. Максимов). Они отмечали, что искусство пробуждает первые яркие, образные представления о Родине, её культуре, способствует воспитанию чувства прекрасного, развивает творческие способности детей.</a:t>
            </a:r>
            <a:endParaRPr lang="ru-RU" dirty="0" smtClean="0">
              <a:effectLst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7BF6D1-22C7-465F-97F7-BC7B47139B9B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993961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28.09.2015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28.09.2015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28.09.2015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28.09.2015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28.09.2015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28.09.2015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28.09.2015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28.09.2015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28.09.2015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28.09.2015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28.09.2015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28.09.2015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3573016"/>
            <a:ext cx="7387042" cy="72008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«Дидактические игры и организованная образовательная деятельность как средство формирования представлений о народных промыслах в старшем дошкольном возрасте»</a:t>
            </a:r>
            <a:endParaRPr lang="ru-RU" sz="32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39752" y="4649238"/>
            <a:ext cx="6398528" cy="1752600"/>
          </a:xfrm>
        </p:spPr>
        <p:txBody>
          <a:bodyPr>
            <a:normAutofit fontScale="85000" lnSpcReduction="20000"/>
          </a:bodyPr>
          <a:lstStyle/>
          <a:p>
            <a:pPr algn="r"/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Выполнила: Царенко Ирина Сергеевна</a:t>
            </a:r>
          </a:p>
          <a:p>
            <a:pPr algn="r"/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Специальность: 050144 Дошкольное образование</a:t>
            </a:r>
          </a:p>
          <a:p>
            <a:pPr algn="r"/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Курс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IV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группа 1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  <a:p>
            <a:pPr algn="r"/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Научный руководитель: Гольская Оксана Геннадьевна  </a:t>
            </a:r>
            <a:endParaRPr lang="ru-RU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3717032"/>
            <a:ext cx="1825213" cy="1864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840810" y="130704"/>
            <a:ext cx="676363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90488" algn="l"/>
              </a:tabLst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ГОСУДАРСТВЕННОЕ ПРОФЕССИОНАЛЬНОЕ</a:t>
            </a:r>
            <a:endParaRPr lang="ru-RU" sz="2000" b="1" dirty="0">
              <a:solidFill>
                <a:srgbClr val="002060"/>
              </a:solidFill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90488" algn="l"/>
              </a:tabLst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ОБРАЗОВАТЕЛЬНОЕ АВТОНОМНОЕ УЧРЕЖДЕНИЕ</a:t>
            </a:r>
            <a:endParaRPr lang="ru-RU" sz="2000" b="1" dirty="0">
              <a:solidFill>
                <a:srgbClr val="002060"/>
              </a:solidFill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90488" algn="l"/>
              </a:tabLst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«АМУРСКИЙ ПЕДАГОГИЧЕСКИЙ КОЛЛЕДЖ»</a:t>
            </a:r>
            <a:endParaRPr lang="ru-RU" sz="2000" b="1" dirty="0">
              <a:solidFill>
                <a:srgbClr val="002060"/>
              </a:solidFill>
              <a:latin typeface="Arial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2591" y="279296"/>
            <a:ext cx="1658219" cy="1148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411046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Методологический аппарат 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447800"/>
            <a:ext cx="7528880" cy="5149552"/>
          </a:xfrm>
        </p:spPr>
        <p:txBody>
          <a:bodyPr>
            <a:normAutofit fontScale="92500" lnSpcReduction="10000"/>
          </a:bodyPr>
          <a:lstStyle/>
          <a:p>
            <a:pPr marL="82296" indent="0" algn="just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Цель исследования: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теоретически обосновать и практически доказать эффективность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ООД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формировании представлений о народных промыслах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82296" indent="0"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Объект исследования: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формирование представлений  о народных промыслах в старшем дошкольном возрасте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82296" indent="0"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Предмет исследования: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дидактические игры и ООД как средство формирования представлений о народных промыслах в старшем дошкольном возрасте.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85311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Задачи исследования: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1412776"/>
            <a:ext cx="7498080" cy="5221560"/>
          </a:xfrm>
        </p:spPr>
        <p:txBody>
          <a:bodyPr>
            <a:normAutofit fontScale="85000" lnSpcReduction="20000"/>
          </a:bodyPr>
          <a:lstStyle/>
          <a:p>
            <a:pPr marL="442913" indent="-361950" algn="just" defTabSz="900113">
              <a:buClrTx/>
              <a:buFont typeface="+mj-lt"/>
              <a:buAutoNum type="arabicParenR"/>
            </a:pP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изучить 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психолого-педагогическую литературу по теме исследования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442913" indent="-361950" algn="just" defTabSz="900113">
              <a:buClrTx/>
              <a:buFont typeface="+mj-lt"/>
              <a:buAutoNum type="arabicParenR"/>
              <a:tabLst>
                <a:tab pos="354013" algn="l"/>
              </a:tabLst>
            </a:pP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рассмотреть 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возможности игровой деятельности и ООД в формировании представлений о народных промыслах у старших дошкольников;</a:t>
            </a:r>
          </a:p>
          <a:p>
            <a:pPr marL="442913" indent="-361950" algn="just" defTabSz="900113">
              <a:buClrTx/>
              <a:buFont typeface="+mj-lt"/>
              <a:buAutoNum type="arabicParenR"/>
            </a:pP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провести опытно-экспериментальную работу по формированию представлений о народных промыслах у детей старшего дошкольного возраста с использованием дидактических игр и ООД.</a:t>
            </a:r>
          </a:p>
          <a:p>
            <a:pPr marL="825246" indent="-742950" algn="just" defTabSz="900113">
              <a:buFont typeface="+mj-lt"/>
              <a:buAutoNum type="arabicParenR"/>
            </a:pPr>
            <a:endParaRPr lang="ru-RU" sz="3700" dirty="0">
              <a:latin typeface="Times New Roman" pitchFamily="18" charset="0"/>
              <a:cs typeface="Times New Roman" pitchFamily="18" charset="0"/>
            </a:endParaRPr>
          </a:p>
          <a:p>
            <a:pPr marL="82296" indent="0" algn="just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41532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890080" cy="1143000"/>
          </a:xfrm>
        </p:spPr>
        <p:txBody>
          <a:bodyPr>
            <a:no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Гипотеза исследования: дидактические игры и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ООД 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явятся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эффективным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средством формирование представлений о народных промыслах если: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1844824"/>
            <a:ext cx="7498080" cy="4800600"/>
          </a:xfrm>
        </p:spPr>
        <p:txBody>
          <a:bodyPr>
            <a:normAutofit/>
          </a:bodyPr>
          <a:lstStyle/>
          <a:p>
            <a:pPr marL="596646" indent="-514350" algn="just">
              <a:buClrTx/>
              <a:buFont typeface="+mj-lt"/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выявить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своевременно уровень представления о народных промыслах;</a:t>
            </a:r>
          </a:p>
          <a:p>
            <a:pPr marL="596646" indent="-514350" algn="just">
              <a:buClrTx/>
              <a:buFont typeface="+mj-lt"/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обеспечить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системность в работе воспитателя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использованию ООД и дидактических игр;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596646" indent="-514350" algn="just">
              <a:buClrTx/>
              <a:buFont typeface="+mj-lt"/>
              <a:buAutoNum type="arabicParenR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применять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различные методы и приемы формирования представлений о народных промыслах.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57193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Методы исследования: 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1412776"/>
            <a:ext cx="7498080" cy="4800600"/>
          </a:xfrm>
        </p:spPr>
        <p:txBody>
          <a:bodyPr/>
          <a:lstStyle/>
          <a:p>
            <a:pPr marL="596646" indent="-514350" algn="just">
              <a:buClrTx/>
              <a:buFont typeface="+mj-lt"/>
              <a:buAutoNum type="arabicParenR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нализ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психолого-педагогической и методической литературы;</a:t>
            </a:r>
          </a:p>
          <a:p>
            <a:pPr marL="596646" indent="-514350" algn="just">
              <a:buClrTx/>
              <a:buFont typeface="+mj-lt"/>
              <a:buAutoNum type="arabicParenR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едагогический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эксперимент;</a:t>
            </a:r>
          </a:p>
          <a:p>
            <a:pPr marL="596646" indent="-514350" algn="just">
              <a:buClrTx/>
              <a:buFont typeface="+mj-lt"/>
              <a:buAutoNum type="arabicParenR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оличественная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качественная обработка результатов исследования.</a:t>
            </a:r>
          </a:p>
        </p:txBody>
      </p:sp>
    </p:spTree>
    <p:extLst>
      <p:ext uri="{BB962C8B-B14F-4D97-AF65-F5344CB8AC3E}">
        <p14:creationId xmlns:p14="http://schemas.microsoft.com/office/powerpoint/2010/main" xmlns="" val="388884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База исследования: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Муниципальное дошкольное образовательное автономное учреждение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детский сад № 46, г. Благовещенск, Амурской области, ул. Островского, 23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85C8E5"/>
              </a:clrFrom>
              <a:clrTo>
                <a:srgbClr val="85C8E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17272" y="3662818"/>
            <a:ext cx="3290423" cy="24678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354828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962088" cy="1282154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 роли и значении народного декоративного искусства в воспитании детей писали многие ученые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628800"/>
            <a:ext cx="7530040" cy="4619600"/>
          </a:xfrm>
        </p:spPr>
        <p:txBody>
          <a:bodyPr>
            <a:normAutofit/>
          </a:bodyPr>
          <a:lstStyle/>
          <a:p>
            <a:pPr>
              <a:buClr>
                <a:schemeClr val="accent3">
                  <a:lumMod val="50000"/>
                </a:schemeClr>
              </a:buClr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Бакушинский Анатолий Васильевич</a:t>
            </a:r>
          </a:p>
          <a:p>
            <a:pPr>
              <a:buClr>
                <a:schemeClr val="accent3">
                  <a:lumMod val="50000"/>
                </a:schemeClr>
              </a:buClr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Блонский Павел Петрович</a:t>
            </a:r>
          </a:p>
          <a:p>
            <a:pPr>
              <a:buClr>
                <a:schemeClr val="accent3">
                  <a:lumMod val="50000"/>
                </a:schemeClr>
              </a:buClr>
            </a:pP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Шацкий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Станислав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Теофилович</a:t>
            </a:r>
          </a:p>
          <a:p>
            <a:pPr>
              <a:buClr>
                <a:schemeClr val="accent3">
                  <a:lumMod val="50000"/>
                </a:schemeClr>
              </a:buClr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Сакулина Нина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Павловна</a:t>
            </a:r>
          </a:p>
          <a:p>
            <a:pPr>
              <a:buClr>
                <a:schemeClr val="accent3">
                  <a:lumMod val="50000"/>
                </a:schemeClr>
              </a:buClr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Максимов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Юрий Валерьевич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45634" y="3213944"/>
            <a:ext cx="1243327" cy="183108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53064" y="1268760"/>
            <a:ext cx="1586840" cy="158684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365104"/>
            <a:ext cx="1905000" cy="1905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46472" y="4365104"/>
            <a:ext cx="1557376" cy="210844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8774" y="4552356"/>
            <a:ext cx="1383432" cy="199533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109658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1011</TotalTime>
  <Words>455</Words>
  <Application>Microsoft Office PowerPoint</Application>
  <PresentationFormat>Экран (4:3)</PresentationFormat>
  <Paragraphs>41</Paragraphs>
  <Slides>7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Солнцестояние</vt:lpstr>
      <vt:lpstr>«Дидактические игры и организованная образовательная деятельность как средство формирования представлений о народных промыслах в старшем дошкольном возрасте»</vt:lpstr>
      <vt:lpstr>Методологический аппарат </vt:lpstr>
      <vt:lpstr>Задачи исследования:</vt:lpstr>
      <vt:lpstr>Гипотеза исследования: дидактические игры и ООД  явятся эффективным средством формирование представлений о народных промыслах если: </vt:lpstr>
      <vt:lpstr>Методы исследования: </vt:lpstr>
      <vt:lpstr>База исследования: </vt:lpstr>
      <vt:lpstr>О роли и значении народного декоративного искусства в воспитании детей писали многие ученые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«Игры и занятия как средство формирования представлений о народных промыслах в старшем дошкольном возрасте»</dc:title>
  <dc:creator>ИРИШКА</dc:creator>
  <cp:lastModifiedBy>ё</cp:lastModifiedBy>
  <cp:revision>95</cp:revision>
  <dcterms:created xsi:type="dcterms:W3CDTF">2013-12-18T15:03:44Z</dcterms:created>
  <dcterms:modified xsi:type="dcterms:W3CDTF">2015-09-28T12:01:58Z</dcterms:modified>
</cp:coreProperties>
</file>