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4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style1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80" r:id="rId16"/>
    <p:sldId id="275" r:id="rId17"/>
    <p:sldId id="276" r:id="rId18"/>
    <p:sldId id="277" r:id="rId19"/>
    <p:sldId id="278" r:id="rId20"/>
    <p:sldId id="269" r:id="rId21"/>
    <p:sldId id="270" r:id="rId22"/>
    <p:sldId id="271" r:id="rId23"/>
    <p:sldId id="272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82" autoAdjust="0"/>
    <p:restoredTop sz="94660"/>
  </p:normalViewPr>
  <p:slideViewPr>
    <p:cSldViewPr>
      <p:cViewPr varScale="1">
        <p:scale>
          <a:sx n="107" d="100"/>
          <a:sy n="107" d="100"/>
        </p:scale>
        <p:origin x="-1650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Style" Target="style10.xml"/><Relationship Id="rId2" Type="http://schemas.microsoft.com/office/2011/relationships/chartColorStyle" Target="colors10.xml"/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Style" Target="style11.xml"/><Relationship Id="rId2" Type="http://schemas.microsoft.com/office/2011/relationships/chartColorStyle" Target="colors11.xml"/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Style" Target="style12.xml"/><Relationship Id="rId2" Type="http://schemas.microsoft.com/office/2011/relationships/chartColorStyle" Target="colors12.xml"/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Style" Target="style13.xml"/><Relationship Id="rId2" Type="http://schemas.microsoft.com/office/2011/relationships/chartColorStyle" Target="colors13.xml"/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Style" Target="style14.xml"/><Relationship Id="rId2" Type="http://schemas.microsoft.com/office/2011/relationships/chartColorStyle" Target="colors14.xml"/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Style" Target="style15.xml"/><Relationship Id="rId2" Type="http://schemas.microsoft.com/office/2011/relationships/chartColorStyle" Target="colors15.xml"/><Relationship Id="rId1" Type="http://schemas.openxmlformats.org/officeDocument/2006/relationships/package" Target="../embeddings/Microsoft_Excel_Worksheet16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0.4</c:v>
                </c:pt>
                <c:pt idx="2">
                  <c:v>0.37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2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Диагностическая ситуация № 1 "Раньше было…, а сейчас…"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dLbl>
              <c:idx val="2"/>
              <c:layout>
                <c:manualLayout>
                  <c:x val="6.6460559915192646E-2"/>
                  <c:y val="0.11918058019366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657070279424221E-2"/>
                      <c:h val="0.1284768387099973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0.73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rgbClr r="0" g="0" b="0"/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rgbClr r="0" g="0" b="0"/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rgbClr r="0" g="0" b="0"/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5400000"/>
                </a:lightRig>
              </a:scene3d>
              <a:sp3d contourW="12700">
                <a:bevelT w="25400" h="50800" prst="angle"/>
                <a:contourClr>
                  <a:scrgbClr r="0" g="0" b="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0.33</c:v>
                </c:pt>
                <c:pt idx="1">
                  <c:v>0.5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0.13</c:v>
                </c:pt>
                <c:pt idx="1">
                  <c:v>0.37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859389892351147E-2"/>
          <c:y val="8.843666063247875E-2"/>
          <c:w val="0.4538574661294944"/>
          <c:h val="0.7608786932170935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0.45</c:v>
                </c:pt>
                <c:pt idx="2">
                  <c:v>0.25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Контрольный этап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0.16</c:v>
                </c:pt>
                <c:pt idx="1">
                  <c:v>0.5</c:v>
                </c:pt>
                <c:pt idx="2">
                  <c:v>0.35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170092527630233"/>
          <c:y val="6.2499801609344992E-2"/>
          <c:w val="0.402300022273961"/>
          <c:h val="0.88003951941847736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0.47</c:v>
                </c:pt>
                <c:pt idx="2">
                  <c:v>0.18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rgbClr val="00206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</c:v>
                </c:pt>
                <c:pt idx="1">
                  <c:v>0.73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0.13</c:v>
                </c:pt>
                <c:pt idx="1">
                  <c:v>0.37</c:v>
                </c:pt>
                <c:pt idx="2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0.15</c:v>
                </c:pt>
                <c:pt idx="1">
                  <c:v>0.5</c:v>
                </c:pt>
                <c:pt idx="2">
                  <c:v>0.35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>
        <c:manualLayout>
          <c:xMode val="edge"/>
          <c:yMode val="edge"/>
          <c:x val="0.70582477148019496"/>
          <c:y val="0.3477280378133652"/>
          <c:w val="0.19256642242327668"/>
          <c:h val="0.304543924373269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Диагностическая ситуация № 1 "Раньше было…, а сейчас…"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dLbl>
              <c:idx val="2"/>
              <c:layout>
                <c:manualLayout>
                  <c:x val="6.6460559915192646E-2"/>
                  <c:y val="0.119180580193662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4657070279424221E-2"/>
                      <c:h val="0.1284768387099973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0.55000000000000004</c:v>
                </c:pt>
                <c:pt idx="1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2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0.33</c:v>
                </c:pt>
                <c:pt idx="1">
                  <c:v>0.5</c:v>
                </c:pt>
                <c:pt idx="2">
                  <c:v>0.17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 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</c:v>
                </c:pt>
                <c:pt idx="1">
                  <c:v>0.45</c:v>
                </c:pt>
                <c:pt idx="2">
                  <c:v>0.25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0.4</c:v>
                </c:pt>
                <c:pt idx="1">
                  <c:v>0.44</c:v>
                </c:pt>
                <c:pt idx="2">
                  <c:v>0.18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tint val="92000"/>
                      <a:satMod val="170000"/>
                    </a:schemeClr>
                  </a:gs>
                  <a:gs pos="15000">
                    <a:schemeClr val="accent1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1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1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1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tint val="92000"/>
                      <a:satMod val="170000"/>
                    </a:schemeClr>
                  </a:gs>
                  <a:gs pos="15000">
                    <a:schemeClr val="accent2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2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2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2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tint val="92000"/>
                      <a:satMod val="170000"/>
                    </a:schemeClr>
                  </a:gs>
                  <a:gs pos="15000">
                    <a:schemeClr val="accent3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3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3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3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tint val="92000"/>
                      <a:satMod val="170000"/>
                    </a:schemeClr>
                  </a:gs>
                  <a:gs pos="15000">
                    <a:schemeClr val="accent4">
                      <a:tint val="92000"/>
                      <a:shade val="99000"/>
                      <a:satMod val="170000"/>
                    </a:schemeClr>
                  </a:gs>
                  <a:gs pos="62000">
                    <a:schemeClr val="accent4">
                      <a:tint val="96000"/>
                      <a:shade val="80000"/>
                      <a:satMod val="170000"/>
                    </a:schemeClr>
                  </a:gs>
                  <a:gs pos="97000">
                    <a:schemeClr val="accent4">
                      <a:tint val="98000"/>
                      <a:shade val="63000"/>
                      <a:satMod val="170000"/>
                    </a:schemeClr>
                  </a:gs>
                  <a:gs pos="100000">
                    <a:schemeClr val="accent4">
                      <a:shade val="62000"/>
                      <a:satMod val="17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63500" dist="25400" dir="5400000" rotWithShape="0">
                  <a:srgbClr val="000000">
                    <a:alpha val="43137"/>
                  </a:srgbClr>
                </a:outerShdw>
              </a:effectLst>
              <a:scene3d>
                <a:camera prst="orthographicFront" fov="0">
                  <a:rot lat="0" lon="0" rev="0"/>
                </a:camera>
                <a:lightRig rig="brightRoom" dir="tl">
                  <a:rot lat="0" lon="0" rev="8700000"/>
                </a:lightRig>
              </a:scene3d>
              <a:sp3d contourW="12700">
                <a:bevelT w="0" h="0"/>
                <a:contourClr>
                  <a:scrgbClr r="0" g="0" b="0">
                    <a:shade val="80000"/>
                  </a:scrgbClr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0.4</c:v>
                </c:pt>
                <c:pt idx="2">
                  <c:v>0.37</c:v>
                </c:pt>
              </c:numCache>
            </c:numRef>
          </c:val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48F54-0F33-45BB-8886-6DC3B6F9F28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B6836-B515-4627-B1FD-7EF6B6B857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86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B6836-B515-4627-B1FD-7EF6B6B8579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89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74F7134-AEAB-44DC-9F9A-39B05940C811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05309C1-078B-46AE-8202-2263AD43CF0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980728"/>
            <a:ext cx="7406640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народов Приамурья как средство формирования представлений о народных промыслах Дальнего Востока в старшем </a:t>
            </a:r>
            <a:r>
              <a:rPr lang="ru-RU" sz="3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возрасте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861048"/>
            <a:ext cx="7406640" cy="2232248"/>
          </a:xfrm>
        </p:spPr>
        <p:txBody>
          <a:bodyPr>
            <a:normAutofit/>
          </a:bodyPr>
          <a:lstStyle/>
          <a:p>
            <a:pPr algn="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Яременко Любовь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Специальность: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44.02.01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Курс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IV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группа 1</a:t>
            </a:r>
            <a:r>
              <a:rPr lang="en-US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Научный руководитель: Гольская Оксана Геннадьевна  </a:t>
            </a:r>
          </a:p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1658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938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548680"/>
            <a:ext cx="7498080" cy="5112568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3 «Узнай элемент росписи»</a:t>
            </a:r>
          </a:p>
          <a:p>
            <a:pPr marL="82296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изучить своеобразие представлений об основных элементах народных промыслов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5" y="5229200"/>
            <a:ext cx="69100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3 - Диагностическая ситуация № 3 «Узнай элемент росписи»</a:t>
            </a:r>
            <a:endParaRPr lang="ru-RU" sz="24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569836692"/>
              </p:ext>
            </p:extLst>
          </p:nvPr>
        </p:nvGraphicFramePr>
        <p:xfrm>
          <a:off x="1524000" y="2708920"/>
          <a:ext cx="643237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819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определения уровня представлений о народных промыслах на констатирующем этапе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80836" y="4780842"/>
            <a:ext cx="68516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 – общая диаграмма  констатирующего этапа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4920742"/>
              </p:ext>
            </p:extLst>
          </p:nvPr>
        </p:nvGraphicFramePr>
        <p:xfrm>
          <a:off x="1435100" y="1447800"/>
          <a:ext cx="7097340" cy="3493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576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180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ФОРМИРУЮЩЕГО ЭТАПА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6227731"/>
              </p:ext>
            </p:extLst>
          </p:nvPr>
        </p:nvGraphicFramePr>
        <p:xfrm>
          <a:off x="1043608" y="836712"/>
          <a:ext cx="7992889" cy="58241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3333"/>
                <a:gridCol w="2645059"/>
                <a:gridCol w="4464497"/>
              </a:tblGrid>
              <a:tr h="600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работы на формирующем этапе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Промыслы Дальнего Востока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0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 неделя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12.01.15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Рассказ воспитателя о народных промыслах Приамурья (рассматривание иллюстраций)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Изготовление деревянной утвари, берестяные изделия, изделия из волокон, обработка материалов животного происхождения, шитье и украшение одежды и ковры.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13.01.15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сказки «Айога» (рассматривание иллюстрации)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Шитье и украшение одежды (Халат), ковер (одеяло), изготовление деревянной утвари (сундучок для хранения украшения), берестяные изделия (таз).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01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14.01.15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сказки «Недобрая Ладо»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Берестяные изделия (колыбелька), шитье и украшение одежды (халаты), изготовление деревянной утвари (сосуд для ложек), берестяные изделия (коробка), ковер (ковер из х/б ткана, аппликация). 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001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15.01.15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Знакомство с изготовлением деревянной утвари (рассматривание </a:t>
                      </a:r>
                      <a:r>
                        <a:rPr lang="ru-RU" sz="16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иллюстр</a:t>
                      </a:r>
                      <a:r>
                        <a:rPr lang="ru-RU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.)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Сундучок, коробки, шкатулки, ложки, столики, скамеечки, колыбельки, корыта.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000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16.01.15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Дидактическая игра «Собери ковер»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77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3189585"/>
              </p:ext>
            </p:extLst>
          </p:nvPr>
        </p:nvGraphicFramePr>
        <p:xfrm>
          <a:off x="1187624" y="332657"/>
          <a:ext cx="7848873" cy="61206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8112"/>
                <a:gridCol w="2736304"/>
                <a:gridCol w="4104457"/>
              </a:tblGrid>
              <a:tr h="5564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работы на формирующем этапе</a:t>
                      </a:r>
                      <a:endParaRPr lang="ru-RU" sz="1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Промыслы Дальнего Востока</a:t>
                      </a:r>
                      <a:endParaRPr lang="ru-RU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692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неделя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19.01.15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Знакомство с видами орнаментов (рассматривание иллюстраций)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Геометрически орнамент – которые состоят из различных геометрических фигур.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Изобразительный – которые воспроизводят конкретные предметы и формы реального мира (растения, зооморфные и человека).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5778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Беседа изделия из волокон, ниток.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Изделия из волокон (плели неводы, сети, ремни),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использовали растения (крапиву и дикую коноплю),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346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21.01.15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Национальная одежда и её отличительный характер (рассматривание иллюстрации)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Шитье и украшение одежды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(Халат, обувь, рукавицы).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64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Беседа об Амурской области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474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сказки «Маленькая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Эльга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Изготовление деревянной утвари (скамеечка, сундучки, ящики), берестяные изделия (коробки, колыбелька, корзиночки), шитье и украшение одежды (халат, украшения, тапочки – домашняя обувь шьется из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ровдуги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или ткани и обязательно украшается орнаментом, ковер плетенный из узких цветных полосок ткани, одеяло).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932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35287"/>
              </p:ext>
            </p:extLst>
          </p:nvPr>
        </p:nvGraphicFramePr>
        <p:xfrm>
          <a:off x="1331640" y="620688"/>
          <a:ext cx="7499349" cy="58319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6660"/>
                <a:gridCol w="2304256"/>
                <a:gridCol w="4218433"/>
              </a:tblGrid>
              <a:tr h="5831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работы на формирующем этапе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Промыслы Дальнего Востока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неделя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26.0115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Дидактическая игра «Узнай элемент узора»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3327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27.01.15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сказки «Кукушкино богатство»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Изготовление деревянной утвари (самострел с набором различных наконечников, капкан на мелкого зверя, ножик для разделывания зверя), украшение одежды (обувь – улы – из лосиной шкуры, сшитой мехом внутри, из плотной ткани. Улы утеплялись травой; головной убор промыслового охотника состоит из шапочки, наушников и шлема – накидки из ткани; куртка мужская -  вышивка)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28.01.15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сказки «Семь страхов»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31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29.01.15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Дидактическая игра «Составь узор»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63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30.01.15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Беседа на закрепления знаний о народных промыслах (рассматривание иллюстраций)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Изготовление деревянной утвари, берестяные изделия, изделия из волокон, обработка материалов животного происхождения, шитье и украшение одежды и ковры.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0759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3903055"/>
              </p:ext>
            </p:extLst>
          </p:nvPr>
        </p:nvGraphicFramePr>
        <p:xfrm>
          <a:off x="1403648" y="692695"/>
          <a:ext cx="7499349" cy="53180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/>
                <a:gridCol w="4145012"/>
                <a:gridCol w="1554137"/>
              </a:tblGrid>
              <a:tr h="9112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Содержание работы на формирующем этапе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Промыслы Дальнего Востока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01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 неделя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2.02.15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отношения дошкольников к традиционной русской культуре по Бабаевой Т.И.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1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3.02.15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отношения дошкольников к традиционной русской культуре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1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4.02.15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отношения дошкольников к традиционной русской культуре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1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5.02.15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отношения дошкольников к традиционной русской культуре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01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6.02.15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Диагностика отношения дошкольников к традиционной русской культуре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5327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Контрольный этап</a:t>
            </a: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1 «Раньше было…, а сейчас…»</a:t>
            </a:r>
            <a:b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ель</a:t>
            </a:r>
            <a:r>
              <a:rPr lang="ru-RU" sz="2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изучить своеобразие представлений о традиционных предметах быта.</a:t>
            </a:r>
            <a:br>
              <a:rPr lang="ru-RU" sz="27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Объект 1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4865646"/>
              </p:ext>
            </p:extLst>
          </p:nvPr>
        </p:nvGraphicFramePr>
        <p:xfrm>
          <a:off x="1435608" y="2564904"/>
          <a:ext cx="7499350" cy="3024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435608" y="5877272"/>
            <a:ext cx="7312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5 - Результаты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«Узнай промысел»</a:t>
            </a:r>
          </a:p>
        </p:txBody>
      </p:sp>
    </p:spTree>
    <p:extLst>
      <p:ext uri="{BB962C8B-B14F-4D97-AF65-F5344CB8AC3E}">
        <p14:creationId xmlns:p14="http://schemas.microsoft.com/office/powerpoint/2010/main" val="217136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404664"/>
            <a:ext cx="7498080" cy="5843736"/>
          </a:xfrm>
        </p:spPr>
        <p:txBody>
          <a:bodyPr/>
          <a:lstStyle/>
          <a:p>
            <a:pPr marL="82296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2 «Узнай промысел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82296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выявить особенности представлений детей об основных народных промыслах (дымка, гжель,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хохлома, матрешка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82296" indent="0" algn="ctr">
              <a:buNone/>
            </a:pP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575141807"/>
              </p:ext>
            </p:extLst>
          </p:nvPr>
        </p:nvGraphicFramePr>
        <p:xfrm>
          <a:off x="1524000" y="2852936"/>
          <a:ext cx="6864424" cy="256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63688" y="5661249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6 -  Результаты диагностической ситуации № 2 « Узнай промысел»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9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74606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3 «Узнай элемент росписи»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изучить своеобразие представлений об основных элементах народных промыслов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916879"/>
              </p:ext>
            </p:extLst>
          </p:nvPr>
        </p:nvGraphicFramePr>
        <p:xfrm>
          <a:off x="1435100" y="2420938"/>
          <a:ext cx="6881316" cy="3096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75656" y="5661248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7 – Результаты диагностической ситуации № 3 « Узнай элемент росписи»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78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определения уровня представлений о народных промыслах на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формирующем 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этапе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949902"/>
              </p:ext>
            </p:extLst>
          </p:nvPr>
        </p:nvGraphicFramePr>
        <p:xfrm>
          <a:off x="1435100" y="1628775"/>
          <a:ext cx="7025332" cy="2808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35696" y="486916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общая диаграмма  формирующего этапа</a:t>
            </a:r>
          </a:p>
        </p:txBody>
      </p:sp>
    </p:spTree>
    <p:extLst>
      <p:ext uri="{BB962C8B-B14F-4D97-AF65-F5344CB8AC3E}">
        <p14:creationId xmlns:p14="http://schemas.microsoft.com/office/powerpoint/2010/main" val="292147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79432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Труды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философов, историков, культурологов и искусствоведов об усвоение детьми региональной культуры представлены: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Бердяев Николай      Александрович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Каган Моисей Самойлович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Карамзин  Николай Михайлович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Лихачев Дмитрий  Сергеевич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13710"/>
            <a:ext cx="2309813" cy="2786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645024"/>
            <a:ext cx="2088232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672" y="3645024"/>
            <a:ext cx="1938337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035" y="1206405"/>
            <a:ext cx="2127250" cy="229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83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по изучению своеобразий представлений о традиционных предметах быта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124744"/>
            <a:ext cx="7890080" cy="545983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1 «Раньше было…, а сейчас….»</a:t>
            </a:r>
          </a:p>
          <a:p>
            <a:pPr marL="82296" indent="0" algn="just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изучить своеобразие представлений о традиционных предметах быта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5661248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сравнительная диаграмма по диагностике № 1 «Раньше было…, а сейчас…» на начало и конец исследовательской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endParaRPr lang="ru-RU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3314850976"/>
              </p:ext>
            </p:extLst>
          </p:nvPr>
        </p:nvGraphicFramePr>
        <p:xfrm>
          <a:off x="1524000" y="2708920"/>
          <a:ext cx="26879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435608" y="4725144"/>
            <a:ext cx="7168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начало исследования                        На конец исследования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4787805"/>
              </p:ext>
            </p:extLst>
          </p:nvPr>
        </p:nvGraphicFramePr>
        <p:xfrm>
          <a:off x="4427984" y="2978461"/>
          <a:ext cx="4000488" cy="1746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3982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5555704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2 «Узнай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промысел»</a:t>
            </a:r>
          </a:p>
          <a:p>
            <a:pPr marL="82296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выявить особенности представлений детей об основных народных промыслах (дымка, гжель,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хохлома, матрешка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82296" indent="0" algn="ctr">
              <a:buNone/>
            </a:pP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580526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10 – Сравнительная диаграмма по диагностике № 2 «Узнай промысел» на начало и конец исследования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860163652"/>
              </p:ext>
            </p:extLst>
          </p:nvPr>
        </p:nvGraphicFramePr>
        <p:xfrm>
          <a:off x="1259632" y="2492896"/>
          <a:ext cx="273630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109587649"/>
              </p:ext>
            </p:extLst>
          </p:nvPr>
        </p:nvGraphicFramePr>
        <p:xfrm>
          <a:off x="4044280" y="2492896"/>
          <a:ext cx="4704184" cy="2060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91680" y="4725144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начало исследования                        На конец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24635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4360" y="620688"/>
            <a:ext cx="7498080" cy="4979640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3 «Узнай элемент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росписи»</a:t>
            </a:r>
          </a:p>
          <a:p>
            <a:pPr marL="82296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изучить своеобразие представлений об основных элементах народных промыслов.</a:t>
            </a: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594928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11 – Сравнительная диаграмма по диагностике № 3 «Узнай эле-мент росписи» на начало и конец исследования.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337577376"/>
              </p:ext>
            </p:extLst>
          </p:nvPr>
        </p:nvGraphicFramePr>
        <p:xfrm>
          <a:off x="1259632" y="2276872"/>
          <a:ext cx="3435138" cy="2459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91680" y="4736436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начало исследования                        На конец исследования</a:t>
            </a:r>
          </a:p>
          <a:p>
            <a:endParaRPr lang="ru-RU" dirty="0"/>
          </a:p>
        </p:txBody>
      </p:sp>
      <p:graphicFrame>
        <p:nvGraphicFramePr>
          <p:cNvPr id="10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289400"/>
              </p:ext>
            </p:extLst>
          </p:nvPr>
        </p:nvGraphicFramePr>
        <p:xfrm>
          <a:off x="4211960" y="2288164"/>
          <a:ext cx="41044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29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</a:t>
            </a:r>
            <a:r>
              <a:rPr lang="ru-RU" sz="24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данных по формированию представлений детей о народных промыслах на констатирующем и контрольном 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этапах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97413"/>
              </p:ext>
            </p:extLst>
          </p:nvPr>
        </p:nvGraphicFramePr>
        <p:xfrm>
          <a:off x="1043608" y="1734806"/>
          <a:ext cx="335292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75656" y="4077072"/>
            <a:ext cx="74580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           Контрольный этап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5208311"/>
              </p:ext>
            </p:extLst>
          </p:nvPr>
        </p:nvGraphicFramePr>
        <p:xfrm>
          <a:off x="3923928" y="1772816"/>
          <a:ext cx="493710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4484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Рекомендации родителям и воспитателям МДОАУ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507754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знакомить дошкольников с произведениями народного творчества Приамурья на выставках, Домах народного творчества, музеях;</a:t>
            </a:r>
          </a:p>
          <a:p>
            <a:pPr marL="82296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использовать национальный орнамент народов Приамурья для оформления групповых экспозиций,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стендов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чаще обращать внимание и оговаривать орнаменты рисунков народных  промыслов, как на занятиях по изобразительной деятельности, так и в повседневной жизни.	</a:t>
            </a:r>
          </a:p>
          <a:p>
            <a:pPr marL="82296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	 использовать средства музейной педагогики  с целью развития  у ребёнка уважения к обществу, традициям семьи, родного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края;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59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87624" y="274320"/>
            <a:ext cx="7746064" cy="524291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53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96267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исследования: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выявить эффективность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 народов Приамурья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формировании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народных промыслах Дальнего Востока в старшем дошкольном возрасте.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формирование представлений о народных промыслах Дальнего Востока в старшем дошкольном возрасте. 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сказки народов Приамурья как средство формирование представлений о народных промыслах Дальнего Востока.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40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90666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изучить психолого - педагогическую и методическую литературу;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роанализировать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ДОУ для проведения работы по ознакомлению старших дошкольников с народными промыслами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Приамурья;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выявить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 народных промыслах Дальнего Востока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к русской народной культуре (народным промыслам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опробация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сказок для формирования представления народных промыслах.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0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7714104" cy="568863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 Приамурья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явиться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средством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представлений о народных промыслах Дальнего Востока в старшем дошкольном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возрасте.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2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исследования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4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1.Анализ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психолого-педагогической и методической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литературы.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2.Педагогический эксперимент.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Количественная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качественная обработка результатов исследования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2296" indent="0">
              <a:buNone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База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исследования: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автономное учреждение детский сад № 1 общеразвивающего вида г. Благовещенск.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21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49808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этап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выявить условия для проведения работы и определить уровень представлений детей о народных промыслах Дальнего востока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0653327"/>
              </p:ext>
            </p:extLst>
          </p:nvPr>
        </p:nvGraphicFramePr>
        <p:xfrm>
          <a:off x="1115616" y="1916833"/>
          <a:ext cx="7704856" cy="4751551"/>
        </p:xfrm>
        <a:graphic>
          <a:graphicData uri="http://schemas.openxmlformats.org/drawingml/2006/table">
            <a:tbl>
              <a:tblPr firstRow="1" bandRow="1"/>
              <a:tblGrid>
                <a:gridCol w="1308573"/>
                <a:gridCol w="6396283"/>
              </a:tblGrid>
              <a:tr h="50405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констатирующего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этапа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73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10.09.14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предметно-развивающей среды по народным промыслам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73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12.09.14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планов воспитательной работы по формированию представлений о народных промыслах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099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15.09.14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родителей воспитанников группы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0735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28.02.14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воспитателей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МДОАУ № 1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Алываевой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Виктории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Станиславны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2000" baseline="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Клеменюк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Елена Николаевна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2244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6.09-04.10.14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Диагностики отношения дошкольников к традиционной русской </a:t>
                      </a:r>
                      <a:r>
                        <a:rPr kumimoji="0"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культуре Бабаева</a:t>
                      </a:r>
                      <a:r>
                        <a:rPr kumimoji="0" lang="ru-RU" sz="2000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Татьяна Игоревна</a:t>
                      </a:r>
                      <a:r>
                        <a:rPr kumimoji="0" lang="ru-RU" sz="2000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  <a:endParaRPr lang="ru-RU" sz="2000" baseline="0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«Раньше было.., а сейчас…»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«Узнай промысел»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«Узнай элемент росписи»</a:t>
                      </a:r>
                      <a:endParaRPr lang="ru-RU" sz="2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362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ЭТАП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«Раньше было…, а сейчас»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052736"/>
            <a:ext cx="7498080" cy="5688632"/>
          </a:xfrm>
        </p:spPr>
        <p:txBody>
          <a:bodyPr/>
          <a:lstStyle/>
          <a:p>
            <a:pPr marL="82296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изучить своеобразие представлений о традиционных предметах быта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ctr">
              <a:buNone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580526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–  Результаты диагностическая ситуация № 1 «Раньше было…, а сейчас»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799048203"/>
              </p:ext>
            </p:extLst>
          </p:nvPr>
        </p:nvGraphicFramePr>
        <p:xfrm>
          <a:off x="1524000" y="2348880"/>
          <a:ext cx="6648400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31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Диагностическая ситуация № 2 «Узнай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промысел»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573488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– выявить особенности представлений детей об основных народных промыслах (дымка, гжель,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городец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хохлома, матрешка).</a:t>
            </a:r>
          </a:p>
          <a:p>
            <a:pPr marL="82296" indent="0">
              <a:buNone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6165304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–  Результаты диагностическая ситуация № 2 «Узнай промысел»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541807337"/>
              </p:ext>
            </p:extLst>
          </p:nvPr>
        </p:nvGraphicFramePr>
        <p:xfrm>
          <a:off x="1524000" y="3068960"/>
          <a:ext cx="6096000" cy="2392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592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784</TotalTime>
  <Words>1005</Words>
  <Application>Microsoft Office PowerPoint</Application>
  <PresentationFormat>Экран (4:3)</PresentationFormat>
  <Paragraphs>164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 Сказки народов Приамурья как средство формирования представлений о народных промыслах Дальнего Востока в старшем дошкольного возрасте </vt:lpstr>
      <vt:lpstr>  Труды философов, историков, культурологов и искусствоведов об усвоение детьми региональной культуры представлены:  Бердяев Николай      Александрович Каган Моисей Самойлович Карамзин  Николай Михайлович Лихачев Дмитрий  Сергеевич </vt:lpstr>
      <vt:lpstr>Аппарат исследования:  Цель исследования – выявить эффективность  сказок народов Приамурья  в формировании представлений о народных промыслах Дальнего Востока в старшем дошкольном возрасте.  Объект исследования – формирование представлений о народных промыслах Дальнего Востока в старшем дошкольном возрасте.   Предмет исследования – сказки народов Приамурья как средство формирование представлений о народных промыслах Дальнего Востока. </vt:lpstr>
      <vt:lpstr> Задачи  исследования:   - изучить психолого - педагогическую и методическую литературу;  - проанализировать условия ДОУ для проведения работы по ознакомлению старших дошкольников с народными промыслами Приамурья;  - выявить уровень представления о народных промыслах Дальнего Востока дошкольников к русской народной культуре (народным промыслам);  - опробация  сказок для формирования представления народных промыслах.  </vt:lpstr>
      <vt:lpstr>  Гипотеза исследования: сказки народов Приамурья явиться средством формирования представлений о народных промыслах Дальнего Востока в старшем дошкольном возрасте.  </vt:lpstr>
      <vt:lpstr>Методы исследования </vt:lpstr>
      <vt:lpstr> Констатирующий этап Цель: выявить условия для проведения работы и определить уровень представлений детей о народных промыслах Дальнего востока</vt:lpstr>
      <vt:lpstr>КОНСТАТИРУЮЩИЙ ЭТАП Диагностическая ситуация «Раньше было…, а сейчас»</vt:lpstr>
      <vt:lpstr>Диагностическая ситуация № 2 «Узнай промысел»</vt:lpstr>
      <vt:lpstr>Презентация PowerPoint</vt:lpstr>
      <vt:lpstr>Анализ определения уровня представлений о народных промыслах на констатирующем этапе</vt:lpstr>
      <vt:lpstr>ПЛАН ФОРМИРУЮЩЕГО ЭТАПА</vt:lpstr>
      <vt:lpstr>Презентация PowerPoint</vt:lpstr>
      <vt:lpstr>Презентация PowerPoint</vt:lpstr>
      <vt:lpstr>Презентация PowerPoint</vt:lpstr>
      <vt:lpstr>  Контрольный этап Диагностическая ситуация № 1 «Раньше было…, а сейчас…» Цель – изучить своеобразие представлений о традиционных предметах быта.  </vt:lpstr>
      <vt:lpstr>Презентация PowerPoint</vt:lpstr>
      <vt:lpstr> Диагностическая ситуация № 3 «Узнай элемент росписи»  Цель – изучить своеобразие представлений об основных элементах народных промыслов</vt:lpstr>
      <vt:lpstr>Анализ определения уровня представлений о народных промыслах на формирующем  этапе</vt:lpstr>
      <vt:lpstr>Сравнительный анализ по изучению своеобразий представлений о традиционных предметах быта </vt:lpstr>
      <vt:lpstr>Презентация PowerPoint</vt:lpstr>
      <vt:lpstr>Презентация PowerPoint</vt:lpstr>
      <vt:lpstr> Сравнительный анализ данных по формированию представлений детей о народных промыслах на констатирующем и контрольном этапах </vt:lpstr>
      <vt:lpstr>Рекомендации родителям и воспитателям МДОАУ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Сказки народов Приамурья как средство формирования представлений о народных промыслах Дальнего Востока в старшем дошкольного возрасте</dc:title>
  <dc:creator>Денчик</dc:creator>
  <cp:lastModifiedBy>Денчик</cp:lastModifiedBy>
  <cp:revision>53</cp:revision>
  <dcterms:created xsi:type="dcterms:W3CDTF">2015-04-20T00:12:10Z</dcterms:created>
  <dcterms:modified xsi:type="dcterms:W3CDTF">2015-06-15T02:53:43Z</dcterms:modified>
</cp:coreProperties>
</file>