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8" r:id="rId2"/>
    <p:sldId id="259" r:id="rId3"/>
    <p:sldId id="264" r:id="rId4"/>
    <p:sldId id="278" r:id="rId5"/>
    <p:sldId id="301" r:id="rId6"/>
    <p:sldId id="263" r:id="rId7"/>
    <p:sldId id="260" r:id="rId8"/>
    <p:sldId id="261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E1716"/>
    <a:srgbClr val="531E1D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877" autoAdjust="0"/>
    <p:restoredTop sz="94660"/>
  </p:normalViewPr>
  <p:slideViewPr>
    <p:cSldViewPr>
      <p:cViewPr>
        <p:scale>
          <a:sx n="60" d="100"/>
          <a:sy n="60" d="100"/>
        </p:scale>
        <p:origin x="-106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D8D803B-427E-4162-917F-6F57B01DDB6B}" type="datetimeFigureOut">
              <a:rPr lang="ru-RU" smtClean="0"/>
              <a:pPr/>
              <a:t>03.10.2015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AB28BE6-341D-4B91-80A6-F4F8DA1EC3B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Моя бабушка всегда говорила, что тяжёлую блокаду и голод она и моя мама, а её дочь пережила только благодаря нашему коту Ваське. Если бы не этот рыжий хулиган, мы с дочерью умерли бы с голоду как многие другие.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Каждый день Васька уходил на охоту и притаскивал мышек или даже большую жирную крысу. Мышек бабушка потрошила и варила из них похлебку. А из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крыски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получался неплохой гуляш.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При этом кот сидел всегда рядом и ждал еду, а ночью все трое лежали под одним одеялом, и он согревал их своим теплом.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Бомбежку он чувствовал намного раньше, чем объявляли воздушную тревогу, начинал крутиться и жалобно мяукать, бабушка успевала собрать вещи, воду, маму, кота и выбежать из дома. Когда бежали в убежище его как члена семьи тащили с собой и смотрели, как бы его не унесли и не съели.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Голод был страшный. Васька был голодный как все и тощий. Всю зиму до весны бабушка собирала крошки для птиц, а с весны выходили с котом на охоту. Бабушка сыпала крошки, и сидели с Васькой в засаде, его прыжок всегда был на удивление точным и быстрым. Васька голодал вместе с нами, и сил у него было не достаточно, что бы удержать птицу. Он хватал птицу, а из кустов выбегала бабушка и помогала ему. Так что с весны до осени ели еще и птиц.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Когда сняли блокаду и появилось побольше еды, и даже потом после войны, бабушка коту всегда отдавала самый лучший кусочек. Гладила его ласково, приговаривая – кормилец ты наш.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B28BE6-341D-4B91-80A6-F4F8DA1EC3BE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ПОМНИТЕ О ХЛЕБЕ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b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Знаете, однажды я увидел Как старик прощение просил. </a:t>
            </a:r>
            <a:b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Он буханку хлебушко обидел Тем, что вдруг на землю уронил</a:t>
            </a:r>
            <a:b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  <a:b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Перед нею встал он на колено, В пополам согнувшись, кое-как. </a:t>
            </a:r>
            <a:b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Сор стряхнул с горбушки… Неумело На себя навесил крестный знак.</a:t>
            </a:r>
            <a:b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  <a:b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«Ты прости меня краюха хлеба, Я неловким стал на склоне лет. </a:t>
            </a:r>
            <a:b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Станет пусть свидетелем синь неба, Ничего важней тебя здесь нет.</a:t>
            </a:r>
            <a:b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  <a:b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Ты была наградой хлеборобу, Утешеньем путнику была. </a:t>
            </a:r>
            <a:b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За тебя молитвы слали Богу, И вершили ратные дела. </a:t>
            </a:r>
            <a:b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/>
            </a:r>
            <a:b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А ещё я вспоминаю детство, Трудные военные года. </a:t>
            </a:r>
            <a:b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Горе, что досталось нам в наследство И плохая, скудная еда</a:t>
            </a:r>
            <a:b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  <a:b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 мальцам как пряники, как сладость Выдавался маленький кусок </a:t>
            </a:r>
            <a:b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Хлеба чёрного – простая радость… Разве кто на землю бросить мог?» </a:t>
            </a:r>
            <a:b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/>
            </a:r>
            <a:b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Постоял ещё старик немного, И куда-то вдаль побрёл один. </a:t>
            </a:r>
            <a:b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Помните о хлебе, ради Бога, С ним народ вовек непобедим. </a:t>
            </a:r>
            <a:b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B28BE6-341D-4B91-80A6-F4F8DA1EC3BE}" type="slidenum">
              <a:rPr lang="ru-RU" smtClean="0"/>
              <a:pPr/>
              <a:t>7</a:t>
            </a:fld>
            <a:endParaRPr lang="ru-RU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03.10.2015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03.10.2015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03.10.2015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03.10.2015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03.10.2015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03.10.2015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03.10.2015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03.10.2015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03.10.2015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03.10.2015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03.10.2015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03.10.2015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image" Target="../media/image1.jpeg"/><Relationship Id="rId7" Type="http://schemas.openxmlformats.org/officeDocument/2006/relationships/image" Target="../media/image5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&#1105;\Desktop\&#1087;&#1088;&#1077;&#1079;&#1077;&#1085;&#1090;&#1072;&#1094;&#1080;&#1080;\70%20&#1087;&#1086;&#1073;&#1077;&#1076;&#1077;%20&#1085;&#1072;&#1076;%20&#1042;&#1054;&#1042;\01.mp3" TargetMode="External"/><Relationship Id="rId6" Type="http://schemas.openxmlformats.org/officeDocument/2006/relationships/image" Target="../media/image4.jpeg"/><Relationship Id="rId5" Type="http://schemas.openxmlformats.org/officeDocument/2006/relationships/image" Target="../media/image3.gif"/><Relationship Id="rId10" Type="http://schemas.openxmlformats.org/officeDocument/2006/relationships/image" Target="../media/image8.png"/><Relationship Id="rId4" Type="http://schemas.openxmlformats.org/officeDocument/2006/relationships/image" Target="../media/image2.jpeg"/><Relationship Id="rId9" Type="http://schemas.openxmlformats.org/officeDocument/2006/relationships/image" Target="../media/image7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image" Target="../media/image2.jpeg"/><Relationship Id="rId7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18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eg"/><Relationship Id="rId5" Type="http://schemas.openxmlformats.org/officeDocument/2006/relationships/hyperlink" Target="http://creu.ru/wp-content/uploads/2014/10/102.jpg" TargetMode="External"/><Relationship Id="rId4" Type="http://schemas.openxmlformats.org/officeDocument/2006/relationships/image" Target="../media/image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jpeg"/><Relationship Id="rId4" Type="http://schemas.openxmlformats.org/officeDocument/2006/relationships/image" Target="../media/image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0_1048c3_487c84c0_orig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pic>
        <p:nvPicPr>
          <p:cNvPr id="6" name="Рисунок 5" descr="ВОВ.jpg"/>
          <p:cNvPicPr>
            <a:picLocks noChangeAspect="1"/>
          </p:cNvPicPr>
          <p:nvPr/>
        </p:nvPicPr>
        <p:blipFill>
          <a:blip r:embed="rId4" cstate="print"/>
          <a:srcRect b="3448"/>
          <a:stretch>
            <a:fillRect/>
          </a:stretch>
        </p:blipFill>
        <p:spPr>
          <a:xfrm>
            <a:off x="190172" y="260648"/>
            <a:ext cx="8737744" cy="6336704"/>
          </a:xfrm>
          <a:prstGeom prst="rect">
            <a:avLst/>
          </a:prstGeom>
        </p:spPr>
      </p:pic>
      <p:pic>
        <p:nvPicPr>
          <p:cNvPr id="7" name="Рисунок 6" descr="9 мая.-2gif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95536" y="384520"/>
            <a:ext cx="5400600" cy="6077846"/>
          </a:xfrm>
          <a:prstGeom prst="rect">
            <a:avLst/>
          </a:prstGeom>
        </p:spPr>
      </p:pic>
      <p:pic>
        <p:nvPicPr>
          <p:cNvPr id="9" name="Рисунок 8" descr="img7.jpg"/>
          <p:cNvPicPr>
            <a:picLocks noChangeAspect="1"/>
          </p:cNvPicPr>
          <p:nvPr/>
        </p:nvPicPr>
        <p:blipFill>
          <a:blip r:embed="rId6" cstate="print"/>
          <a:srcRect l="2751" t="18500" r="54725" b="4326"/>
          <a:stretch>
            <a:fillRect/>
          </a:stretch>
        </p:blipFill>
        <p:spPr>
          <a:xfrm>
            <a:off x="5940152" y="404663"/>
            <a:ext cx="1659123" cy="2258251"/>
          </a:xfrm>
          <a:prstGeom prst="rect">
            <a:avLst/>
          </a:prstGeom>
          <a:solidFill>
            <a:schemeClr val="accent2"/>
          </a:solidFill>
          <a:ln w="28575">
            <a:solidFill>
              <a:schemeClr val="tx1"/>
            </a:solidFill>
          </a:ln>
        </p:spPr>
      </p:pic>
      <p:pic>
        <p:nvPicPr>
          <p:cNvPr id="10" name="Рисунок 9" descr="дети войны. 11jpg.jpg"/>
          <p:cNvPicPr>
            <a:picLocks noChangeAspect="1"/>
          </p:cNvPicPr>
          <p:nvPr/>
        </p:nvPicPr>
        <p:blipFill>
          <a:blip r:embed="rId7" cstate="print"/>
          <a:srcRect l="47852"/>
          <a:stretch>
            <a:fillRect/>
          </a:stretch>
        </p:blipFill>
        <p:spPr>
          <a:xfrm rot="20952982">
            <a:off x="5482628" y="2602651"/>
            <a:ext cx="1725103" cy="2481083"/>
          </a:xfrm>
          <a:prstGeom prst="rect">
            <a:avLst/>
          </a:prstGeom>
          <a:solidFill>
            <a:schemeClr val="bg1"/>
          </a:solidFill>
          <a:ln w="28575">
            <a:solidFill>
              <a:schemeClr val="bg1"/>
            </a:solidFill>
          </a:ln>
        </p:spPr>
      </p:pic>
      <p:pic>
        <p:nvPicPr>
          <p:cNvPr id="11" name="Рисунок 10" descr="дети войны. 6jpg.jpg"/>
          <p:cNvPicPr>
            <a:picLocks noChangeAspect="1"/>
          </p:cNvPicPr>
          <p:nvPr/>
        </p:nvPicPr>
        <p:blipFill>
          <a:blip r:embed="rId8" cstate="print"/>
          <a:srcRect l="8054" r="43620"/>
          <a:stretch>
            <a:fillRect/>
          </a:stretch>
        </p:blipFill>
        <p:spPr>
          <a:xfrm rot="284879">
            <a:off x="6977974" y="2200040"/>
            <a:ext cx="1728192" cy="252938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</p:pic>
      <p:pic>
        <p:nvPicPr>
          <p:cNvPr id="12" name="Рисунок 11" descr="дети войны. 21jpg.jpg"/>
          <p:cNvPicPr>
            <a:picLocks noChangeAspect="1"/>
          </p:cNvPicPr>
          <p:nvPr/>
        </p:nvPicPr>
        <p:blipFill>
          <a:blip r:embed="rId9" cstate="print"/>
          <a:srcRect l="8885" t="6373" r="11537" b="14790"/>
          <a:stretch>
            <a:fillRect/>
          </a:stretch>
        </p:blipFill>
        <p:spPr>
          <a:xfrm>
            <a:off x="5868144" y="4705789"/>
            <a:ext cx="2952328" cy="1872939"/>
          </a:xfrm>
          <a:prstGeom prst="rect">
            <a:avLst/>
          </a:prstGeom>
          <a:ln w="28575">
            <a:solidFill>
              <a:srgbClr val="3E1716"/>
            </a:solidFill>
          </a:ln>
        </p:spPr>
      </p:pic>
      <p:pic>
        <p:nvPicPr>
          <p:cNvPr id="16" name="01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10" cstate="print"/>
          <a:stretch>
            <a:fillRect/>
          </a:stretch>
        </p:blipFill>
        <p:spPr>
          <a:xfrm>
            <a:off x="8316416" y="6093296"/>
            <a:ext cx="448816" cy="44881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59758" fill="hold"/>
                                        <p:tgtEl>
                                          <p:spTgt spid="1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6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" name="Содержимое 5" descr="0_1048c3_487c84c0_orig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41694"/>
          </a:xfrm>
        </p:spPr>
      </p:pic>
      <p:sp>
        <p:nvSpPr>
          <p:cNvPr id="5" name="TextBox 4"/>
          <p:cNvSpPr txBox="1"/>
          <p:nvPr/>
        </p:nvSpPr>
        <p:spPr>
          <a:xfrm>
            <a:off x="2339752" y="2636912"/>
            <a:ext cx="633670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i="1" dirty="0" smtClean="0">
                <a:solidFill>
                  <a:srgbClr val="531E1D"/>
                </a:solidFill>
                <a:latin typeface="Times New Roman" pitchFamily="18" charset="0"/>
                <a:cs typeface="Times New Roman" pitchFamily="18" charset="0"/>
              </a:rPr>
              <a:t>Детство ,опалённое войной</a:t>
            </a:r>
          </a:p>
          <a:p>
            <a:pPr algn="ctr"/>
            <a:r>
              <a:rPr lang="ru-RU" sz="2800" b="1" i="1" dirty="0" smtClean="0">
                <a:solidFill>
                  <a:srgbClr val="531E1D"/>
                </a:solidFill>
                <a:latin typeface="Times New Roman" pitchFamily="18" charset="0"/>
                <a:cs typeface="Times New Roman" pitchFamily="18" charset="0"/>
              </a:rPr>
              <a:t>Секция «Дети войны»</a:t>
            </a:r>
            <a:endParaRPr lang="ru-RU" sz="2800" b="1" i="1" dirty="0">
              <a:solidFill>
                <a:srgbClr val="531E1D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Рисунок 7" descr="ВОВ.jpg"/>
          <p:cNvPicPr>
            <a:picLocks noChangeAspect="1"/>
          </p:cNvPicPr>
          <p:nvPr/>
        </p:nvPicPr>
        <p:blipFill>
          <a:blip r:embed="rId3" cstate="print"/>
          <a:srcRect r="14581" b="3448"/>
          <a:stretch>
            <a:fillRect/>
          </a:stretch>
        </p:blipFill>
        <p:spPr>
          <a:xfrm>
            <a:off x="289466" y="332657"/>
            <a:ext cx="8531006" cy="6264696"/>
          </a:xfrm>
          <a:prstGeom prst="rect">
            <a:avLst/>
          </a:prstGeom>
        </p:spPr>
      </p:pic>
      <p:pic>
        <p:nvPicPr>
          <p:cNvPr id="9" name="Рисунок 8" descr="ВОВ. -1jpg.jpg"/>
          <p:cNvPicPr>
            <a:picLocks noChangeAspect="1"/>
          </p:cNvPicPr>
          <p:nvPr/>
        </p:nvPicPr>
        <p:blipFill>
          <a:blip r:embed="rId4" cstate="print"/>
          <a:srcRect b="5724"/>
          <a:stretch>
            <a:fillRect/>
          </a:stretch>
        </p:blipFill>
        <p:spPr>
          <a:xfrm>
            <a:off x="539552" y="548680"/>
            <a:ext cx="8038056" cy="5844489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38100">
            <a:solidFill>
              <a:schemeClr val="tx1"/>
            </a:solidFill>
          </a:ln>
        </p:spPr>
      </p:pic>
      <p:pic>
        <p:nvPicPr>
          <p:cNvPr id="12" name="Рисунок 11" descr="ВОВ. -35jpg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67544" y="4365104"/>
            <a:ext cx="2793240" cy="2001823"/>
          </a:xfrm>
          <a:prstGeom prst="rect">
            <a:avLst/>
          </a:prstGeom>
        </p:spPr>
      </p:pic>
      <p:pic>
        <p:nvPicPr>
          <p:cNvPr id="13" name="Рисунок 12" descr="ВОВ. -28jpg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 rot="21163785">
            <a:off x="425890" y="2449221"/>
            <a:ext cx="3130771" cy="2089789"/>
          </a:xfrm>
          <a:prstGeom prst="rect">
            <a:avLst/>
          </a:prstGeom>
          <a:ln w="28575">
            <a:solidFill>
              <a:srgbClr val="3E1716"/>
            </a:solidFill>
          </a:ln>
        </p:spPr>
      </p:pic>
      <p:pic>
        <p:nvPicPr>
          <p:cNvPr id="14" name="Рисунок 13" descr="дети войны. 15jpg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3275855" y="3717032"/>
            <a:ext cx="3424707" cy="2602778"/>
          </a:xfrm>
          <a:prstGeom prst="rect">
            <a:avLst/>
          </a:prstGeom>
          <a:ln w="28575">
            <a:solidFill>
              <a:srgbClr val="3E1716"/>
            </a:solidFill>
          </a:ln>
        </p:spPr>
      </p:pic>
      <p:pic>
        <p:nvPicPr>
          <p:cNvPr id="15" name="Рисунок 14" descr="дети войны. 10jpg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6799359" y="3717032"/>
            <a:ext cx="1782267" cy="2625874"/>
          </a:xfrm>
          <a:prstGeom prst="rect">
            <a:avLst/>
          </a:prstGeom>
          <a:ln w="28575">
            <a:solidFill>
              <a:srgbClr val="3E1716"/>
            </a:solidFill>
          </a:ln>
        </p:spPr>
      </p:pic>
      <p:sp>
        <p:nvSpPr>
          <p:cNvPr id="47105" name="Rectangle 1"/>
          <p:cNvSpPr>
            <a:spLocks noChangeArrowheads="1"/>
          </p:cNvSpPr>
          <p:nvPr/>
        </p:nvSpPr>
        <p:spPr bwMode="auto">
          <a:xfrm>
            <a:off x="3491880" y="1426526"/>
            <a:ext cx="5112568" cy="25853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3 секция   </a:t>
            </a:r>
            <a:endParaRPr lang="ru-RU" sz="2000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800000"/>
                </a:solidFill>
                <a:effectLst/>
                <a:latin typeface="Times New Roman" pitchFamily="18" charset="0"/>
                <a:cs typeface="Arial" pitchFamily="34" charset="0"/>
              </a:rPr>
              <a:t>Дети войны.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800000"/>
                </a:solidFill>
                <a:effectLst/>
                <a:latin typeface="Times New Roman" pitchFamily="18" charset="0"/>
                <a:cs typeface="Arial" pitchFamily="34" charset="0"/>
              </a:rPr>
              <a:t> Посвящается детям, пережившим войну, блокаду, концлагерь.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800000"/>
                </a:solidFill>
                <a:effectLst/>
                <a:latin typeface="Times New Roman" pitchFamily="18" charset="0"/>
                <a:cs typeface="Arial" pitchFamily="34" charset="0"/>
              </a:rPr>
              <a:t>Счастливому детству современных детей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Book Antiqua" pitchFamily="18" charset="0"/>
                <a:cs typeface="Arial" pitchFamily="34" charset="0"/>
              </a:rPr>
              <a:t> 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0_1048c3_487c84c0_orig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1"/>
            <a:ext cx="9144000" cy="6858000"/>
          </a:xfrm>
        </p:spPr>
      </p:pic>
      <p:pic>
        <p:nvPicPr>
          <p:cNvPr id="6" name="Рисунок 5" descr="ВОВ.jpg"/>
          <p:cNvPicPr>
            <a:picLocks noChangeAspect="1"/>
          </p:cNvPicPr>
          <p:nvPr/>
        </p:nvPicPr>
        <p:blipFill>
          <a:blip r:embed="rId3" cstate="print"/>
          <a:srcRect b="3448"/>
          <a:stretch>
            <a:fillRect/>
          </a:stretch>
        </p:blipFill>
        <p:spPr>
          <a:xfrm>
            <a:off x="224235" y="260648"/>
            <a:ext cx="8737744" cy="6336704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395536" y="404664"/>
            <a:ext cx="7416824" cy="604867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7" name="Рисунок 6" descr="ВОВ. -15jpg.jpg"/>
          <p:cNvPicPr>
            <a:picLocks noChangeAspect="1"/>
          </p:cNvPicPr>
          <p:nvPr/>
        </p:nvPicPr>
        <p:blipFill>
          <a:blip r:embed="rId4" cstate="print"/>
          <a:srcRect l="12447" r="58052"/>
          <a:stretch>
            <a:fillRect/>
          </a:stretch>
        </p:blipFill>
        <p:spPr>
          <a:xfrm>
            <a:off x="251521" y="548680"/>
            <a:ext cx="2347426" cy="5861530"/>
          </a:xfrm>
          <a:prstGeom prst="rect">
            <a:avLst/>
          </a:prstGeom>
          <a:effectLst>
            <a:softEdge rad="317500"/>
          </a:effectLst>
        </p:spPr>
      </p:pic>
      <p:sp>
        <p:nvSpPr>
          <p:cNvPr id="44033" name="Rectangle 1"/>
          <p:cNvSpPr>
            <a:spLocks noChangeArrowheads="1"/>
          </p:cNvSpPr>
          <p:nvPr/>
        </p:nvSpPr>
        <p:spPr bwMode="auto">
          <a:xfrm>
            <a:off x="2339752" y="404664"/>
            <a:ext cx="5472608" cy="70569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 fontAlgn="b">
              <a:spcBef>
                <a:spcPct val="0"/>
              </a:spcBef>
              <a:spcAft>
                <a:spcPct val="0"/>
              </a:spcAft>
            </a:pPr>
            <a:r>
              <a:rPr kumimoji="0" lang="ru-RU" sz="4000" b="1" i="1" u="none" strike="noStrike" cap="none" normalizeH="0" baseline="0" dirty="0" smtClean="0">
                <a:ln>
                  <a:noFill/>
                </a:ln>
                <a:solidFill>
                  <a:srgbClr val="3E1716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</a:t>
            </a:r>
            <a:r>
              <a:rPr lang="ru-RU" sz="3600" b="1" i="1" dirty="0" smtClean="0">
                <a:solidFill>
                  <a:srgbClr val="531E1D"/>
                </a:solidFill>
                <a:latin typeface="Times New Roman" pitchFamily="18" charset="0"/>
                <a:cs typeface="Times New Roman" pitchFamily="18" charset="0"/>
              </a:rPr>
              <a:t>Темы выступлений:</a:t>
            </a:r>
          </a:p>
          <a:p>
            <a:pPr fontAlgn="b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ru-RU" sz="4000" b="1" i="1" dirty="0" smtClean="0">
                <a:solidFill>
                  <a:srgbClr val="531E1D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dirty="0" smtClean="0">
                <a:solidFill>
                  <a:srgbClr val="3E1716"/>
                </a:solidFill>
                <a:latin typeface="Times New Roman" pitchFamily="18" charset="0"/>
                <a:cs typeface="Times New Roman" pitchFamily="18" charset="0"/>
              </a:rPr>
              <a:t> Дети блокадного Ленинграда-</a:t>
            </a:r>
            <a:r>
              <a:rPr lang="ru-RU" sz="2400" b="1" dirty="0" smtClean="0"/>
              <a:t> </a:t>
            </a:r>
            <a:r>
              <a:rPr lang="ru-RU" sz="2000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Матиенко О.,</a:t>
            </a: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sz="2000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Щербининой А. </a:t>
            </a:r>
          </a:p>
          <a:p>
            <a:pPr fontAlgn="b">
              <a:spcBef>
                <a:spcPct val="0"/>
              </a:spcBef>
              <a:spcAft>
                <a:spcPct val="0"/>
              </a:spcAft>
            </a:pPr>
            <a:r>
              <a:rPr lang="ru-RU" i="1" dirty="0" smtClean="0">
                <a:solidFill>
                  <a:srgbClr val="3E1716"/>
                </a:solidFill>
                <a:latin typeface="Times New Roman" pitchFamily="18" charset="0"/>
                <a:cs typeface="Times New Roman" pitchFamily="18" charset="0"/>
              </a:rPr>
              <a:t>(144 гр.- «Специальное дошкольное образование»)</a:t>
            </a:r>
          </a:p>
          <a:p>
            <a:pPr lvl="0" algn="r" fontAlgn="b">
              <a:spcBef>
                <a:spcPct val="0"/>
              </a:spcBef>
              <a:spcAft>
                <a:spcPct val="0"/>
              </a:spcAft>
            </a:pPr>
            <a:r>
              <a:rPr lang="ru-RU" sz="2000" b="1" i="1" dirty="0" smtClean="0">
                <a:solidFill>
                  <a:srgbClr val="531E1D"/>
                </a:solidFill>
                <a:latin typeface="Times New Roman" pitchFamily="18" charset="0"/>
                <a:cs typeface="Times New Roman" pitchFamily="18" charset="0"/>
              </a:rPr>
              <a:t>Научный руководитель – Н.В.Реснянская</a:t>
            </a:r>
          </a:p>
          <a:p>
            <a:pPr>
              <a:buFont typeface="Arial" pitchFamily="34" charset="0"/>
              <a:buChar char="•"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3E1716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3200" b="1" i="1" dirty="0" smtClean="0">
                <a:solidFill>
                  <a:srgbClr val="3E1716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400" b="1" i="1" dirty="0" smtClean="0">
                <a:solidFill>
                  <a:srgbClr val="3E1716"/>
                </a:solidFill>
                <a:latin typeface="Times New Roman" pitchFamily="18" charset="0"/>
                <a:cs typeface="Times New Roman" pitchFamily="18" charset="0"/>
              </a:rPr>
              <a:t>Дети - узники </a:t>
            </a:r>
            <a:r>
              <a:rPr lang="ru-RU" sz="2400" b="1" i="1" dirty="0" smtClean="0">
                <a:solidFill>
                  <a:srgbClr val="531E1D"/>
                </a:solidFill>
                <a:latin typeface="Times New Roman" pitchFamily="18" charset="0"/>
                <a:cs typeface="Times New Roman" pitchFamily="18" charset="0"/>
              </a:rPr>
              <a:t>концентрационных лагерей</a:t>
            </a:r>
            <a:r>
              <a:rPr lang="ru-RU" sz="2400" i="1" dirty="0" smtClean="0">
                <a:solidFill>
                  <a:srgbClr val="531E1D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2400" b="1" dirty="0" smtClean="0">
                <a:solidFill>
                  <a:srgbClr val="531E1D"/>
                </a:solidFill>
              </a:rPr>
              <a:t> </a:t>
            </a:r>
            <a:r>
              <a:rPr lang="ru-RU" sz="2000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Кривенко Л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2400" i="1" dirty="0" smtClean="0">
                <a:solidFill>
                  <a:srgbClr val="3E1716"/>
                </a:solidFill>
                <a:latin typeface="Times New Roman" pitchFamily="18" charset="0"/>
                <a:cs typeface="Times New Roman" pitchFamily="18" charset="0"/>
              </a:rPr>
              <a:t>(134 гр.- «Специальное дошкольное образование»)</a:t>
            </a:r>
            <a:r>
              <a:rPr lang="ru-RU" sz="2400" b="1" i="1" dirty="0" smtClean="0">
                <a:solidFill>
                  <a:srgbClr val="3E1716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lvl="0" algn="r" fontAlgn="b">
              <a:spcBef>
                <a:spcPct val="0"/>
              </a:spcBef>
              <a:spcAft>
                <a:spcPct val="0"/>
              </a:spcAft>
            </a:pPr>
            <a:r>
              <a:rPr lang="ru-RU" sz="2000" b="1" i="1" dirty="0" smtClean="0">
                <a:solidFill>
                  <a:srgbClr val="531E1D"/>
                </a:solidFill>
                <a:latin typeface="Times New Roman" pitchFamily="18" charset="0"/>
                <a:cs typeface="Times New Roman" pitchFamily="18" charset="0"/>
              </a:rPr>
              <a:t>Научный руководитель – Е.С.Михеева</a:t>
            </a:r>
          </a:p>
          <a:p>
            <a:pPr lvl="0" fontAlgn="b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3E1716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Исследовательский проект «Фронтовой хлеб» </a:t>
            </a:r>
            <a:r>
              <a:rPr kumimoji="0" lang="ru-RU" sz="2800" i="1" u="none" strike="noStrike" cap="none" normalizeH="0" baseline="0" dirty="0" smtClean="0">
                <a:ln>
                  <a:noFill/>
                </a:ln>
                <a:solidFill>
                  <a:srgbClr val="3E1716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 Кобзевой Д.,</a:t>
            </a:r>
            <a:r>
              <a:rPr lang="ru-RU" i="1" dirty="0" smtClean="0">
                <a:solidFill>
                  <a:srgbClr val="3E1716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000" i="1" dirty="0" smtClean="0">
                <a:solidFill>
                  <a:srgbClr val="3E1716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Каютина Ю.</a:t>
            </a:r>
            <a:r>
              <a:rPr lang="ru-RU" sz="2000" i="1" dirty="0" smtClean="0">
                <a:solidFill>
                  <a:srgbClr val="3E1716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smtClean="0">
                <a:solidFill>
                  <a:srgbClr val="3E1716"/>
                </a:solidFill>
                <a:latin typeface="Times New Roman" pitchFamily="18" charset="0"/>
                <a:cs typeface="Times New Roman" pitchFamily="18" charset="0"/>
              </a:rPr>
              <a:t>(133 гр.- Дошкольное образование»,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smtClean="0">
                <a:solidFill>
                  <a:srgbClr val="3E1716"/>
                </a:solidFill>
                <a:latin typeface="Times New Roman" pitchFamily="18" charset="0"/>
                <a:cs typeface="Times New Roman" pitchFamily="18" charset="0"/>
              </a:rPr>
              <a:t>144 гр.- «Специальное дошкольное образование»)</a:t>
            </a:r>
            <a:endParaRPr kumimoji="0" lang="ru-RU" i="1" u="none" strike="noStrike" cap="none" normalizeH="0" baseline="0" dirty="0" smtClean="0">
              <a:ln>
                <a:noFill/>
              </a:ln>
              <a:solidFill>
                <a:srgbClr val="3E1716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algn="r" fontAlgn="b">
              <a:spcBef>
                <a:spcPct val="0"/>
              </a:spcBef>
              <a:spcAft>
                <a:spcPct val="0"/>
              </a:spcAft>
            </a:pPr>
            <a:r>
              <a:rPr lang="ru-RU" sz="2000" b="1" i="1" dirty="0" smtClean="0">
                <a:solidFill>
                  <a:srgbClr val="531E1D"/>
                </a:solidFill>
                <a:latin typeface="Times New Roman" pitchFamily="18" charset="0"/>
                <a:cs typeface="Times New Roman" pitchFamily="18" charset="0"/>
              </a:rPr>
              <a:t>Научный руководитель – О.Г.Гольская</a:t>
            </a:r>
          </a:p>
          <a:p>
            <a:pPr lvl="0" algn="r" fontAlgn="b">
              <a:spcBef>
                <a:spcPct val="0"/>
              </a:spcBef>
              <a:spcAft>
                <a:spcPct val="0"/>
              </a:spcAft>
            </a:pPr>
            <a:endParaRPr kumimoji="0" lang="ru-RU" sz="2000" b="1" i="1" u="none" strike="noStrike" cap="none" normalizeH="0" baseline="0" dirty="0" smtClean="0">
              <a:ln>
                <a:noFill/>
              </a:ln>
              <a:solidFill>
                <a:srgbClr val="531E1D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r>
              <a:rPr lang="ru-RU" sz="2400" b="1" i="1" dirty="0" smtClean="0">
                <a:solidFill>
                  <a:srgbClr val="3E1716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kumimoji="0" lang="ru-RU" sz="2400" b="1" i="1" u="none" strike="noStrike" cap="none" normalizeH="0" baseline="0" dirty="0" smtClean="0">
              <a:ln>
                <a:noFill/>
              </a:ln>
              <a:solidFill>
                <a:srgbClr val="531E1D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rgbClr val="3E1716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0_1048c3_487c84c0_orig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1"/>
            <a:ext cx="9144000" cy="6858000"/>
          </a:xfrm>
        </p:spPr>
      </p:pic>
      <p:pic>
        <p:nvPicPr>
          <p:cNvPr id="6" name="Рисунок 5" descr="ВОВ.jpg"/>
          <p:cNvPicPr>
            <a:picLocks noChangeAspect="1"/>
          </p:cNvPicPr>
          <p:nvPr/>
        </p:nvPicPr>
        <p:blipFill>
          <a:blip r:embed="rId3" cstate="print"/>
          <a:srcRect b="3448"/>
          <a:stretch>
            <a:fillRect/>
          </a:stretch>
        </p:blipFill>
        <p:spPr>
          <a:xfrm>
            <a:off x="224235" y="260648"/>
            <a:ext cx="8737744" cy="6336704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395536" y="404664"/>
            <a:ext cx="7416824" cy="604867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9" name="Рисунок 8" descr="ВОВ-дети в тылу вместо отцов.jpg"/>
          <p:cNvPicPr>
            <a:picLocks noChangeAspect="1"/>
          </p:cNvPicPr>
          <p:nvPr/>
        </p:nvPicPr>
        <p:blipFill>
          <a:blip r:embed="rId4" cstate="print"/>
          <a:srcRect l="40790" r="5075"/>
          <a:stretch>
            <a:fillRect/>
          </a:stretch>
        </p:blipFill>
        <p:spPr>
          <a:xfrm>
            <a:off x="467544" y="404664"/>
            <a:ext cx="2304256" cy="6011101"/>
          </a:xfrm>
          <a:prstGeom prst="rect">
            <a:avLst/>
          </a:prstGeom>
          <a:effectLst>
            <a:softEdge rad="317500"/>
          </a:effectLst>
        </p:spPr>
      </p:pic>
      <p:sp>
        <p:nvSpPr>
          <p:cNvPr id="10" name="TextBox 9"/>
          <p:cNvSpPr txBox="1"/>
          <p:nvPr/>
        </p:nvSpPr>
        <p:spPr>
          <a:xfrm>
            <a:off x="2627784" y="476672"/>
            <a:ext cx="5112568" cy="57350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2400" b="1" i="1" dirty="0" smtClean="0">
                <a:solidFill>
                  <a:srgbClr val="3E1716"/>
                </a:solidFill>
                <a:latin typeface="Times New Roman" pitchFamily="18" charset="0"/>
                <a:cs typeface="Times New Roman" pitchFamily="18" charset="0"/>
              </a:rPr>
              <a:t>    «Психологический портрет ребёнка, проживающего войну» - </a:t>
            </a:r>
            <a:r>
              <a:rPr lang="ru-RU" sz="2000" i="1" dirty="0" smtClean="0">
                <a:solidFill>
                  <a:srgbClr val="3E1716"/>
                </a:solidFill>
                <a:latin typeface="Times New Roman" pitchFamily="18" charset="0"/>
                <a:cs typeface="Times New Roman" pitchFamily="18" charset="0"/>
              </a:rPr>
              <a:t>Пантелеева Д.</a:t>
            </a:r>
          </a:p>
          <a:p>
            <a:pPr algn="r"/>
            <a:r>
              <a:rPr lang="ru-RU" i="1" dirty="0" smtClean="0">
                <a:solidFill>
                  <a:srgbClr val="3E1716"/>
                </a:solidFill>
                <a:latin typeface="Times New Roman" pitchFamily="18" charset="0"/>
                <a:cs typeface="Times New Roman" pitchFamily="18" charset="0"/>
              </a:rPr>
              <a:t>(144 гр.«Специальное дошкольное образование»)</a:t>
            </a:r>
            <a:r>
              <a:rPr lang="ru-RU" b="1" i="1" dirty="0" smtClean="0">
                <a:solidFill>
                  <a:srgbClr val="3E1716"/>
                </a:solidFill>
                <a:latin typeface="Times New Roman" pitchFamily="18" charset="0"/>
                <a:cs typeface="Times New Roman" pitchFamily="18" charset="0"/>
              </a:rPr>
              <a:t> Научный руководитель: О.Ю.Гуменюк</a:t>
            </a:r>
            <a:endParaRPr lang="ru-RU" dirty="0" smtClean="0">
              <a:solidFill>
                <a:srgbClr val="3E1716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ru-RU" sz="2400" dirty="0" smtClean="0"/>
              <a:t>    </a:t>
            </a:r>
            <a:r>
              <a:rPr lang="ru-RU" sz="2400" b="1" i="1" dirty="0" smtClean="0">
                <a:solidFill>
                  <a:srgbClr val="3E1716"/>
                </a:solidFill>
                <a:latin typeface="Times New Roman" pitchFamily="18" charset="0"/>
                <a:cs typeface="Times New Roman" pitchFamily="18" charset="0"/>
              </a:rPr>
              <a:t> « Дошкольное образование в годы ВОВ» </a:t>
            </a:r>
            <a:r>
              <a:rPr lang="ru-RU" sz="2400" i="1" dirty="0" smtClean="0">
                <a:solidFill>
                  <a:srgbClr val="3E1716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2000" i="1" dirty="0" smtClean="0">
                <a:solidFill>
                  <a:srgbClr val="3E1716"/>
                </a:solidFill>
                <a:latin typeface="Times New Roman" pitchFamily="18" charset="0"/>
                <a:cs typeface="Times New Roman" pitchFamily="18" charset="0"/>
              </a:rPr>
              <a:t>Нагайко Е.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000" i="1" dirty="0" smtClean="0">
                <a:solidFill>
                  <a:srgbClr val="3E1716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i="1" dirty="0" smtClean="0">
                <a:solidFill>
                  <a:srgbClr val="3E1716"/>
                </a:solidFill>
                <a:latin typeface="Times New Roman" pitchFamily="18" charset="0"/>
                <a:cs typeface="Times New Roman" pitchFamily="18" charset="0"/>
              </a:rPr>
              <a:t>144 гр.- «Специальное дошкольное образование»)</a:t>
            </a:r>
            <a:endParaRPr lang="ru-RU" b="1" i="1" dirty="0" smtClean="0">
              <a:solidFill>
                <a:srgbClr val="3E1716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algn="r" fontAlgn="base">
              <a:spcBef>
                <a:spcPct val="0"/>
              </a:spcBef>
              <a:spcAft>
                <a:spcPct val="0"/>
              </a:spcAft>
            </a:pPr>
            <a:r>
              <a:rPr lang="ru-RU" b="1" i="1" dirty="0" smtClean="0">
                <a:solidFill>
                  <a:srgbClr val="531E1D"/>
                </a:solidFill>
                <a:latin typeface="Times New Roman" pitchFamily="18" charset="0"/>
                <a:cs typeface="Times New Roman" pitchFamily="18" charset="0"/>
              </a:rPr>
              <a:t>Научный руководитель – Л.А.Белова</a:t>
            </a:r>
          </a:p>
          <a:p>
            <a:pPr algn="r" fontAlgn="base">
              <a:spcBef>
                <a:spcPct val="0"/>
              </a:spcBef>
              <a:spcAft>
                <a:spcPct val="0"/>
              </a:spcAft>
            </a:pPr>
            <a:endParaRPr lang="ru-RU" b="1" i="1" dirty="0" smtClean="0">
              <a:solidFill>
                <a:srgbClr val="531E1D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ru-RU" sz="2400" b="1" i="1" dirty="0" smtClean="0"/>
              <a:t> </a:t>
            </a:r>
            <a:r>
              <a:rPr lang="ru-RU" sz="2400" b="1" i="1" dirty="0" smtClean="0">
                <a:solidFill>
                  <a:srgbClr val="3E1716"/>
                </a:solidFill>
                <a:latin typeface="Times New Roman" pitchFamily="18" charset="0"/>
                <a:cs typeface="Times New Roman" pitchFamily="18" charset="0"/>
              </a:rPr>
              <a:t>Нравственно-патриотическое воспитание детей через знакомство с историей своей малой родины- «Памятники нашего города» </a:t>
            </a:r>
            <a:r>
              <a:rPr lang="ru-RU" sz="2400" b="1" i="1" dirty="0" smtClean="0">
                <a:solidFill>
                  <a:srgbClr val="531E1D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000" i="1" dirty="0" smtClean="0">
                <a:solidFill>
                  <a:srgbClr val="531E1D"/>
                </a:solidFill>
                <a:latin typeface="Times New Roman" pitchFamily="18" charset="0"/>
                <a:cs typeface="Times New Roman" pitchFamily="18" charset="0"/>
              </a:rPr>
              <a:t>Мурашко Н.</a:t>
            </a:r>
          </a:p>
          <a:p>
            <a:r>
              <a:rPr lang="ru-RU" i="1" dirty="0" smtClean="0">
                <a:solidFill>
                  <a:srgbClr val="3E1716"/>
                </a:solidFill>
                <a:latin typeface="Times New Roman" pitchFamily="18" charset="0"/>
                <a:cs typeface="Times New Roman" pitchFamily="18" charset="0"/>
              </a:rPr>
              <a:t>(134 гр.- «Специальное дошкольное образование»)</a:t>
            </a:r>
            <a:r>
              <a:rPr lang="ru-RU" b="1" i="1" dirty="0" smtClean="0">
                <a:solidFill>
                  <a:srgbClr val="3E1716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r"/>
            <a:r>
              <a:rPr lang="ru-RU" sz="1600" b="1" i="1" dirty="0" smtClean="0">
                <a:solidFill>
                  <a:srgbClr val="531E1D"/>
                </a:solidFill>
                <a:latin typeface="Times New Roman" pitchFamily="18" charset="0"/>
                <a:cs typeface="Times New Roman" pitchFamily="18" charset="0"/>
              </a:rPr>
              <a:t>Научный руководитель –Т.А.Безручко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0_1048c3_487c84c0_orig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1"/>
            <a:ext cx="9144000" cy="6858000"/>
          </a:xfrm>
        </p:spPr>
      </p:pic>
      <p:pic>
        <p:nvPicPr>
          <p:cNvPr id="6" name="Рисунок 5" descr="ВОВ.jpg"/>
          <p:cNvPicPr>
            <a:picLocks noChangeAspect="1"/>
          </p:cNvPicPr>
          <p:nvPr/>
        </p:nvPicPr>
        <p:blipFill>
          <a:blip r:embed="rId3" cstate="print"/>
          <a:srcRect b="3448"/>
          <a:stretch>
            <a:fillRect/>
          </a:stretch>
        </p:blipFill>
        <p:spPr>
          <a:xfrm>
            <a:off x="224235" y="260648"/>
            <a:ext cx="8737744" cy="6336704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323528" y="404664"/>
            <a:ext cx="7416824" cy="604867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4067944" y="548680"/>
            <a:ext cx="3672408" cy="57554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i="1" dirty="0" smtClean="0">
                <a:solidFill>
                  <a:srgbClr val="531E1D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Font typeface="Arial" pitchFamily="34" charset="0"/>
              <a:buChar char="•"/>
            </a:pPr>
            <a:r>
              <a:rPr lang="ru-RU" sz="2000" dirty="0" smtClean="0"/>
              <a:t> </a:t>
            </a:r>
            <a:r>
              <a:rPr lang="ru-RU" sz="2000" b="1" i="1" dirty="0" smtClean="0">
                <a:solidFill>
                  <a:srgbClr val="3E1716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2400" b="1" i="1" dirty="0" smtClean="0">
                <a:solidFill>
                  <a:srgbClr val="3E1716"/>
                </a:solidFill>
                <a:latin typeface="Times New Roman" pitchFamily="18" charset="0"/>
                <a:cs typeface="Times New Roman" pitchFamily="18" charset="0"/>
              </a:rPr>
              <a:t>« Дошкольное образование в </a:t>
            </a:r>
          </a:p>
          <a:p>
            <a:pPr algn="ctr"/>
            <a:r>
              <a:rPr lang="ru-RU" sz="2400" b="1" i="1" dirty="0" smtClean="0">
                <a:solidFill>
                  <a:srgbClr val="3E1716"/>
                </a:solidFill>
                <a:latin typeface="Times New Roman" pitchFamily="18" charset="0"/>
                <a:cs typeface="Times New Roman" pitchFamily="18" charset="0"/>
              </a:rPr>
              <a:t>г. Благовещенске на современном этапе»</a:t>
            </a:r>
          </a:p>
          <a:p>
            <a:pPr algn="ctr"/>
            <a:r>
              <a:rPr lang="ru-RU" sz="2400" b="1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sz="2000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Щербакова В.</a:t>
            </a:r>
          </a:p>
          <a:p>
            <a:pPr algn="ctr"/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(133 гр.- «</a:t>
            </a:r>
            <a:r>
              <a:rPr lang="ru-RU" i="1" dirty="0" smtClean="0">
                <a:solidFill>
                  <a:srgbClr val="3E1716"/>
                </a:solidFill>
                <a:latin typeface="Times New Roman" pitchFamily="18" charset="0"/>
                <a:cs typeface="Times New Roman" pitchFamily="18" charset="0"/>
              </a:rPr>
              <a:t>Дошкольное образование»)</a:t>
            </a:r>
          </a:p>
          <a:p>
            <a:pPr algn="ctr"/>
            <a:r>
              <a:rPr lang="ru-RU" sz="1600" b="1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Научный руководитель</a:t>
            </a:r>
            <a:r>
              <a:rPr lang="ru-RU" sz="1600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-</a:t>
            </a:r>
            <a:r>
              <a:rPr lang="ru-RU" sz="1600" b="1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Н.А.Киреева</a:t>
            </a:r>
            <a:r>
              <a:rPr lang="ru-RU" sz="1600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algn="ctr"/>
            <a:endParaRPr lang="ru-RU" sz="1600" b="1" i="1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600" b="1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>
              <a:buFont typeface="Arial" pitchFamily="34" charset="0"/>
              <a:buChar char="•"/>
            </a:pPr>
            <a:r>
              <a:rPr lang="ru-RU" sz="2400" b="1" i="1" dirty="0" smtClean="0">
                <a:solidFill>
                  <a:srgbClr val="3E1716"/>
                </a:solidFill>
                <a:latin typeface="Times New Roman" pitchFamily="18" charset="0"/>
                <a:cs typeface="Times New Roman" pitchFamily="18" charset="0"/>
              </a:rPr>
              <a:t>Дети сегодня в локальных войнах </a:t>
            </a:r>
            <a:r>
              <a:rPr lang="ru-RU" sz="2400" i="1" dirty="0" smtClean="0">
                <a:solidFill>
                  <a:srgbClr val="3E1716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2400" b="1" i="1" dirty="0" smtClean="0">
                <a:solidFill>
                  <a:srgbClr val="3E1716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i="1" dirty="0" smtClean="0">
                <a:solidFill>
                  <a:srgbClr val="3E1716"/>
                </a:solidFill>
                <a:latin typeface="Times New Roman" pitchFamily="18" charset="0"/>
                <a:cs typeface="Times New Roman" pitchFamily="18" charset="0"/>
              </a:rPr>
              <a:t>Дёмина Я. </a:t>
            </a:r>
          </a:p>
          <a:p>
            <a:pPr algn="ctr"/>
            <a:r>
              <a:rPr lang="ru-RU" sz="2000" i="1" dirty="0" smtClean="0">
                <a:solidFill>
                  <a:srgbClr val="3E1716"/>
                </a:solidFill>
                <a:latin typeface="Times New Roman" pitchFamily="18" charset="0"/>
                <a:cs typeface="Times New Roman" pitchFamily="18" charset="0"/>
              </a:rPr>
              <a:t>(144 гр.- «Специальное дошкольное образование»)</a:t>
            </a:r>
          </a:p>
          <a:p>
            <a:pPr algn="ctr"/>
            <a:r>
              <a:rPr lang="ru-RU" sz="1600" b="1" i="1" dirty="0" smtClean="0">
                <a:solidFill>
                  <a:srgbClr val="531E1D"/>
                </a:solidFill>
                <a:latin typeface="Times New Roman" pitchFamily="18" charset="0"/>
                <a:cs typeface="Times New Roman" pitchFamily="18" charset="0"/>
              </a:rPr>
              <a:t>Научный руководитель – О.Г.Гольская</a:t>
            </a:r>
            <a:endParaRPr lang="ru-RU" sz="1600" i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000" i="1" dirty="0" smtClean="0">
              <a:solidFill>
                <a:srgbClr val="3E171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" name="Рисунок 11" descr="9 мая. 23gif.jpg"/>
          <p:cNvPicPr>
            <a:picLocks noChangeAspect="1"/>
          </p:cNvPicPr>
          <p:nvPr/>
        </p:nvPicPr>
        <p:blipFill>
          <a:blip r:embed="rId4" cstate="print"/>
          <a:srcRect l="3081" t="2994" r="58914" b="7341"/>
          <a:stretch>
            <a:fillRect/>
          </a:stretch>
        </p:blipFill>
        <p:spPr>
          <a:xfrm>
            <a:off x="395536" y="498079"/>
            <a:ext cx="3634313" cy="5883249"/>
          </a:xfrm>
          <a:prstGeom prst="rect">
            <a:avLst/>
          </a:prstGeom>
          <a:effectLst>
            <a:softEdge rad="63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0_1048c3_487c84c0_orig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0" y="1"/>
            <a:ext cx="9144000" cy="6858000"/>
          </a:xfrm>
        </p:spPr>
      </p:pic>
      <p:pic>
        <p:nvPicPr>
          <p:cNvPr id="6" name="Рисунок 5" descr="ВОВ.jpg"/>
          <p:cNvPicPr>
            <a:picLocks noChangeAspect="1"/>
          </p:cNvPicPr>
          <p:nvPr/>
        </p:nvPicPr>
        <p:blipFill>
          <a:blip r:embed="rId4" cstate="print"/>
          <a:srcRect b="3448"/>
          <a:stretch>
            <a:fillRect/>
          </a:stretch>
        </p:blipFill>
        <p:spPr>
          <a:xfrm>
            <a:off x="224235" y="260648"/>
            <a:ext cx="8737744" cy="6336704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395536" y="404664"/>
            <a:ext cx="7416824" cy="604867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7" name="Рисунок 6" descr="История про кота во время блокады Ленинграда">
            <a:hlinkClick r:id="rId5"/>
          </p:cNvPr>
          <p:cNvPicPr/>
          <p:nvPr/>
        </p:nvPicPr>
        <p:blipFill>
          <a:blip r:embed="rId6" cstate="print"/>
          <a:srcRect l="5714" r="21471"/>
          <a:stretch>
            <a:fillRect/>
          </a:stretch>
        </p:blipFill>
        <p:spPr bwMode="auto">
          <a:xfrm>
            <a:off x="323528" y="1484784"/>
            <a:ext cx="5616624" cy="4968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317500"/>
          </a:effectLst>
        </p:spPr>
      </p:pic>
      <p:sp>
        <p:nvSpPr>
          <p:cNvPr id="9" name="TextBox 8"/>
          <p:cNvSpPr txBox="1"/>
          <p:nvPr/>
        </p:nvSpPr>
        <p:spPr>
          <a:xfrm>
            <a:off x="395536" y="404664"/>
            <a:ext cx="73448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i="1" dirty="0" smtClean="0">
                <a:solidFill>
                  <a:srgbClr val="531E1D"/>
                </a:solidFill>
                <a:latin typeface="Times New Roman" pitchFamily="18" charset="0"/>
                <a:cs typeface="Times New Roman" pitchFamily="18" charset="0"/>
              </a:rPr>
              <a:t>Как кот помог выжить семье во время блокады Ленинграда</a:t>
            </a:r>
            <a:endParaRPr lang="ru-RU" sz="3600" b="1" i="1" dirty="0">
              <a:solidFill>
                <a:srgbClr val="531E1D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" name="Рисунок 10" descr="блокадным кошкам -2.jpg"/>
          <p:cNvPicPr>
            <a:picLocks noChangeAspect="1"/>
          </p:cNvPicPr>
          <p:nvPr/>
        </p:nvPicPr>
        <p:blipFill>
          <a:blip r:embed="rId7" cstate="print"/>
          <a:srcRect l="9022" b="13043"/>
          <a:stretch>
            <a:fillRect/>
          </a:stretch>
        </p:blipFill>
        <p:spPr>
          <a:xfrm>
            <a:off x="5508104" y="4797152"/>
            <a:ext cx="2279131" cy="1631059"/>
          </a:xfrm>
          <a:prstGeom prst="rect">
            <a:avLst/>
          </a:prstGeom>
          <a:effectLst>
            <a:softEdge rad="127000"/>
          </a:effectLst>
        </p:spPr>
      </p:pic>
      <p:sp>
        <p:nvSpPr>
          <p:cNvPr id="12" name="TextBox 11"/>
          <p:cNvSpPr txBox="1"/>
          <p:nvPr/>
        </p:nvSpPr>
        <p:spPr>
          <a:xfrm>
            <a:off x="5724128" y="3429000"/>
            <a:ext cx="208823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 smtClean="0">
                <a:solidFill>
                  <a:srgbClr val="3E1716"/>
                </a:solidFill>
                <a:latin typeface="Times New Roman" pitchFamily="18" charset="0"/>
                <a:cs typeface="Times New Roman" pitchFamily="18" charset="0"/>
              </a:rPr>
              <a:t>Памятник блокадным</a:t>
            </a:r>
          </a:p>
          <a:p>
            <a:pPr algn="ctr"/>
            <a:r>
              <a:rPr lang="ru-RU" sz="2800" b="1" i="1" dirty="0" smtClean="0">
                <a:solidFill>
                  <a:srgbClr val="3E1716"/>
                </a:solidFill>
                <a:latin typeface="Times New Roman" pitchFamily="18" charset="0"/>
                <a:cs typeface="Times New Roman" pitchFamily="18" charset="0"/>
              </a:rPr>
              <a:t> кошкам</a:t>
            </a:r>
            <a:endParaRPr lang="ru-RU" sz="2800" b="1" i="1" dirty="0">
              <a:solidFill>
                <a:srgbClr val="3E1716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0_1048c3_487c84c0_orig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0" y="1"/>
            <a:ext cx="9144000" cy="6858000"/>
          </a:xfrm>
        </p:spPr>
      </p:pic>
      <p:pic>
        <p:nvPicPr>
          <p:cNvPr id="6" name="Рисунок 5" descr="ВОВ.jpg"/>
          <p:cNvPicPr>
            <a:picLocks noChangeAspect="1"/>
          </p:cNvPicPr>
          <p:nvPr/>
        </p:nvPicPr>
        <p:blipFill>
          <a:blip r:embed="rId4" cstate="print"/>
          <a:srcRect b="3448"/>
          <a:stretch>
            <a:fillRect/>
          </a:stretch>
        </p:blipFill>
        <p:spPr>
          <a:xfrm>
            <a:off x="224235" y="260648"/>
            <a:ext cx="8737744" cy="6336704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395536" y="404664"/>
            <a:ext cx="7416824" cy="604867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395536" y="404664"/>
            <a:ext cx="741682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Исследовательский проект «Фронтовой хлеб» </a:t>
            </a:r>
            <a:endParaRPr lang="ru-RU" sz="3600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Рисунок 8" descr="ВОВ-хлеб 1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283968" y="1304763"/>
            <a:ext cx="3528392" cy="5292589"/>
          </a:xfrm>
          <a:prstGeom prst="rect">
            <a:avLst/>
          </a:prstGeom>
          <a:effectLst>
            <a:softEdge rad="317500"/>
          </a:effectLst>
        </p:spPr>
      </p:pic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539552" y="1700808"/>
            <a:ext cx="3888432" cy="46315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Цель  проекта:</a:t>
            </a:r>
            <a:endParaRPr kumimoji="0" lang="ru-RU" sz="32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800" i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</a:t>
            </a: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ормирование патриотических чувств у детей старшего дошкольного возраста через организацию поисково-исследовательской проектной деятельности.</a:t>
            </a:r>
            <a:endParaRPr kumimoji="0" lang="ru-RU" sz="28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0_1048c3_487c84c0_orig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1"/>
            <a:ext cx="9144000" cy="6858000"/>
          </a:xfrm>
        </p:spPr>
      </p:pic>
      <p:pic>
        <p:nvPicPr>
          <p:cNvPr id="6" name="Рисунок 5" descr="ВОВ.jpg"/>
          <p:cNvPicPr>
            <a:picLocks noChangeAspect="1"/>
          </p:cNvPicPr>
          <p:nvPr/>
        </p:nvPicPr>
        <p:blipFill>
          <a:blip r:embed="rId3" cstate="print"/>
          <a:srcRect b="3448"/>
          <a:stretch>
            <a:fillRect/>
          </a:stretch>
        </p:blipFill>
        <p:spPr>
          <a:xfrm>
            <a:off x="224235" y="260648"/>
            <a:ext cx="8737744" cy="6336704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395536" y="404664"/>
            <a:ext cx="7416824" cy="604867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Рисунок 6" descr="ВОВ-хлеб.jpg"/>
          <p:cNvPicPr>
            <a:picLocks noChangeAspect="1"/>
          </p:cNvPicPr>
          <p:nvPr/>
        </p:nvPicPr>
        <p:blipFill>
          <a:blip r:embed="rId4" cstate="print"/>
          <a:srcRect l="16854" b="15557"/>
          <a:stretch>
            <a:fillRect/>
          </a:stretch>
        </p:blipFill>
        <p:spPr>
          <a:xfrm>
            <a:off x="3491880" y="673378"/>
            <a:ext cx="4392488" cy="2899638"/>
          </a:xfrm>
          <a:prstGeom prst="rect">
            <a:avLst/>
          </a:prstGeom>
          <a:effectLst>
            <a:softEdge rad="317500"/>
          </a:effectLst>
        </p:spPr>
      </p:pic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395536" y="355738"/>
            <a:ext cx="3888432" cy="42253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/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Задачи  проекта:</a:t>
            </a:r>
          </a:p>
          <a:p>
            <a:pPr lvl="0"/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Познакомить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lvl="0"/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старших </a:t>
            </a:r>
          </a:p>
          <a:p>
            <a:pPr lvl="0"/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дошкольников с особенностями хлебопечения в годы Великой Отечественной Войны.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2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95536" y="4005064"/>
            <a:ext cx="7488832" cy="26161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Обогатить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 представления детей о значимости и ценности хлеба в нелегкие военные годы. </a:t>
            </a:r>
          </a:p>
          <a:p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Воспитывать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 уважение и бережное отношение к хлебу и его создателям.</a:t>
            </a:r>
          </a:p>
          <a:p>
            <a:pPr lvl="0"/>
            <a:endParaRPr lang="ru-RU" sz="2400" b="1" i="1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2231</TotalTime>
  <Words>471</Words>
  <Application>Microsoft Office PowerPoint</Application>
  <PresentationFormat>Экран (4:3)</PresentationFormat>
  <Paragraphs>60</Paragraphs>
  <Slides>8</Slides>
  <Notes>2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ё</dc:creator>
  <cp:lastModifiedBy>ё</cp:lastModifiedBy>
  <cp:revision>227</cp:revision>
  <dcterms:created xsi:type="dcterms:W3CDTF">2015-02-11T07:45:53Z</dcterms:created>
  <dcterms:modified xsi:type="dcterms:W3CDTF">2015-10-02T23:52:35Z</dcterms:modified>
</cp:coreProperties>
</file>