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7" r:id="rId2"/>
    <p:sldId id="276" r:id="rId3"/>
    <p:sldId id="296" r:id="rId4"/>
    <p:sldId id="295" r:id="rId5"/>
    <p:sldId id="300" r:id="rId6"/>
    <p:sldId id="275" r:id="rId7"/>
    <p:sldId id="28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некоторые рецепты, которые вошли в сборник «Рецепты военного хлеба».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 «Ржевский»</a:t>
            </a:r>
            <a:b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Картофель варили, очищали, пропускали через мясорубку. Выкладывали массу на доску, посыпанную отрубями, охлаждали. Добавляли отруби, соль, быстро замешивали тесто и помещали его в смазанные жиром формы, которые ставили в духовку.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«Блокадный» хлеб</a:t>
            </a:r>
            <a:b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июле-сентябре 1941 года немецко-фашистские войска вышли к окраинам Ленинграда и Ладожскому озеру, взяв многомиллионный город в кольцо блокады.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Несмотря на страдания, труженики тыла проявили чудеса мужества, отваги, любви к Отчизне. Блокадный Ленинград не был здесь исключением. Для обеспечения воинов и населения города на хлебозаводах было организовано производство хлеба из скудных резервов, а когда они закончились, муку стали доставлять в Ленинград по Ладожскому озеру (по «Дороге жизни»).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состав блокадных буханок входили: 10–12% - мука ржаная обойная, остальное – жмых, шрот, сметки муки с оборудования и пола, выбойка из мешков, пищевая целлюлоза, хвоя. Ровно 125 г – дневная норма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святого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черного блокадного хлеба.</a:t>
            </a:r>
          </a:p>
          <a:p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 тыловой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заданию правительства было налажено производство хлеба для населения в условиях огромного дефицита сырья. Московский технологический институт пищевой промышленности разработал рецепт рабочего хлеба, который специальными приказами, распоряжениями, инструкциями доводился до руководителей предприятий общественного питания. В условиях недостаточной обеспеченности мукой при выпечке хлеба широко использовались картофель и другие добавки.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28BE6-341D-4B91-80A6-F4F8DA1EC3BE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4" cstate="print"/>
          <a:srcRect b="3448"/>
          <a:stretch>
            <a:fillRect/>
          </a:stretch>
        </p:blipFill>
        <p:spPr>
          <a:xfrm>
            <a:off x="179512" y="228214"/>
            <a:ext cx="8782467" cy="63691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ВОВ-Походный хлеб-лепёшка с семечками.jpg"/>
          <p:cNvPicPr>
            <a:picLocks noChangeAspect="1"/>
          </p:cNvPicPr>
          <p:nvPr/>
        </p:nvPicPr>
        <p:blipFill>
          <a:blip r:embed="rId5" cstate="print"/>
          <a:srcRect l="33451" r="4964" b="5556"/>
          <a:stretch>
            <a:fillRect/>
          </a:stretch>
        </p:blipFill>
        <p:spPr>
          <a:xfrm>
            <a:off x="4788024" y="3429000"/>
            <a:ext cx="2880320" cy="293966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ВОВ-хлеб 2.jpg"/>
          <p:cNvPicPr>
            <a:picLocks noChangeAspect="1"/>
          </p:cNvPicPr>
          <p:nvPr/>
        </p:nvPicPr>
        <p:blipFill>
          <a:blip r:embed="rId6" cstate="print"/>
          <a:srcRect l="16279" r="12922" b="18308"/>
          <a:stretch>
            <a:fillRect/>
          </a:stretch>
        </p:blipFill>
        <p:spPr>
          <a:xfrm>
            <a:off x="539552" y="2780927"/>
            <a:ext cx="4104456" cy="355193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ВОВ-хлеб 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3" y="476672"/>
            <a:ext cx="2730161" cy="2160240"/>
          </a:xfrm>
          <a:prstGeom prst="rect">
            <a:avLst/>
          </a:prstGeom>
          <a:ln w="28575">
            <a:solidFill>
              <a:srgbClr val="531E1D"/>
            </a:solidFill>
          </a:ln>
        </p:spPr>
      </p:pic>
      <p:pic>
        <p:nvPicPr>
          <p:cNvPr id="12" name="Рисунок 11" descr="ВОВ-хлеб 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47864" y="476672"/>
            <a:ext cx="4321849" cy="2831769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  <p:pic>
        <p:nvPicPr>
          <p:cNvPr id="13" name="Рисунок 12" descr="хлеб Ржевский.jpg"/>
          <p:cNvPicPr>
            <a:picLocks noChangeAspect="1"/>
          </p:cNvPicPr>
          <p:nvPr/>
        </p:nvPicPr>
        <p:blipFill>
          <a:blip r:embed="rId9" cstate="print"/>
          <a:srcRect l="4712" t="21429" b="14286"/>
          <a:stretch>
            <a:fillRect/>
          </a:stretch>
        </p:blipFill>
        <p:spPr>
          <a:xfrm>
            <a:off x="4788024" y="3429000"/>
            <a:ext cx="2912580" cy="129614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528" y="359425"/>
            <a:ext cx="74168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этап – практическая деятельность 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sdo-journal.ru/images/stories/konkurs/work2010_hleb10.jpg"/>
          <p:cNvPicPr/>
          <p:nvPr/>
        </p:nvPicPr>
        <p:blipFill>
          <a:blip r:embed="rId4" cstate="print"/>
          <a:srcRect l="3207" t="978" r="26604" b="65770"/>
          <a:stretch>
            <a:fillRect/>
          </a:stretch>
        </p:blipFill>
        <p:spPr bwMode="auto">
          <a:xfrm>
            <a:off x="4283968" y="1412776"/>
            <a:ext cx="33843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Рисунок 10" descr="http://sdo-journal.ru/images/stories/konkurs/work2010_hleb10.jpg"/>
          <p:cNvPicPr/>
          <p:nvPr/>
        </p:nvPicPr>
        <p:blipFill>
          <a:blip r:embed="rId4" cstate="print"/>
          <a:srcRect l="32453" t="37286" b="31418"/>
          <a:stretch>
            <a:fillRect/>
          </a:stretch>
        </p:blipFill>
        <p:spPr bwMode="auto">
          <a:xfrm>
            <a:off x="4067944" y="3789040"/>
            <a:ext cx="367240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2" name="Рисунок 11" descr="http://sdo-journal.ru/images/stories/konkurs/work2010_hleb10.jpg"/>
          <p:cNvPicPr/>
          <p:nvPr/>
        </p:nvPicPr>
        <p:blipFill>
          <a:blip r:embed="rId4" cstate="print"/>
          <a:srcRect t="62500" r="55502"/>
          <a:stretch>
            <a:fillRect/>
          </a:stretch>
        </p:blipFill>
        <p:spPr bwMode="auto">
          <a:xfrm>
            <a:off x="395536" y="2492896"/>
            <a:ext cx="381642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95536" y="1377555"/>
            <a:ext cx="41044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«Изготовление военного хлеба»</a:t>
            </a:r>
            <a:endParaRPr kumimoji="0" lang="ru-RU" sz="360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sdo-journal.ru/images/stories/konkurs/work2010_hleb11.jpg"/>
          <p:cNvPicPr/>
          <p:nvPr/>
        </p:nvPicPr>
        <p:blipFill>
          <a:blip r:embed="rId4" cstate="print"/>
          <a:srcRect l="7700" r="3000"/>
          <a:stretch>
            <a:fillRect/>
          </a:stretch>
        </p:blipFill>
        <p:spPr bwMode="auto">
          <a:xfrm>
            <a:off x="467544" y="548680"/>
            <a:ext cx="7200800" cy="576064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хлеб 1.jpg"/>
          <p:cNvPicPr>
            <a:picLocks noChangeAspect="1"/>
          </p:cNvPicPr>
          <p:nvPr/>
        </p:nvPicPr>
        <p:blipFill>
          <a:blip r:embed="rId5" cstate="print"/>
          <a:srcRect r="6061"/>
          <a:stretch>
            <a:fillRect/>
          </a:stretch>
        </p:blipFill>
        <p:spPr>
          <a:xfrm>
            <a:off x="5148064" y="692696"/>
            <a:ext cx="2480276" cy="158417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0" name="Рисунок 9" descr="хлеб 12.jpg"/>
          <p:cNvPicPr>
            <a:picLocks noChangeAspect="1"/>
          </p:cNvPicPr>
          <p:nvPr/>
        </p:nvPicPr>
        <p:blipFill>
          <a:blip r:embed="rId6" cstate="print"/>
          <a:srcRect r="6818"/>
          <a:stretch>
            <a:fillRect/>
          </a:stretch>
        </p:blipFill>
        <p:spPr>
          <a:xfrm>
            <a:off x="539552" y="3726877"/>
            <a:ext cx="3096344" cy="2492179"/>
          </a:xfrm>
          <a:prstGeom prst="rect">
            <a:avLst/>
          </a:prstGeom>
          <a:ln w="28575">
            <a:solidFill>
              <a:srgbClr val="3E171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0" y="349879"/>
            <a:ext cx="78123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strike="noStrike" cap="none" normalizeH="0" baseline="0" dirty="0" smtClean="0">
                <a:ln>
                  <a:noFill/>
                </a:ln>
                <a:solidFill>
                  <a:srgbClr val="3E171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Четвертый этап –в форме тематического занятия</a:t>
            </a:r>
            <a:endParaRPr kumimoji="0" lang="ru-RU" sz="3200" b="0" i="1" strike="noStrike" cap="none" normalizeH="0" baseline="0" dirty="0" smtClean="0">
              <a:ln>
                <a:noFill/>
              </a:ln>
              <a:solidFill>
                <a:srgbClr val="3E171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sdo-journal.ru/images/stories/konkurs/work2010_hleb12.jpg"/>
          <p:cNvPicPr/>
          <p:nvPr/>
        </p:nvPicPr>
        <p:blipFill>
          <a:blip r:embed="rId4" cstate="print"/>
          <a:srcRect t="8431"/>
          <a:stretch>
            <a:fillRect/>
          </a:stretch>
        </p:blipFill>
        <p:spPr bwMode="auto">
          <a:xfrm>
            <a:off x="539552" y="1412776"/>
            <a:ext cx="7128792" cy="25922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http://sdo-journal.ru/images/stories/konkurs/work2010_hleb13.jpg"/>
          <p:cNvPicPr/>
          <p:nvPr/>
        </p:nvPicPr>
        <p:blipFill>
          <a:blip r:embed="rId5" cstate="print"/>
          <a:srcRect b="22237"/>
          <a:stretch>
            <a:fillRect/>
          </a:stretch>
        </p:blipFill>
        <p:spPr bwMode="auto">
          <a:xfrm>
            <a:off x="611560" y="4149080"/>
            <a:ext cx="3600400" cy="2160240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  <p:pic>
        <p:nvPicPr>
          <p:cNvPr id="11" name="Рисунок 10" descr="http://sdo-journal.ru/images/stories/konkurs/work2010_hleb14.jpg"/>
          <p:cNvPicPr/>
          <p:nvPr/>
        </p:nvPicPr>
        <p:blipFill>
          <a:blip r:embed="rId6" cstate="print"/>
          <a:srcRect t="6452" b="12903"/>
          <a:stretch>
            <a:fillRect/>
          </a:stretch>
        </p:blipFill>
        <p:spPr bwMode="auto">
          <a:xfrm>
            <a:off x="4427984" y="4149080"/>
            <a:ext cx="3168352" cy="2160240"/>
          </a:xfrm>
          <a:prstGeom prst="rect">
            <a:avLst/>
          </a:prstGeom>
          <a:noFill/>
          <a:ln w="28575">
            <a:solidFill>
              <a:srgbClr val="3E171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хдеб блокадный_NV_Cuycin_Blokadnuyy_hleb_1987.jpg"/>
          <p:cNvPicPr>
            <a:picLocks noChangeAspect="1"/>
          </p:cNvPicPr>
          <p:nvPr/>
        </p:nvPicPr>
        <p:blipFill>
          <a:blip r:embed="rId4" cstate="print"/>
          <a:srcRect l="30408" r="3163"/>
          <a:stretch>
            <a:fillRect/>
          </a:stretch>
        </p:blipFill>
        <p:spPr>
          <a:xfrm>
            <a:off x="467545" y="548680"/>
            <a:ext cx="3881482" cy="576064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9" name="Рисунок 8" descr="музей блокад. хлеба 1.jpg"/>
          <p:cNvPicPr>
            <a:picLocks noChangeAspect="1"/>
          </p:cNvPicPr>
          <p:nvPr/>
        </p:nvPicPr>
        <p:blipFill>
          <a:blip r:embed="rId5" cstate="print"/>
          <a:srcRect l="4440" r="6536" b="20483"/>
          <a:stretch>
            <a:fillRect/>
          </a:stretch>
        </p:blipFill>
        <p:spPr>
          <a:xfrm>
            <a:off x="4499992" y="2276872"/>
            <a:ext cx="3214607" cy="2088232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1" name="Рисунок 10" descr="музей блокад. хлеба 2.jpg"/>
          <p:cNvPicPr>
            <a:picLocks noChangeAspect="1"/>
          </p:cNvPicPr>
          <p:nvPr/>
        </p:nvPicPr>
        <p:blipFill>
          <a:blip r:embed="rId6" cstate="print"/>
          <a:srcRect b="6829"/>
          <a:stretch>
            <a:fillRect/>
          </a:stretch>
        </p:blipFill>
        <p:spPr>
          <a:xfrm>
            <a:off x="4499991" y="476672"/>
            <a:ext cx="3240361" cy="1656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2" name="Рисунок 11" descr="музей блокад. Ленинграда.jpg"/>
          <p:cNvPicPr>
            <a:picLocks noChangeAspect="1"/>
          </p:cNvPicPr>
          <p:nvPr/>
        </p:nvPicPr>
        <p:blipFill>
          <a:blip r:embed="rId7" cstate="print"/>
          <a:srcRect t="8678" b="14466"/>
          <a:stretch>
            <a:fillRect/>
          </a:stretch>
        </p:blipFill>
        <p:spPr>
          <a:xfrm>
            <a:off x="4519088" y="4477519"/>
            <a:ext cx="3177858" cy="183180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://sdo-journal.ru/images/stories/konkurs/work2010_hleb16.jpg"/>
          <p:cNvPicPr/>
          <p:nvPr/>
        </p:nvPicPr>
        <p:blipFill>
          <a:blip r:embed="rId4" cstate="print"/>
          <a:srcRect l="10170" t="10638" r="13559" b="10638"/>
          <a:stretch>
            <a:fillRect/>
          </a:stretch>
        </p:blipFill>
        <p:spPr bwMode="auto">
          <a:xfrm>
            <a:off x="4427984" y="3933056"/>
            <a:ext cx="331236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Рисунок 9" descr="http://sdo-journal.ru/images/stories/konkurs/work2010_hleb15.jpg"/>
          <p:cNvPicPr/>
          <p:nvPr/>
        </p:nvPicPr>
        <p:blipFill>
          <a:blip r:embed="rId5" cstate="print"/>
          <a:srcRect t="20293"/>
          <a:stretch>
            <a:fillRect/>
          </a:stretch>
        </p:blipFill>
        <p:spPr bwMode="auto">
          <a:xfrm>
            <a:off x="395536" y="404664"/>
            <a:ext cx="453650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44008" y="461870"/>
            <a:ext cx="309634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Береги хлеб, он дорого достается.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Не оставляй недоеденных кусков.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Никогда не бросай хлеб.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3284985"/>
            <a:ext cx="4464496" cy="322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Продли жизнь хлебу.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Подними брошенный кусок, отдай птицам, но не оставляй на полу, на земле, чтобы не затоптали в грязь человеческий труд.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дети войны-011.jpg"/>
          <p:cNvPicPr>
            <a:picLocks noChangeAspect="1"/>
          </p:cNvPicPr>
          <p:nvPr/>
        </p:nvPicPr>
        <p:blipFill>
          <a:blip r:embed="rId4" cstate="print"/>
          <a:srcRect l="1963" r="16926"/>
          <a:stretch>
            <a:fillRect/>
          </a:stretch>
        </p:blipFill>
        <p:spPr>
          <a:xfrm>
            <a:off x="395536" y="332656"/>
            <a:ext cx="7416824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84</Words>
  <Application>Microsoft Office PowerPoint</Application>
  <PresentationFormat>Экран (4:3)</PresentationFormat>
  <Paragraphs>15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227</cp:revision>
  <dcterms:created xsi:type="dcterms:W3CDTF">2015-02-11T07:45:53Z</dcterms:created>
  <dcterms:modified xsi:type="dcterms:W3CDTF">2015-10-03T00:07:23Z</dcterms:modified>
</cp:coreProperties>
</file>