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28289-1DF6-4427-A94F-BAC28E12F740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428E0-0B50-4555-8F7F-9DE15D760F13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28289-1DF6-4427-A94F-BAC28E12F740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428E0-0B50-4555-8F7F-9DE15D760F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28289-1DF6-4427-A94F-BAC28E12F740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428E0-0B50-4555-8F7F-9DE15D760F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28289-1DF6-4427-A94F-BAC28E12F740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428E0-0B50-4555-8F7F-9DE15D760F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28289-1DF6-4427-A94F-BAC28E12F740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428E0-0B50-4555-8F7F-9DE15D760F1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28289-1DF6-4427-A94F-BAC28E12F740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428E0-0B50-4555-8F7F-9DE15D760F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28289-1DF6-4427-A94F-BAC28E12F740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428E0-0B50-4555-8F7F-9DE15D760F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28289-1DF6-4427-A94F-BAC28E12F740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428E0-0B50-4555-8F7F-9DE15D760F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28289-1DF6-4427-A94F-BAC28E12F740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428E0-0B50-4555-8F7F-9DE15D760F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28289-1DF6-4427-A94F-BAC28E12F740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428E0-0B50-4555-8F7F-9DE15D760F13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28289-1DF6-4427-A94F-BAC28E12F740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428E0-0B50-4555-8F7F-9DE15D760F13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A328289-1DF6-4427-A94F-BAC28E12F740}" type="datetimeFigureOut">
              <a:rPr lang="ru-RU" smtClean="0"/>
              <a:t>21.12.2014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9428E0-0B50-4555-8F7F-9DE15D760F1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Разновысокие брусья.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Алексанян</a:t>
            </a:r>
            <a:r>
              <a:rPr lang="ru-RU" dirty="0" smtClean="0"/>
              <a:t> Полина, 10 Б класс.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9231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5"/>
            <a:ext cx="8752016" cy="3168352"/>
          </a:xfrm>
        </p:spPr>
        <p:txBody>
          <a:bodyPr/>
          <a:lstStyle/>
          <a:p>
            <a:pPr marL="0" lvl="0" indent="0">
              <a:buClr>
                <a:srgbClr val="759AA5">
                  <a:lumMod val="60000"/>
                  <a:lumOff val="40000"/>
                </a:srgbClr>
              </a:buClr>
              <a:buNone/>
            </a:pPr>
            <a:r>
              <a:rPr lang="ru-RU" b="1" dirty="0">
                <a:solidFill>
                  <a:srgbClr val="FFC000"/>
                </a:solidFill>
              </a:rPr>
              <a:t>VI. </a:t>
            </a:r>
            <a:r>
              <a:rPr lang="ru-RU" b="1" dirty="0" smtClean="0">
                <a:solidFill>
                  <a:srgbClr val="FFC000"/>
                </a:solidFill>
              </a:rPr>
              <a:t>Соскоки</a:t>
            </a:r>
            <a:r>
              <a:rPr lang="ru-RU" sz="1100" dirty="0" smtClean="0">
                <a:solidFill>
                  <a:srgbClr val="555555"/>
                </a:solidFill>
                <a:latin typeface="Arial"/>
              </a:rPr>
              <a:t>[]</a:t>
            </a:r>
            <a:endParaRPr lang="ru-RU" sz="1100" b="1" dirty="0">
              <a:solidFill>
                <a:srgbClr val="000000"/>
              </a:solidFill>
              <a:latin typeface="Arial"/>
            </a:endParaRPr>
          </a:p>
          <a:p>
            <a:pPr marL="0" lvl="0" indent="0">
              <a:buClr>
                <a:srgbClr val="759AA5">
                  <a:lumMod val="60000"/>
                  <a:lumOff val="40000"/>
                </a:srgbClr>
              </a:buClr>
              <a:buNone/>
            </a:pPr>
            <a:r>
              <a:rPr lang="ru-RU" sz="1100" dirty="0" smtClean="0">
                <a:solidFill>
                  <a:srgbClr val="252525"/>
                </a:solidFill>
                <a:latin typeface="Arial"/>
              </a:rPr>
              <a:t>   </a:t>
            </a:r>
            <a:r>
              <a:rPr lang="ru-RU" dirty="0" smtClean="0">
                <a:solidFill>
                  <a:schemeClr val="tx1"/>
                </a:solidFill>
              </a:rPr>
              <a:t>Концовка </a:t>
            </a:r>
            <a:r>
              <a:rPr lang="ru-RU" dirty="0">
                <a:solidFill>
                  <a:schemeClr val="tx1"/>
                </a:solidFill>
              </a:rPr>
              <a:t>комбинации может быть выполнена как без использования </a:t>
            </a:r>
            <a:r>
              <a:rPr lang="ru-RU" dirty="0" smtClean="0">
                <a:solidFill>
                  <a:schemeClr val="tx1"/>
                </a:solidFill>
              </a:rPr>
              <a:t>сальто, </a:t>
            </a:r>
            <a:r>
              <a:rPr lang="ru-RU" dirty="0">
                <a:solidFill>
                  <a:schemeClr val="tx1"/>
                </a:solidFill>
              </a:rPr>
              <a:t>так и с использованием различных типов сальто (махом вперёд или назад, из оборотов срывом или дугой и т. д.). Соскок может усложняться как поворотом, так и </a:t>
            </a:r>
            <a:r>
              <a:rPr lang="ru-RU" dirty="0" err="1">
                <a:solidFill>
                  <a:schemeClr val="tx1"/>
                </a:solidFill>
              </a:rPr>
              <a:t>контр-вращением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 lvl="0">
              <a:buClr>
                <a:srgbClr val="759AA5">
                  <a:lumMod val="60000"/>
                  <a:lumOff val="40000"/>
                </a:srgbClr>
              </a:buClr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708920"/>
            <a:ext cx="3626725" cy="3751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052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" y="-315416"/>
            <a:ext cx="8229600" cy="1143000"/>
          </a:xfrm>
        </p:spPr>
        <p:txBody>
          <a:bodyPr/>
          <a:lstStyle/>
          <a:p>
            <a:r>
              <a:rPr lang="ru-RU" sz="2400" dirty="0" smtClean="0">
                <a:solidFill>
                  <a:srgbClr val="FFC000"/>
                </a:solidFill>
                <a:latin typeface="+mn-lt"/>
              </a:rPr>
              <a:t>Чемпионы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4330824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400" b="1" dirty="0">
                <a:solidFill>
                  <a:srgbClr val="000000"/>
                </a:solidFill>
              </a:rPr>
              <a:t>Олимпийские чемпионки в упражнениях на </a:t>
            </a:r>
            <a:r>
              <a:rPr lang="ru-RU" sz="3400" b="1" dirty="0" smtClean="0">
                <a:solidFill>
                  <a:srgbClr val="000000"/>
                </a:solidFill>
              </a:rPr>
              <a:t>брусьях:</a:t>
            </a:r>
          </a:p>
          <a:p>
            <a:r>
              <a:rPr lang="ru-RU" sz="2200" b="1" dirty="0" smtClean="0">
                <a:solidFill>
                  <a:srgbClr val="252525"/>
                </a:solidFill>
              </a:rPr>
              <a:t>1952</a:t>
            </a:r>
            <a:r>
              <a:rPr lang="ru-RU" sz="2200" b="1" dirty="0">
                <a:solidFill>
                  <a:srgbClr val="252525"/>
                </a:solidFill>
              </a:rPr>
              <a:t> — </a:t>
            </a:r>
            <a:r>
              <a:rPr lang="ru-RU" sz="2200" b="1" dirty="0" err="1">
                <a:solidFill>
                  <a:srgbClr val="252525"/>
                </a:solidFill>
              </a:rPr>
              <a:t>Маргит</a:t>
            </a:r>
            <a:r>
              <a:rPr lang="ru-RU" sz="2200" b="1" dirty="0">
                <a:solidFill>
                  <a:srgbClr val="252525"/>
                </a:solidFill>
              </a:rPr>
              <a:t> </a:t>
            </a:r>
            <a:r>
              <a:rPr lang="ru-RU" sz="2200" b="1" dirty="0" err="1">
                <a:solidFill>
                  <a:srgbClr val="252525"/>
                </a:solidFill>
              </a:rPr>
              <a:t>Коронди</a:t>
            </a:r>
            <a:r>
              <a:rPr lang="ru-RU" sz="2200" b="1" dirty="0">
                <a:solidFill>
                  <a:srgbClr val="252525"/>
                </a:solidFill>
              </a:rPr>
              <a:t>, Венгрия</a:t>
            </a:r>
          </a:p>
          <a:p>
            <a:pPr>
              <a:buFont typeface="Arial"/>
              <a:buChar char="•"/>
            </a:pPr>
            <a:r>
              <a:rPr lang="ru-RU" sz="2200" b="1" dirty="0">
                <a:solidFill>
                  <a:srgbClr val="252525"/>
                </a:solidFill>
              </a:rPr>
              <a:t>1956 — </a:t>
            </a:r>
            <a:r>
              <a:rPr lang="ru-RU" sz="2200" b="1" dirty="0" err="1" smtClean="0">
                <a:solidFill>
                  <a:srgbClr val="252525"/>
                </a:solidFill>
              </a:rPr>
              <a:t>Агнеш</a:t>
            </a:r>
            <a:r>
              <a:rPr lang="ru-RU" sz="2200" b="1" dirty="0" smtClean="0">
                <a:solidFill>
                  <a:srgbClr val="252525"/>
                </a:solidFill>
              </a:rPr>
              <a:t> </a:t>
            </a:r>
            <a:r>
              <a:rPr lang="ru-RU" sz="2200" b="1" dirty="0" err="1" smtClean="0">
                <a:solidFill>
                  <a:srgbClr val="252525"/>
                </a:solidFill>
              </a:rPr>
              <a:t>КелетиВенгрия</a:t>
            </a:r>
            <a:endParaRPr lang="ru-RU" sz="2200" b="1" dirty="0">
              <a:solidFill>
                <a:srgbClr val="252525"/>
              </a:solidFill>
            </a:endParaRPr>
          </a:p>
          <a:p>
            <a:pPr>
              <a:buFont typeface="Arial"/>
              <a:buChar char="•"/>
            </a:pPr>
            <a:r>
              <a:rPr lang="ru-RU" sz="2200" b="1" dirty="0">
                <a:solidFill>
                  <a:srgbClr val="252525"/>
                </a:solidFill>
              </a:rPr>
              <a:t>1960 — </a:t>
            </a:r>
            <a:r>
              <a:rPr lang="ru-RU" sz="2200" b="1" dirty="0" smtClean="0">
                <a:solidFill>
                  <a:srgbClr val="252525"/>
                </a:solidFill>
              </a:rPr>
              <a:t>Полина </a:t>
            </a:r>
            <a:r>
              <a:rPr lang="ru-RU" sz="2200" b="1" dirty="0">
                <a:solidFill>
                  <a:srgbClr val="252525"/>
                </a:solidFill>
              </a:rPr>
              <a:t>А</a:t>
            </a:r>
            <a:r>
              <a:rPr lang="ru-RU" sz="2200" b="1" dirty="0" smtClean="0">
                <a:solidFill>
                  <a:srgbClr val="252525"/>
                </a:solidFill>
              </a:rPr>
              <a:t>стахова, СССР</a:t>
            </a:r>
            <a:endParaRPr lang="ru-RU" sz="2200" b="1" dirty="0">
              <a:solidFill>
                <a:srgbClr val="252525"/>
              </a:solidFill>
            </a:endParaRPr>
          </a:p>
          <a:p>
            <a:pPr>
              <a:buFont typeface="Arial"/>
              <a:buChar char="•"/>
            </a:pPr>
            <a:r>
              <a:rPr lang="ru-RU" sz="2200" b="1" dirty="0">
                <a:solidFill>
                  <a:srgbClr val="252525"/>
                </a:solidFill>
              </a:rPr>
              <a:t>1964 </a:t>
            </a:r>
            <a:r>
              <a:rPr lang="ru-RU" sz="2200" b="1" dirty="0" smtClean="0">
                <a:solidFill>
                  <a:srgbClr val="252525"/>
                </a:solidFill>
              </a:rPr>
              <a:t>— Полина </a:t>
            </a:r>
            <a:r>
              <a:rPr lang="ru-RU" sz="2200" b="1" dirty="0" err="1" smtClean="0">
                <a:solidFill>
                  <a:srgbClr val="252525"/>
                </a:solidFill>
              </a:rPr>
              <a:t>АстаховаСССР</a:t>
            </a:r>
            <a:endParaRPr lang="ru-RU" sz="2200" b="1" dirty="0">
              <a:solidFill>
                <a:srgbClr val="252525"/>
              </a:solidFill>
            </a:endParaRPr>
          </a:p>
          <a:p>
            <a:pPr>
              <a:buFont typeface="Arial"/>
              <a:buChar char="•"/>
            </a:pPr>
            <a:r>
              <a:rPr lang="ru-RU" sz="2200" b="1" dirty="0">
                <a:solidFill>
                  <a:srgbClr val="252525"/>
                </a:solidFill>
              </a:rPr>
              <a:t>1968 </a:t>
            </a:r>
            <a:r>
              <a:rPr lang="ru-RU" sz="2200" b="1" dirty="0" smtClean="0">
                <a:solidFill>
                  <a:srgbClr val="252525"/>
                </a:solidFill>
              </a:rPr>
              <a:t>— Вера </a:t>
            </a:r>
            <a:r>
              <a:rPr lang="ru-RU" sz="2200" b="1" dirty="0" err="1" smtClean="0">
                <a:solidFill>
                  <a:srgbClr val="252525"/>
                </a:solidFill>
              </a:rPr>
              <a:t>Чаславска</a:t>
            </a:r>
            <a:r>
              <a:rPr lang="ru-RU" sz="2200" b="1" dirty="0" smtClean="0">
                <a:solidFill>
                  <a:srgbClr val="252525"/>
                </a:solidFill>
              </a:rPr>
              <a:t>, Чехословакия</a:t>
            </a:r>
            <a:endParaRPr lang="ru-RU" sz="2200" b="1" dirty="0">
              <a:solidFill>
                <a:srgbClr val="252525"/>
              </a:solidFill>
            </a:endParaRPr>
          </a:p>
          <a:p>
            <a:pPr>
              <a:buFont typeface="Arial"/>
              <a:buChar char="•"/>
            </a:pPr>
            <a:r>
              <a:rPr lang="ru-RU" sz="2200" b="1" dirty="0">
                <a:solidFill>
                  <a:srgbClr val="252525"/>
                </a:solidFill>
              </a:rPr>
              <a:t>1972 — Карин </a:t>
            </a:r>
            <a:r>
              <a:rPr lang="ru-RU" sz="2200" b="1" dirty="0" err="1">
                <a:solidFill>
                  <a:srgbClr val="252525"/>
                </a:solidFill>
              </a:rPr>
              <a:t>Янц</a:t>
            </a:r>
            <a:r>
              <a:rPr lang="ru-RU" sz="2200" b="1" dirty="0">
                <a:solidFill>
                  <a:srgbClr val="252525"/>
                </a:solidFill>
              </a:rPr>
              <a:t>, ГДР</a:t>
            </a:r>
          </a:p>
          <a:p>
            <a:pPr>
              <a:buFont typeface="Arial"/>
              <a:buChar char="•"/>
            </a:pPr>
            <a:r>
              <a:rPr lang="ru-RU" sz="2200" b="1" dirty="0" smtClean="0">
                <a:solidFill>
                  <a:srgbClr val="252525"/>
                </a:solidFill>
              </a:rPr>
              <a:t>1976</a:t>
            </a:r>
            <a:r>
              <a:rPr lang="ru-RU" sz="2100" b="1" dirty="0">
                <a:solidFill>
                  <a:srgbClr val="252525"/>
                </a:solidFill>
              </a:rPr>
              <a:t> </a:t>
            </a:r>
            <a:r>
              <a:rPr lang="ru-RU" sz="2100" b="1" dirty="0" smtClean="0">
                <a:solidFill>
                  <a:srgbClr val="252525"/>
                </a:solidFill>
              </a:rPr>
              <a:t>—Надя </a:t>
            </a:r>
            <a:r>
              <a:rPr lang="ru-RU" sz="2100" b="1" dirty="0" err="1" smtClean="0">
                <a:solidFill>
                  <a:srgbClr val="252525"/>
                </a:solidFill>
              </a:rPr>
              <a:t>Команечи</a:t>
            </a:r>
            <a:r>
              <a:rPr lang="ru-RU" sz="2100" b="1" dirty="0" smtClean="0">
                <a:solidFill>
                  <a:srgbClr val="252525"/>
                </a:solidFill>
              </a:rPr>
              <a:t>, </a:t>
            </a:r>
            <a:r>
              <a:rPr lang="ru-RU" sz="2200" b="1" dirty="0" smtClean="0">
                <a:solidFill>
                  <a:srgbClr val="252525"/>
                </a:solidFill>
              </a:rPr>
              <a:t> Румыния</a:t>
            </a:r>
            <a:endParaRPr lang="ru-RU" sz="2200" b="1" dirty="0">
              <a:solidFill>
                <a:srgbClr val="252525"/>
              </a:solidFill>
            </a:endParaRPr>
          </a:p>
          <a:p>
            <a:pPr>
              <a:buFont typeface="Arial"/>
              <a:buChar char="•"/>
            </a:pPr>
            <a:r>
              <a:rPr lang="ru-RU" sz="2200" b="1" dirty="0">
                <a:solidFill>
                  <a:srgbClr val="252525"/>
                </a:solidFill>
              </a:rPr>
              <a:t>1980 </a:t>
            </a:r>
            <a:r>
              <a:rPr lang="ru-RU" sz="2200" b="1" dirty="0" smtClean="0">
                <a:solidFill>
                  <a:srgbClr val="252525"/>
                </a:solidFill>
              </a:rPr>
              <a:t>— Макси </a:t>
            </a:r>
            <a:r>
              <a:rPr lang="ru-RU" sz="2200" b="1" dirty="0" err="1" smtClean="0">
                <a:solidFill>
                  <a:srgbClr val="252525"/>
                </a:solidFill>
              </a:rPr>
              <a:t>Гнаук</a:t>
            </a:r>
            <a:r>
              <a:rPr lang="ru-RU" sz="2200" b="1" dirty="0" smtClean="0">
                <a:solidFill>
                  <a:srgbClr val="252525"/>
                </a:solidFill>
              </a:rPr>
              <a:t>, ГДР</a:t>
            </a:r>
            <a:endParaRPr lang="ru-RU" sz="2200" b="1" dirty="0">
              <a:solidFill>
                <a:srgbClr val="252525"/>
              </a:solidFill>
            </a:endParaRPr>
          </a:p>
          <a:p>
            <a:pPr>
              <a:buFont typeface="Arial"/>
              <a:buChar char="•"/>
            </a:pPr>
            <a:r>
              <a:rPr lang="ru-RU" sz="2200" b="1" dirty="0">
                <a:solidFill>
                  <a:srgbClr val="252525"/>
                </a:solidFill>
              </a:rPr>
              <a:t>1988 </a:t>
            </a:r>
            <a:r>
              <a:rPr lang="ru-RU" sz="2200" b="1" dirty="0" smtClean="0">
                <a:solidFill>
                  <a:srgbClr val="252525"/>
                </a:solidFill>
              </a:rPr>
              <a:t>— </a:t>
            </a:r>
            <a:r>
              <a:rPr lang="ru-RU" sz="2200" b="1" dirty="0" err="1" smtClean="0">
                <a:solidFill>
                  <a:srgbClr val="252525"/>
                </a:solidFill>
              </a:rPr>
              <a:t>Даниэла</a:t>
            </a:r>
            <a:r>
              <a:rPr lang="ru-RU" sz="2200" b="1" dirty="0" smtClean="0">
                <a:solidFill>
                  <a:srgbClr val="252525"/>
                </a:solidFill>
              </a:rPr>
              <a:t> </a:t>
            </a:r>
            <a:r>
              <a:rPr lang="ru-RU" sz="2200" b="1" dirty="0" err="1" smtClean="0">
                <a:solidFill>
                  <a:srgbClr val="252525"/>
                </a:solidFill>
              </a:rPr>
              <a:t>СиливашРумыния</a:t>
            </a:r>
            <a:endParaRPr lang="ru-RU" sz="2200" b="1" dirty="0">
              <a:solidFill>
                <a:srgbClr val="252525"/>
              </a:solidFill>
            </a:endParaRPr>
          </a:p>
          <a:p>
            <a:pPr>
              <a:buFont typeface="Arial"/>
              <a:buChar char="•"/>
            </a:pPr>
            <a:r>
              <a:rPr lang="ru-RU" sz="2200" b="1" dirty="0">
                <a:solidFill>
                  <a:srgbClr val="252525"/>
                </a:solidFill>
              </a:rPr>
              <a:t>1992 — </a:t>
            </a:r>
            <a:r>
              <a:rPr lang="ru-RU" sz="2200" b="1" dirty="0" err="1">
                <a:solidFill>
                  <a:srgbClr val="252525"/>
                </a:solidFill>
              </a:rPr>
              <a:t>Лю</a:t>
            </a:r>
            <a:r>
              <a:rPr lang="ru-RU" sz="2200" b="1" dirty="0">
                <a:solidFill>
                  <a:srgbClr val="252525"/>
                </a:solidFill>
              </a:rPr>
              <a:t> Ли, Китай</a:t>
            </a:r>
          </a:p>
          <a:p>
            <a:pPr>
              <a:buFont typeface="Arial"/>
              <a:buChar char="•"/>
            </a:pPr>
            <a:r>
              <a:rPr lang="ru-RU" sz="2200" b="1" dirty="0">
                <a:solidFill>
                  <a:srgbClr val="252525"/>
                </a:solidFill>
              </a:rPr>
              <a:t>1996 </a:t>
            </a:r>
            <a:r>
              <a:rPr lang="ru-RU" sz="2200" b="1" dirty="0" smtClean="0">
                <a:solidFill>
                  <a:srgbClr val="252525"/>
                </a:solidFill>
              </a:rPr>
              <a:t>— Светлана </a:t>
            </a:r>
            <a:r>
              <a:rPr lang="ru-RU" sz="2200" b="1" dirty="0" err="1">
                <a:solidFill>
                  <a:srgbClr val="252525"/>
                </a:solidFill>
              </a:rPr>
              <a:t>Х</a:t>
            </a:r>
            <a:r>
              <a:rPr lang="ru-RU" sz="2200" b="1" dirty="0" err="1" smtClean="0">
                <a:solidFill>
                  <a:srgbClr val="252525"/>
                </a:solidFill>
              </a:rPr>
              <a:t>оркина</a:t>
            </a:r>
            <a:r>
              <a:rPr lang="ru-RU" sz="2200" b="1" dirty="0" smtClean="0">
                <a:solidFill>
                  <a:srgbClr val="252525"/>
                </a:solidFill>
              </a:rPr>
              <a:t>,  </a:t>
            </a:r>
            <a:r>
              <a:rPr lang="ru-RU" sz="2200" b="1" dirty="0">
                <a:solidFill>
                  <a:srgbClr val="252525"/>
                </a:solidFill>
              </a:rPr>
              <a:t>Россия</a:t>
            </a:r>
          </a:p>
          <a:p>
            <a:pPr>
              <a:buFont typeface="Arial"/>
              <a:buChar char="•"/>
            </a:pPr>
            <a:r>
              <a:rPr lang="ru-RU" sz="2200" b="1" dirty="0">
                <a:solidFill>
                  <a:srgbClr val="252525"/>
                </a:solidFill>
              </a:rPr>
              <a:t>2000 — </a:t>
            </a:r>
            <a:r>
              <a:rPr lang="ru-RU" sz="2200" b="1" dirty="0" smtClean="0">
                <a:solidFill>
                  <a:srgbClr val="252525"/>
                </a:solidFill>
              </a:rPr>
              <a:t>Светлана </a:t>
            </a:r>
            <a:r>
              <a:rPr lang="ru-RU" sz="2200" b="1" dirty="0" err="1">
                <a:solidFill>
                  <a:srgbClr val="252525"/>
                </a:solidFill>
              </a:rPr>
              <a:t>Х</a:t>
            </a:r>
            <a:r>
              <a:rPr lang="ru-RU" sz="2200" b="1" dirty="0" err="1" smtClean="0">
                <a:solidFill>
                  <a:srgbClr val="252525"/>
                </a:solidFill>
              </a:rPr>
              <a:t>оркина</a:t>
            </a:r>
            <a:r>
              <a:rPr lang="ru-RU" sz="2200" b="1" dirty="0" smtClean="0">
                <a:solidFill>
                  <a:srgbClr val="252525"/>
                </a:solidFill>
              </a:rPr>
              <a:t>, Россия</a:t>
            </a:r>
            <a:endParaRPr lang="ru-RU" sz="2200" b="1" dirty="0">
              <a:solidFill>
                <a:srgbClr val="252525"/>
              </a:solidFill>
            </a:endParaRPr>
          </a:p>
          <a:p>
            <a:pPr>
              <a:buFont typeface="Arial"/>
              <a:buChar char="•"/>
            </a:pPr>
            <a:r>
              <a:rPr lang="ru-RU" sz="2200" b="1" dirty="0">
                <a:solidFill>
                  <a:srgbClr val="252525"/>
                </a:solidFill>
              </a:rPr>
              <a:t>2004 — Эмиль </a:t>
            </a:r>
            <a:r>
              <a:rPr lang="ru-RU" sz="2200" b="1" dirty="0" err="1">
                <a:solidFill>
                  <a:srgbClr val="252525"/>
                </a:solidFill>
              </a:rPr>
              <a:t>Лепеннек</a:t>
            </a:r>
            <a:r>
              <a:rPr lang="ru-RU" sz="2200" b="1" dirty="0">
                <a:solidFill>
                  <a:srgbClr val="252525"/>
                </a:solidFill>
              </a:rPr>
              <a:t>, Франция</a:t>
            </a:r>
          </a:p>
          <a:p>
            <a:pPr>
              <a:buFont typeface="Arial"/>
              <a:buChar char="•"/>
            </a:pPr>
            <a:r>
              <a:rPr lang="ru-RU" sz="2200" b="1" dirty="0">
                <a:solidFill>
                  <a:srgbClr val="252525"/>
                </a:solidFill>
              </a:rPr>
              <a:t>2008 — </a:t>
            </a:r>
            <a:r>
              <a:rPr lang="ru-RU" sz="2200" b="1" dirty="0" err="1">
                <a:solidFill>
                  <a:srgbClr val="252525"/>
                </a:solidFill>
              </a:rPr>
              <a:t>Хё</a:t>
            </a:r>
            <a:r>
              <a:rPr lang="ru-RU" sz="2200" b="1" dirty="0">
                <a:solidFill>
                  <a:srgbClr val="252525"/>
                </a:solidFill>
              </a:rPr>
              <a:t> </a:t>
            </a:r>
            <a:r>
              <a:rPr lang="ru-RU" sz="2200" b="1" dirty="0" err="1">
                <a:solidFill>
                  <a:srgbClr val="252525"/>
                </a:solidFill>
              </a:rPr>
              <a:t>Кексин</a:t>
            </a:r>
            <a:r>
              <a:rPr lang="ru-RU" sz="2200" b="1" dirty="0">
                <a:solidFill>
                  <a:srgbClr val="252525"/>
                </a:solidFill>
              </a:rPr>
              <a:t>, Китай</a:t>
            </a:r>
          </a:p>
          <a:p>
            <a:pPr>
              <a:buFont typeface="Arial"/>
              <a:buChar char="•"/>
            </a:pPr>
            <a:r>
              <a:rPr lang="ru-RU" sz="2200" b="1" dirty="0">
                <a:solidFill>
                  <a:srgbClr val="252525"/>
                </a:solidFill>
              </a:rPr>
              <a:t>2012 — </a:t>
            </a:r>
            <a:r>
              <a:rPr lang="ru-RU" sz="2200" b="1" dirty="0" err="1" smtClean="0">
                <a:solidFill>
                  <a:srgbClr val="252525"/>
                </a:solidFill>
              </a:rPr>
              <a:t>Алия</a:t>
            </a:r>
            <a:r>
              <a:rPr lang="ru-RU" sz="2200" b="1" dirty="0" smtClean="0">
                <a:solidFill>
                  <a:srgbClr val="252525"/>
                </a:solidFill>
              </a:rPr>
              <a:t> Мустафина, Россия</a:t>
            </a:r>
            <a:endParaRPr lang="ru-RU" sz="2200" b="1" dirty="0">
              <a:solidFill>
                <a:srgbClr val="252525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355976" y="620688"/>
            <a:ext cx="46805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0" dirty="0" smtClean="0">
                <a:solidFill>
                  <a:srgbClr val="000000"/>
                </a:solidFill>
                <a:effectLst/>
              </a:rPr>
              <a:t>Чемпионки мира в упражнениях на брусьях:</a:t>
            </a:r>
            <a:r>
              <a:rPr lang="ru-RU" b="0" i="0" dirty="0" smtClean="0">
                <a:solidFill>
                  <a:srgbClr val="555555"/>
                </a:solidFill>
                <a:effectLst/>
                <a:latin typeface="Arial"/>
              </a:rPr>
              <a:t>]</a:t>
            </a:r>
            <a:endParaRPr lang="ru-RU" b="0" i="0" dirty="0" smtClean="0">
              <a:solidFill>
                <a:srgbClr val="000000"/>
              </a:solidFill>
              <a:effectLst/>
              <a:latin typeface="Linux Libertine"/>
            </a:endParaRPr>
          </a:p>
          <a:p>
            <a:pPr>
              <a:buFont typeface="Arial"/>
              <a:buChar char="•"/>
            </a:pPr>
            <a:r>
              <a:rPr lang="ru-RU" sz="1600" b="1" i="0" dirty="0" smtClean="0">
                <a:solidFill>
                  <a:srgbClr val="252525"/>
                </a:solidFill>
                <a:effectLst/>
              </a:rPr>
              <a:t>1991 — Ким </a:t>
            </a:r>
            <a:r>
              <a:rPr lang="ru-RU" sz="1600" b="1" i="0" dirty="0" err="1" smtClean="0">
                <a:solidFill>
                  <a:srgbClr val="252525"/>
                </a:solidFill>
                <a:effectLst/>
              </a:rPr>
              <a:t>Гван</a:t>
            </a:r>
            <a:r>
              <a:rPr lang="ru-RU" sz="1600" b="1" i="0" dirty="0" smtClean="0">
                <a:solidFill>
                  <a:srgbClr val="252525"/>
                </a:solidFill>
                <a:effectLst/>
              </a:rPr>
              <a:t> Сук, КНДР</a:t>
            </a:r>
          </a:p>
          <a:p>
            <a:pPr>
              <a:buFont typeface="Arial"/>
              <a:buChar char="•"/>
            </a:pPr>
            <a:r>
              <a:rPr lang="ru-RU" sz="1600" b="1" i="0" dirty="0" smtClean="0">
                <a:solidFill>
                  <a:srgbClr val="252525"/>
                </a:solidFill>
                <a:effectLst/>
              </a:rPr>
              <a:t>1993 — Шеннон Миллер, США</a:t>
            </a:r>
          </a:p>
          <a:p>
            <a:pPr>
              <a:buFont typeface="Arial"/>
              <a:buChar char="•"/>
            </a:pPr>
            <a:r>
              <a:rPr lang="ru-RU" sz="1600" b="1" i="0" dirty="0" smtClean="0">
                <a:solidFill>
                  <a:srgbClr val="252525"/>
                </a:solidFill>
                <a:effectLst/>
              </a:rPr>
              <a:t>1994 — Лу Ли, Китай</a:t>
            </a:r>
          </a:p>
          <a:p>
            <a:pPr>
              <a:buFont typeface="Arial"/>
              <a:buChar char="•"/>
            </a:pPr>
            <a:r>
              <a:rPr lang="ru-RU" sz="1600" b="1" i="0" dirty="0" smtClean="0">
                <a:solidFill>
                  <a:srgbClr val="252525"/>
                </a:solidFill>
                <a:effectLst/>
              </a:rPr>
              <a:t>1995 — Светлана </a:t>
            </a:r>
            <a:r>
              <a:rPr lang="ru-RU" sz="1600" b="1" i="0" dirty="0" err="1" smtClean="0">
                <a:solidFill>
                  <a:srgbClr val="252525"/>
                </a:solidFill>
                <a:effectLst/>
              </a:rPr>
              <a:t>Хоркина</a:t>
            </a:r>
            <a:r>
              <a:rPr lang="ru-RU" sz="1600" b="1" i="0" dirty="0" smtClean="0">
                <a:solidFill>
                  <a:srgbClr val="252525"/>
                </a:solidFill>
                <a:effectLst/>
              </a:rPr>
              <a:t>, Россия</a:t>
            </a:r>
          </a:p>
          <a:p>
            <a:pPr>
              <a:buFont typeface="Arial"/>
              <a:buChar char="•"/>
            </a:pPr>
            <a:r>
              <a:rPr lang="ru-RU" sz="1600" b="1" i="0" dirty="0" smtClean="0">
                <a:solidFill>
                  <a:srgbClr val="252525"/>
                </a:solidFill>
                <a:effectLst/>
              </a:rPr>
              <a:t>1997 — Светлана </a:t>
            </a:r>
            <a:r>
              <a:rPr lang="ru-RU" sz="1600" b="1" i="0" dirty="0" err="1" smtClean="0">
                <a:solidFill>
                  <a:srgbClr val="252525"/>
                </a:solidFill>
                <a:effectLst/>
              </a:rPr>
              <a:t>Хоркина</a:t>
            </a:r>
            <a:r>
              <a:rPr lang="ru-RU" sz="1600" b="1" i="0" dirty="0" smtClean="0">
                <a:solidFill>
                  <a:srgbClr val="252525"/>
                </a:solidFill>
                <a:effectLst/>
              </a:rPr>
              <a:t>, Россия</a:t>
            </a:r>
          </a:p>
          <a:p>
            <a:pPr>
              <a:buFont typeface="Arial"/>
              <a:buChar char="•"/>
            </a:pPr>
            <a:r>
              <a:rPr lang="ru-RU" sz="1600" b="1" i="0" dirty="0" smtClean="0">
                <a:solidFill>
                  <a:srgbClr val="252525"/>
                </a:solidFill>
                <a:effectLst/>
              </a:rPr>
              <a:t>1999 — Светлана </a:t>
            </a:r>
            <a:r>
              <a:rPr lang="ru-RU" sz="1600" b="1" i="0" dirty="0" err="1" smtClean="0">
                <a:solidFill>
                  <a:srgbClr val="252525"/>
                </a:solidFill>
                <a:effectLst/>
              </a:rPr>
              <a:t>Хоркина</a:t>
            </a:r>
            <a:r>
              <a:rPr lang="ru-RU" sz="1600" b="1" i="0" dirty="0" smtClean="0">
                <a:solidFill>
                  <a:srgbClr val="252525"/>
                </a:solidFill>
                <a:effectLst/>
              </a:rPr>
              <a:t>, Россия</a:t>
            </a:r>
          </a:p>
          <a:p>
            <a:pPr>
              <a:buFont typeface="Arial"/>
              <a:buChar char="•"/>
            </a:pPr>
            <a:r>
              <a:rPr lang="ru-RU" sz="1600" b="1" i="0" dirty="0" smtClean="0">
                <a:solidFill>
                  <a:srgbClr val="252525"/>
                </a:solidFill>
                <a:effectLst/>
              </a:rPr>
              <a:t>2001 — Светлана </a:t>
            </a:r>
            <a:r>
              <a:rPr lang="ru-RU" sz="1600" b="1" i="0" dirty="0" err="1" smtClean="0">
                <a:solidFill>
                  <a:srgbClr val="252525"/>
                </a:solidFill>
                <a:effectLst/>
              </a:rPr>
              <a:t>Хоркина</a:t>
            </a:r>
            <a:r>
              <a:rPr lang="ru-RU" sz="1600" b="1" i="0" dirty="0" smtClean="0">
                <a:solidFill>
                  <a:srgbClr val="252525"/>
                </a:solidFill>
                <a:effectLst/>
              </a:rPr>
              <a:t>, Россия</a:t>
            </a:r>
          </a:p>
          <a:p>
            <a:pPr>
              <a:buFont typeface="Arial"/>
              <a:buChar char="•"/>
            </a:pPr>
            <a:r>
              <a:rPr lang="ru-RU" sz="1600" b="1" i="0" dirty="0" smtClean="0">
                <a:solidFill>
                  <a:srgbClr val="252525"/>
                </a:solidFill>
                <a:effectLst/>
              </a:rPr>
              <a:t>2003 — Холи Висе и Челси </a:t>
            </a:r>
            <a:r>
              <a:rPr lang="ru-RU" sz="1600" b="1" i="0" dirty="0" err="1" smtClean="0">
                <a:solidFill>
                  <a:srgbClr val="252525"/>
                </a:solidFill>
                <a:effectLst/>
              </a:rPr>
              <a:t>Меммел</a:t>
            </a:r>
            <a:r>
              <a:rPr lang="ru-RU" sz="1600" b="1" i="0" dirty="0" smtClean="0">
                <a:solidFill>
                  <a:srgbClr val="252525"/>
                </a:solidFill>
                <a:effectLst/>
              </a:rPr>
              <a:t>, обе США</a:t>
            </a:r>
          </a:p>
          <a:p>
            <a:pPr>
              <a:buFont typeface="Arial"/>
              <a:buChar char="•"/>
            </a:pPr>
            <a:r>
              <a:rPr lang="ru-RU" sz="1600" b="1" i="0" dirty="0" smtClean="0">
                <a:solidFill>
                  <a:srgbClr val="252525"/>
                </a:solidFill>
                <a:effectLst/>
              </a:rPr>
              <a:t>2005 — Настя </a:t>
            </a:r>
            <a:r>
              <a:rPr lang="ru-RU" sz="1600" b="1" i="0" dirty="0" err="1" smtClean="0">
                <a:solidFill>
                  <a:srgbClr val="252525"/>
                </a:solidFill>
                <a:effectLst/>
              </a:rPr>
              <a:t>Люкина</a:t>
            </a:r>
            <a:r>
              <a:rPr lang="ru-RU" sz="1600" b="1" i="0" dirty="0" smtClean="0">
                <a:solidFill>
                  <a:srgbClr val="252525"/>
                </a:solidFill>
                <a:effectLst/>
              </a:rPr>
              <a:t>, США</a:t>
            </a:r>
          </a:p>
          <a:p>
            <a:pPr>
              <a:buFont typeface="Arial"/>
              <a:buChar char="•"/>
            </a:pPr>
            <a:r>
              <a:rPr lang="ru-RU" sz="1600" b="1" i="0" dirty="0" smtClean="0">
                <a:solidFill>
                  <a:srgbClr val="252525"/>
                </a:solidFill>
                <a:effectLst/>
              </a:rPr>
              <a:t>2006 — </a:t>
            </a:r>
            <a:r>
              <a:rPr lang="ru-RU" sz="1600" b="1" i="0" dirty="0" err="1" smtClean="0">
                <a:solidFill>
                  <a:srgbClr val="252525"/>
                </a:solidFill>
                <a:effectLst/>
              </a:rPr>
              <a:t>Элизабетт</a:t>
            </a:r>
            <a:r>
              <a:rPr lang="ru-RU" sz="1600" b="1" i="0" dirty="0" smtClean="0">
                <a:solidFill>
                  <a:srgbClr val="252525"/>
                </a:solidFill>
                <a:effectLst/>
              </a:rPr>
              <a:t> </a:t>
            </a:r>
            <a:r>
              <a:rPr lang="ru-RU" sz="1600" b="1" i="0" dirty="0" err="1" smtClean="0">
                <a:solidFill>
                  <a:srgbClr val="252525"/>
                </a:solidFill>
                <a:effectLst/>
              </a:rPr>
              <a:t>Тведдл</a:t>
            </a:r>
            <a:r>
              <a:rPr lang="ru-RU" sz="1600" b="1" i="0" dirty="0" smtClean="0">
                <a:solidFill>
                  <a:srgbClr val="252525"/>
                </a:solidFill>
                <a:effectLst/>
              </a:rPr>
              <a:t>, Великобритания</a:t>
            </a:r>
          </a:p>
          <a:p>
            <a:pPr>
              <a:buFont typeface="Arial"/>
              <a:buChar char="•"/>
            </a:pPr>
            <a:r>
              <a:rPr lang="ru-RU" sz="1600" b="1" i="0" dirty="0" smtClean="0">
                <a:solidFill>
                  <a:srgbClr val="252525"/>
                </a:solidFill>
                <a:effectLst/>
              </a:rPr>
              <a:t>2007 — Ксения </a:t>
            </a:r>
            <a:r>
              <a:rPr lang="ru-RU" sz="1600" b="1" i="0" dirty="0" err="1" smtClean="0">
                <a:solidFill>
                  <a:srgbClr val="252525"/>
                </a:solidFill>
                <a:effectLst/>
              </a:rPr>
              <a:t>Семёнова</a:t>
            </a:r>
            <a:r>
              <a:rPr lang="ru-RU" sz="1600" b="1" i="0" dirty="0" smtClean="0">
                <a:solidFill>
                  <a:srgbClr val="252525"/>
                </a:solidFill>
                <a:effectLst/>
              </a:rPr>
              <a:t>, Россия</a:t>
            </a:r>
          </a:p>
          <a:p>
            <a:pPr>
              <a:buFont typeface="Arial"/>
              <a:buChar char="•"/>
            </a:pPr>
            <a:r>
              <a:rPr lang="ru-RU" sz="1600" b="1" i="0" dirty="0" smtClean="0">
                <a:solidFill>
                  <a:srgbClr val="252525"/>
                </a:solidFill>
                <a:effectLst/>
              </a:rPr>
              <a:t>2009 — </a:t>
            </a:r>
            <a:r>
              <a:rPr lang="ru-RU" sz="1600" b="1" i="0" dirty="0" err="1" smtClean="0">
                <a:solidFill>
                  <a:srgbClr val="252525"/>
                </a:solidFill>
                <a:effectLst/>
              </a:rPr>
              <a:t>Хё</a:t>
            </a:r>
            <a:r>
              <a:rPr lang="ru-RU" sz="1600" b="1" i="0" dirty="0" smtClean="0">
                <a:solidFill>
                  <a:srgbClr val="252525"/>
                </a:solidFill>
                <a:effectLst/>
              </a:rPr>
              <a:t> </a:t>
            </a:r>
            <a:r>
              <a:rPr lang="ru-RU" sz="1600" b="1" i="0" dirty="0" err="1" smtClean="0">
                <a:solidFill>
                  <a:srgbClr val="252525"/>
                </a:solidFill>
                <a:effectLst/>
              </a:rPr>
              <a:t>Кесин</a:t>
            </a:r>
            <a:r>
              <a:rPr lang="ru-RU" sz="1600" b="1" i="0" dirty="0" smtClean="0">
                <a:solidFill>
                  <a:srgbClr val="252525"/>
                </a:solidFill>
                <a:effectLst/>
              </a:rPr>
              <a:t>, Китай</a:t>
            </a:r>
          </a:p>
          <a:p>
            <a:pPr>
              <a:buFont typeface="Arial"/>
              <a:buChar char="•"/>
            </a:pPr>
            <a:r>
              <a:rPr lang="ru-RU" sz="1600" b="1" i="0" dirty="0" smtClean="0">
                <a:solidFill>
                  <a:srgbClr val="252525"/>
                </a:solidFill>
                <a:effectLst/>
              </a:rPr>
              <a:t>2010 — </a:t>
            </a:r>
            <a:r>
              <a:rPr lang="ru-RU" sz="1600" b="1" i="0" dirty="0" err="1" smtClean="0">
                <a:solidFill>
                  <a:srgbClr val="252525"/>
                </a:solidFill>
                <a:effectLst/>
              </a:rPr>
              <a:t>Элизабетт</a:t>
            </a:r>
            <a:r>
              <a:rPr lang="ru-RU" sz="1600" b="1" i="0" dirty="0" smtClean="0">
                <a:solidFill>
                  <a:srgbClr val="252525"/>
                </a:solidFill>
                <a:effectLst/>
              </a:rPr>
              <a:t> </a:t>
            </a:r>
            <a:r>
              <a:rPr lang="ru-RU" sz="1600" b="1" i="0" dirty="0" err="1" smtClean="0">
                <a:solidFill>
                  <a:srgbClr val="252525"/>
                </a:solidFill>
                <a:effectLst/>
              </a:rPr>
              <a:t>Тведдл</a:t>
            </a:r>
            <a:r>
              <a:rPr lang="ru-RU" sz="1600" b="1" i="0" dirty="0" smtClean="0">
                <a:solidFill>
                  <a:srgbClr val="252525"/>
                </a:solidFill>
                <a:effectLst/>
              </a:rPr>
              <a:t>, Великобритания</a:t>
            </a:r>
          </a:p>
          <a:p>
            <a:pPr>
              <a:buFont typeface="Arial"/>
              <a:buChar char="•"/>
            </a:pPr>
            <a:r>
              <a:rPr lang="ru-RU" sz="1600" b="1" i="0" dirty="0" smtClean="0">
                <a:solidFill>
                  <a:srgbClr val="252525"/>
                </a:solidFill>
                <a:effectLst/>
              </a:rPr>
              <a:t>2011 — Виктория </a:t>
            </a:r>
            <a:r>
              <a:rPr lang="ru-RU" sz="1600" b="1" i="0" dirty="0" err="1" smtClean="0">
                <a:solidFill>
                  <a:srgbClr val="252525"/>
                </a:solidFill>
                <a:effectLst/>
              </a:rPr>
              <a:t>Комова</a:t>
            </a:r>
            <a:r>
              <a:rPr lang="ru-RU" sz="1600" b="1" i="0" dirty="0" smtClean="0">
                <a:solidFill>
                  <a:srgbClr val="252525"/>
                </a:solidFill>
                <a:effectLst/>
              </a:rPr>
              <a:t>, Россия</a:t>
            </a:r>
          </a:p>
          <a:p>
            <a:pPr>
              <a:buFont typeface="Arial"/>
              <a:buChar char="•"/>
            </a:pPr>
            <a:r>
              <a:rPr lang="ru-RU" sz="1600" b="1" i="0" dirty="0" smtClean="0">
                <a:solidFill>
                  <a:srgbClr val="252525"/>
                </a:solidFill>
                <a:effectLst/>
              </a:rPr>
              <a:t>2013 — Хуан </a:t>
            </a:r>
            <a:r>
              <a:rPr lang="ru-RU" sz="1600" b="1" i="0" dirty="0" err="1" smtClean="0">
                <a:solidFill>
                  <a:srgbClr val="252525"/>
                </a:solidFill>
                <a:effectLst/>
              </a:rPr>
              <a:t>Хуэйдань</a:t>
            </a:r>
            <a:r>
              <a:rPr lang="ru-RU" sz="1600" b="1" i="0" dirty="0" smtClean="0">
                <a:solidFill>
                  <a:srgbClr val="252525"/>
                </a:solidFill>
                <a:effectLst/>
              </a:rPr>
              <a:t>, Китай</a:t>
            </a:r>
            <a:endParaRPr lang="ru-RU" sz="1600" b="1" i="0" dirty="0">
              <a:solidFill>
                <a:srgbClr val="252525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82809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30" y="2348880"/>
            <a:ext cx="3532603" cy="194421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97812"/>
            <a:ext cx="3037146" cy="24347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508940"/>
            <a:ext cx="3528392" cy="20149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43492"/>
            <a:ext cx="3528392" cy="17751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937226"/>
            <a:ext cx="2317066" cy="3442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002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252525"/>
                </a:solidFill>
                <a:latin typeface="Arial"/>
              </a:rPr>
              <a:t>   </a:t>
            </a:r>
            <a:r>
              <a:rPr lang="ru-RU" sz="2800" dirty="0" smtClean="0">
                <a:solidFill>
                  <a:srgbClr val="FFC000"/>
                </a:solidFill>
                <a:latin typeface="Arial"/>
              </a:rPr>
              <a:t>Разновысокие брусья 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</a:t>
            </a:r>
            <a:r>
              <a:rPr lang="ru-RU" dirty="0">
                <a:solidFill>
                  <a:schemeClr val="tx1"/>
                </a:solidFill>
                <a:latin typeface="Arial"/>
              </a:rPr>
              <a:t>—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</a:t>
            </a:r>
            <a:r>
              <a:rPr lang="ru-RU" dirty="0" smtClean="0">
                <a:solidFill>
                  <a:schemeClr val="tx1"/>
                </a:solidFill>
              </a:rPr>
              <a:t>спортивный</a:t>
            </a:r>
            <a:r>
              <a:rPr lang="ru-RU" dirty="0">
                <a:solidFill>
                  <a:schemeClr val="tx1"/>
                </a:solidFill>
              </a:rPr>
              <a:t> снаряд, применяющийся в спортивной гимнастике у </a:t>
            </a:r>
            <a:r>
              <a:rPr lang="ru-RU" dirty="0" smtClean="0">
                <a:solidFill>
                  <a:schemeClr val="tx1"/>
                </a:solidFill>
              </a:rPr>
              <a:t>женщин (у </a:t>
            </a:r>
            <a:r>
              <a:rPr lang="ru-RU" dirty="0">
                <a:solidFill>
                  <a:schemeClr val="tx1"/>
                </a:solidFill>
              </a:rPr>
              <a:t>мужчин </a:t>
            </a:r>
            <a:r>
              <a:rPr lang="ru-RU" dirty="0" smtClean="0">
                <a:solidFill>
                  <a:schemeClr val="tx1"/>
                </a:solidFill>
              </a:rPr>
              <a:t>используются параллельные брусья), представляют </a:t>
            </a:r>
            <a:r>
              <a:rPr lang="ru-RU" dirty="0">
                <a:solidFill>
                  <a:schemeClr val="tx1"/>
                </a:solidFill>
              </a:rPr>
              <a:t>собой две горизонтальные жерди, расположенные на разной высоте.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15" y="2719848"/>
            <a:ext cx="2919341" cy="28612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719848"/>
            <a:ext cx="2896096" cy="289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772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Параметры.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ru-RU" dirty="0">
                <a:solidFill>
                  <a:schemeClr val="tx1"/>
                </a:solidFill>
              </a:rPr>
              <a:t>Высота верхней жерди — 241 см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tx1"/>
                </a:solidFill>
              </a:rPr>
              <a:t>Высота нижней жерди — 161 см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tx1"/>
                </a:solidFill>
              </a:rPr>
              <a:t>Диаметр жерди — 4 см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tx1"/>
                </a:solidFill>
              </a:rPr>
              <a:t>Длина жерди — 240 см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tx1"/>
                </a:solidFill>
              </a:rPr>
              <a:t>Диагональные расстояния между жердями: 130—180 </a:t>
            </a:r>
            <a:r>
              <a:rPr lang="ru-RU" dirty="0" smtClean="0">
                <a:solidFill>
                  <a:schemeClr val="tx1"/>
                </a:solidFill>
              </a:rPr>
              <a:t>см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833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pc="0" dirty="0">
                <a:ln>
                  <a:noFill/>
                </a:ln>
                <a:solidFill>
                  <a:srgbClr val="FFC000"/>
                </a:solidFill>
                <a:latin typeface="+mn-lt"/>
                <a:ea typeface="+mn-ea"/>
                <a:cs typeface="+mn-cs"/>
              </a:rPr>
              <a:t>Содержание и </a:t>
            </a:r>
            <a:r>
              <a:rPr lang="ru-RU" sz="2400" spc="0">
                <a:ln>
                  <a:noFill/>
                </a:ln>
                <a:solidFill>
                  <a:srgbClr val="FFC000"/>
                </a:solidFill>
                <a:latin typeface="+mn-lt"/>
                <a:ea typeface="+mn-ea"/>
                <a:cs typeface="+mn-cs"/>
              </a:rPr>
              <a:t>композиция </a:t>
            </a:r>
            <a:r>
              <a:rPr lang="ru-RU" sz="2400" spc="0" smtClean="0">
                <a:ln>
                  <a:noFill/>
                </a:ln>
                <a:solidFill>
                  <a:srgbClr val="FFC000"/>
                </a:solidFill>
                <a:latin typeface="+mn-lt"/>
                <a:ea typeface="+mn-ea"/>
                <a:cs typeface="+mn-cs"/>
              </a:rPr>
              <a:t>упражнений </a:t>
            </a:r>
            <a:r>
              <a:rPr lang="ru-RU" sz="2400" spc="0" dirty="0">
                <a:ln>
                  <a:noFill/>
                </a:ln>
                <a:solidFill>
                  <a:srgbClr val="FFC000"/>
                </a:solidFill>
                <a:latin typeface="+mn-lt"/>
                <a:ea typeface="+mn-ea"/>
                <a:cs typeface="+mn-cs"/>
              </a:rPr>
              <a:t>на </a:t>
            </a:r>
            <a:r>
              <a:rPr lang="ru-RU" sz="2400" spc="0" dirty="0" smtClean="0">
                <a:ln>
                  <a:noFill/>
                </a:ln>
                <a:solidFill>
                  <a:srgbClr val="FFC000"/>
                </a:solidFill>
                <a:latin typeface="+mn-lt"/>
                <a:ea typeface="+mn-ea"/>
                <a:cs typeface="+mn-cs"/>
              </a:rPr>
              <a:t>брусьях</a:t>
            </a:r>
            <a:r>
              <a:rPr lang="ru-RU" sz="2400" b="0" spc="0" dirty="0">
                <a:ln>
                  <a:noFill/>
                </a:ln>
                <a:solidFill>
                  <a:srgbClr val="555555"/>
                </a:solidFill>
                <a:latin typeface="Arial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  Упражнение </a:t>
            </a:r>
            <a:r>
              <a:rPr lang="ru-RU" dirty="0">
                <a:solidFill>
                  <a:schemeClr val="tx1"/>
                </a:solidFill>
              </a:rPr>
              <a:t>должно состоять из различных структурных групп элементов: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tx1"/>
                </a:solidFill>
              </a:rPr>
              <a:t>наскок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tx1"/>
                </a:solidFill>
              </a:rPr>
              <a:t>обороты и махи (большие обороты, отмахи, обороты не касаясь, обороты с </a:t>
            </a:r>
            <a:r>
              <a:rPr lang="ru-RU" dirty="0" err="1">
                <a:solidFill>
                  <a:schemeClr val="tx1"/>
                </a:solidFill>
              </a:rPr>
              <a:t>перемахами</a:t>
            </a:r>
            <a:r>
              <a:rPr lang="ru-RU" dirty="0">
                <a:solidFill>
                  <a:schemeClr val="tx1"/>
                </a:solidFill>
              </a:rPr>
              <a:t>, обороты в упоре стоя)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tx1"/>
                </a:solidFill>
              </a:rPr>
              <a:t>полётные элементы (элементы со сменой жердей, </a:t>
            </a:r>
            <a:r>
              <a:rPr lang="ru-RU" dirty="0" err="1">
                <a:solidFill>
                  <a:schemeClr val="tx1"/>
                </a:solidFill>
              </a:rPr>
              <a:t>контр-перелёты</a:t>
            </a:r>
            <a:r>
              <a:rPr lang="ru-RU" dirty="0">
                <a:solidFill>
                  <a:schemeClr val="tx1"/>
                </a:solidFill>
              </a:rPr>
              <a:t>, перелёты и подлёты на одной жерди)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tx1"/>
                </a:solidFill>
              </a:rPr>
              <a:t>соскок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7925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spc="0" dirty="0">
                <a:ln>
                  <a:noFill/>
                </a:ln>
                <a:solidFill>
                  <a:srgbClr val="FFC000"/>
                </a:solidFill>
                <a:latin typeface="+mn-lt"/>
                <a:ea typeface="+mn-ea"/>
                <a:cs typeface="+mn-cs"/>
              </a:rPr>
              <a:t>Структурные группы </a:t>
            </a:r>
            <a:r>
              <a:rPr lang="ru-RU" sz="2400" spc="0" dirty="0" smtClean="0">
                <a:ln>
                  <a:noFill/>
                </a:ln>
                <a:solidFill>
                  <a:srgbClr val="FFC000"/>
                </a:solidFill>
                <a:latin typeface="+mn-lt"/>
                <a:ea typeface="+mn-ea"/>
                <a:cs typeface="+mn-cs"/>
              </a:rPr>
              <a:t>элементов</a:t>
            </a:r>
            <a:r>
              <a:rPr lang="ru-RU" sz="2400" spc="0" dirty="0">
                <a:ln>
                  <a:noFill/>
                </a:ln>
                <a:solidFill>
                  <a:srgbClr val="FFC000"/>
                </a:solidFill>
                <a:latin typeface="+mn-lt"/>
                <a:ea typeface="+mn-ea"/>
                <a:cs typeface="+mn-cs"/>
              </a:rPr>
              <a:t>.</a:t>
            </a:r>
            <a:endParaRPr lang="ru-RU" sz="2400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05090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C000"/>
                </a:solidFill>
              </a:rPr>
              <a:t>I</a:t>
            </a:r>
            <a:r>
              <a:rPr lang="ru-RU" b="1" dirty="0">
                <a:solidFill>
                  <a:srgbClr val="FFC000"/>
                </a:solidFill>
              </a:rPr>
              <a:t>. </a:t>
            </a:r>
            <a:r>
              <a:rPr lang="ru-RU" b="1" dirty="0" smtClean="0">
                <a:solidFill>
                  <a:srgbClr val="FFC000"/>
                </a:solidFill>
              </a:rPr>
              <a:t>Наскоки</a:t>
            </a:r>
            <a:endParaRPr lang="ru-RU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252525"/>
                </a:solidFill>
                <a:latin typeface="Arial"/>
              </a:rPr>
              <a:t>   Начало 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комбинации. Может быть как простым приходом в вис на одной жерди или подъёмом разгибом, двумя и т. д., так как и сложным (сальто, переворот, прыжок с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перемахом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или в стойку на руках</a:t>
            </a:r>
            <a:r>
              <a:rPr lang="ru-RU" dirty="0" smtClean="0">
                <a:solidFill>
                  <a:srgbClr val="252525"/>
                </a:solidFill>
                <a:latin typeface="Arial"/>
              </a:rPr>
              <a:t>).</a:t>
            </a:r>
            <a:endParaRPr lang="ru-RU" dirty="0">
              <a:solidFill>
                <a:srgbClr val="252525"/>
              </a:solidFill>
              <a:latin typeface="Arial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595393"/>
            <a:ext cx="2016224" cy="418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109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4525963"/>
          </a:xfrm>
        </p:spPr>
        <p:txBody>
          <a:bodyPr>
            <a:normAutofit/>
          </a:bodyPr>
          <a:lstStyle/>
          <a:p>
            <a:pPr marL="0" lvl="0" indent="0">
              <a:buClr>
                <a:srgbClr val="759AA5">
                  <a:lumMod val="60000"/>
                  <a:lumOff val="40000"/>
                </a:srgbClr>
              </a:buClr>
              <a:buNone/>
            </a:pPr>
            <a:r>
              <a:rPr lang="ru-RU" b="1" dirty="0">
                <a:solidFill>
                  <a:srgbClr val="FFC000"/>
                </a:solidFill>
              </a:rPr>
              <a:t>II. Элементы махом назад и обороты не </a:t>
            </a:r>
            <a:r>
              <a:rPr lang="ru-RU" b="1" dirty="0" smtClean="0">
                <a:solidFill>
                  <a:srgbClr val="FFC000"/>
                </a:solidFill>
              </a:rPr>
              <a:t>касаясь</a:t>
            </a:r>
            <a:r>
              <a:rPr lang="ru-RU" sz="1100" dirty="0" smtClean="0">
                <a:solidFill>
                  <a:srgbClr val="555555"/>
                </a:solidFill>
                <a:latin typeface="Arial"/>
              </a:rPr>
              <a:t>]</a:t>
            </a:r>
            <a:endParaRPr lang="ru-RU" sz="1100" b="1" dirty="0">
              <a:solidFill>
                <a:srgbClr val="000000"/>
              </a:solidFill>
              <a:latin typeface="Arial"/>
            </a:endParaRPr>
          </a:p>
          <a:p>
            <a:pPr marL="0" lvl="0" indent="0">
              <a:buClr>
                <a:srgbClr val="759AA5">
                  <a:lumMod val="60000"/>
                  <a:lumOff val="40000"/>
                </a:srgbClr>
              </a:buClr>
              <a:buNone/>
            </a:pPr>
            <a:r>
              <a:rPr lang="ru-RU" dirty="0" smtClean="0">
                <a:solidFill>
                  <a:schemeClr val="tx1"/>
                </a:solidFill>
              </a:rPr>
              <a:t>   Сюда </a:t>
            </a:r>
            <a:r>
              <a:rPr lang="ru-RU" dirty="0">
                <a:solidFill>
                  <a:schemeClr val="tx1"/>
                </a:solidFill>
              </a:rPr>
              <a:t>входят различные элементы отмахом из упора. Это могут быть как простые отмахи в стойку (с поворотом и без), так и элементы с одной жерди на </a:t>
            </a:r>
            <a:r>
              <a:rPr lang="ru-RU" dirty="0" smtClean="0">
                <a:solidFill>
                  <a:schemeClr val="tx1"/>
                </a:solidFill>
              </a:rPr>
              <a:t>другую, </a:t>
            </a:r>
            <a:r>
              <a:rPr lang="ru-RU" dirty="0">
                <a:solidFill>
                  <a:schemeClr val="tx1"/>
                </a:solidFill>
              </a:rPr>
              <a:t>а также перелёты и подлёты-сальто на одной </a:t>
            </a:r>
            <a:r>
              <a:rPr lang="ru-RU" dirty="0" smtClean="0">
                <a:solidFill>
                  <a:schemeClr val="tx1"/>
                </a:solidFill>
              </a:rPr>
              <a:t>жерди. </a:t>
            </a:r>
            <a:r>
              <a:rPr lang="ru-RU" dirty="0">
                <a:solidFill>
                  <a:schemeClr val="tx1"/>
                </a:solidFill>
              </a:rPr>
              <a:t>Следующий класс элементов в данной структурной группе — это обороты не </a:t>
            </a:r>
            <a:r>
              <a:rPr lang="ru-RU" dirty="0" smtClean="0">
                <a:solidFill>
                  <a:schemeClr val="tx1"/>
                </a:solidFill>
              </a:rPr>
              <a:t>касаясь. Могут </a:t>
            </a:r>
            <a:r>
              <a:rPr lang="ru-RU" dirty="0">
                <a:solidFill>
                  <a:schemeClr val="tx1"/>
                </a:solidFill>
              </a:rPr>
              <a:t>выполняться как на одной жерди в стойку на руках (с поворотами и без), так и со сменой </a:t>
            </a:r>
            <a:r>
              <a:rPr lang="ru-RU" dirty="0" smtClean="0">
                <a:solidFill>
                  <a:schemeClr val="tx1"/>
                </a:solidFill>
              </a:rPr>
              <a:t>жерди. Также </a:t>
            </a:r>
            <a:r>
              <a:rPr lang="ru-RU" dirty="0">
                <a:solidFill>
                  <a:schemeClr val="tx1"/>
                </a:solidFill>
              </a:rPr>
              <a:t>сюда входят махи дугой из упора не касаясь с нижней жерди и лётом в вис на верхней.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789040"/>
            <a:ext cx="3303900" cy="2895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086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4525963"/>
          </a:xfrm>
        </p:spPr>
        <p:txBody>
          <a:bodyPr/>
          <a:lstStyle/>
          <a:p>
            <a:pPr marL="0" lvl="0" indent="0">
              <a:buClr>
                <a:srgbClr val="759AA5">
                  <a:lumMod val="60000"/>
                  <a:lumOff val="40000"/>
                </a:srgbClr>
              </a:buClr>
              <a:buNone/>
            </a:pPr>
            <a:r>
              <a:rPr lang="ru-RU" b="1" dirty="0">
                <a:solidFill>
                  <a:srgbClr val="FFC000"/>
                </a:solidFill>
              </a:rPr>
              <a:t>III. Элементы большим </a:t>
            </a:r>
            <a:r>
              <a:rPr lang="ru-RU" b="1" dirty="0" smtClean="0">
                <a:solidFill>
                  <a:srgbClr val="FFC000"/>
                </a:solidFill>
              </a:rPr>
              <a:t>махом</a:t>
            </a:r>
            <a:r>
              <a:rPr lang="ru-RU" sz="1100" dirty="0">
                <a:solidFill>
                  <a:srgbClr val="555555"/>
                </a:solidFill>
                <a:latin typeface="Arial"/>
              </a:rPr>
              <a:t>.</a:t>
            </a:r>
            <a:r>
              <a:rPr lang="ru-RU" sz="1100" dirty="0" smtClean="0">
                <a:solidFill>
                  <a:srgbClr val="555555"/>
                </a:solidFill>
                <a:latin typeface="Arial"/>
              </a:rPr>
              <a:t>]</a:t>
            </a:r>
            <a:endParaRPr lang="ru-RU" sz="1100" b="1" dirty="0">
              <a:solidFill>
                <a:srgbClr val="000000"/>
              </a:solidFill>
              <a:latin typeface="Arial"/>
            </a:endParaRPr>
          </a:p>
          <a:p>
            <a:pPr marL="0" lvl="0" indent="0">
              <a:buClr>
                <a:srgbClr val="759AA5">
                  <a:lumMod val="60000"/>
                  <a:lumOff val="40000"/>
                </a:srgbClr>
              </a:buClr>
              <a:buNone/>
            </a:pPr>
            <a:r>
              <a:rPr lang="ru-RU" dirty="0" smtClean="0">
                <a:solidFill>
                  <a:schemeClr val="tx1"/>
                </a:solidFill>
              </a:rPr>
              <a:t>   Это </a:t>
            </a:r>
            <a:r>
              <a:rPr lang="ru-RU" dirty="0">
                <a:solidFill>
                  <a:schemeClr val="tx1"/>
                </a:solidFill>
              </a:rPr>
              <a:t>различные повороты большим махом вперёд и назад без полного большого </a:t>
            </a:r>
            <a:r>
              <a:rPr lang="ru-RU" dirty="0" smtClean="0">
                <a:solidFill>
                  <a:schemeClr val="tx1"/>
                </a:solidFill>
              </a:rPr>
              <a:t>оборота, так </a:t>
            </a:r>
            <a:r>
              <a:rPr lang="ru-RU" dirty="0">
                <a:solidFill>
                  <a:schemeClr val="tx1"/>
                </a:solidFill>
              </a:rPr>
              <a:t>и большие обороты назад и вперёд (с поворотами и без). К элементам большим махом относятся различные перелёты и подлёты как на одной </a:t>
            </a:r>
            <a:r>
              <a:rPr lang="ru-RU" dirty="0" smtClean="0">
                <a:solidFill>
                  <a:schemeClr val="tx1"/>
                </a:solidFill>
              </a:rPr>
              <a:t>жерди.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780928"/>
            <a:ext cx="4771224" cy="265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222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4525963"/>
          </a:xfrm>
        </p:spPr>
        <p:txBody>
          <a:bodyPr/>
          <a:lstStyle/>
          <a:p>
            <a:pPr marL="0" lvl="0" indent="0">
              <a:buClr>
                <a:srgbClr val="759AA5">
                  <a:lumMod val="60000"/>
                  <a:lumOff val="40000"/>
                </a:srgbClr>
              </a:buClr>
              <a:buNone/>
            </a:pPr>
            <a:r>
              <a:rPr lang="ru-RU" dirty="0">
                <a:solidFill>
                  <a:srgbClr val="FFC000"/>
                </a:solidFill>
              </a:rPr>
              <a:t>IV. Обороты с </a:t>
            </a:r>
            <a:r>
              <a:rPr lang="ru-RU" dirty="0" err="1">
                <a:solidFill>
                  <a:srgbClr val="FFC000"/>
                </a:solidFill>
              </a:rPr>
              <a:t>перемахами</a:t>
            </a:r>
            <a:r>
              <a:rPr lang="ru-RU" dirty="0">
                <a:solidFill>
                  <a:srgbClr val="FFC000"/>
                </a:solidFill>
              </a:rPr>
              <a:t> или «</a:t>
            </a:r>
            <a:r>
              <a:rPr lang="ru-RU" dirty="0" err="1">
                <a:solidFill>
                  <a:srgbClr val="FFC000"/>
                </a:solidFill>
              </a:rPr>
              <a:t>Штальдеры</a:t>
            </a:r>
            <a:r>
              <a:rPr lang="ru-RU" dirty="0" smtClean="0">
                <a:solidFill>
                  <a:srgbClr val="FFC000"/>
                </a:solidFill>
              </a:rPr>
              <a:t>»</a:t>
            </a:r>
            <a:endParaRPr lang="ru-RU" dirty="0">
              <a:solidFill>
                <a:srgbClr val="FFC000"/>
              </a:solidFill>
            </a:endParaRPr>
          </a:p>
          <a:p>
            <a:pPr marL="0" lvl="0" indent="0">
              <a:buClr>
                <a:srgbClr val="759AA5">
                  <a:lumMod val="60000"/>
                  <a:lumOff val="40000"/>
                </a:srgbClr>
              </a:buClr>
              <a:buNone/>
            </a:pPr>
            <a:r>
              <a:rPr lang="ru-RU" dirty="0" smtClean="0">
                <a:solidFill>
                  <a:schemeClr val="tx1"/>
                </a:solidFill>
              </a:rPr>
              <a:t>   Так называемые «закладки» или </a:t>
            </a:r>
            <a:r>
              <a:rPr lang="ru-RU" dirty="0" err="1" smtClean="0">
                <a:solidFill>
                  <a:schemeClr val="tx1"/>
                </a:solidFill>
              </a:rPr>
              <a:t>Штальдеры</a:t>
            </a:r>
            <a:r>
              <a:rPr lang="ru-RU" dirty="0" smtClean="0">
                <a:solidFill>
                  <a:schemeClr val="tx1"/>
                </a:solidFill>
              </a:rPr>
              <a:t> — это обороты из угла вне или виса согнувшись ноги врозь/вместе в стойку на руках. Могут быть усложнены поворотами и добавлением перелёта или подлёта. Элементы с фазой полёта могут выполняться как на одной жерди, так и со сменой жерди.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645024"/>
            <a:ext cx="5653777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542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5040560" cy="4525963"/>
          </a:xfrm>
        </p:spPr>
        <p:txBody>
          <a:bodyPr>
            <a:normAutofit lnSpcReduction="10000"/>
          </a:bodyPr>
          <a:lstStyle/>
          <a:p>
            <a:pPr marL="0" lvl="0" indent="0">
              <a:buClr>
                <a:srgbClr val="759AA5">
                  <a:lumMod val="60000"/>
                  <a:lumOff val="40000"/>
                </a:srgbClr>
              </a:buClr>
              <a:buNone/>
            </a:pPr>
            <a:r>
              <a:rPr lang="ru-RU" b="1" dirty="0">
                <a:solidFill>
                  <a:srgbClr val="FFC000"/>
                </a:solidFill>
              </a:rPr>
              <a:t>V. Обороты в упоре стоя и элементы в висе </a:t>
            </a:r>
            <a:r>
              <a:rPr lang="ru-RU" b="1" dirty="0" smtClean="0">
                <a:solidFill>
                  <a:srgbClr val="FFC000"/>
                </a:solidFill>
              </a:rPr>
              <a:t>сзади</a:t>
            </a:r>
            <a:r>
              <a:rPr lang="ru-RU" sz="1100" dirty="0" smtClean="0">
                <a:solidFill>
                  <a:srgbClr val="555555"/>
                </a:solidFill>
                <a:latin typeface="Arial"/>
              </a:rPr>
              <a:t>[</a:t>
            </a:r>
          </a:p>
          <a:p>
            <a:pPr marL="0" lvl="0" indent="0">
              <a:buClr>
                <a:srgbClr val="759AA5">
                  <a:lumMod val="60000"/>
                  <a:lumOff val="40000"/>
                </a:srgbClr>
              </a:buClr>
              <a:buNone/>
            </a:pPr>
            <a:r>
              <a:rPr lang="ru-RU" sz="1100" dirty="0">
                <a:solidFill>
                  <a:srgbClr val="555555"/>
                </a:solidFill>
                <a:latin typeface="Arial"/>
              </a:rPr>
              <a:t> </a:t>
            </a:r>
            <a:r>
              <a:rPr lang="ru-RU" sz="1100" dirty="0" smtClean="0">
                <a:solidFill>
                  <a:srgbClr val="555555"/>
                </a:solidFill>
                <a:latin typeface="Arial"/>
              </a:rPr>
              <a:t>  </a:t>
            </a:r>
            <a:r>
              <a:rPr lang="ru-RU" dirty="0" smtClean="0">
                <a:solidFill>
                  <a:schemeClr val="tx1"/>
                </a:solidFill>
              </a:rPr>
              <a:t>Данная </a:t>
            </a:r>
            <a:r>
              <a:rPr lang="ru-RU" dirty="0">
                <a:solidFill>
                  <a:schemeClr val="tx1"/>
                </a:solidFill>
              </a:rPr>
              <a:t>структурная группа включает самые различные элементы. Сюда входят обороты стоя, как в стойку на руках, так и </a:t>
            </a:r>
            <a:r>
              <a:rPr lang="ru-RU" dirty="0" smtClean="0">
                <a:solidFill>
                  <a:schemeClr val="tx1"/>
                </a:solidFill>
              </a:rPr>
              <a:t>без; обороты </a:t>
            </a:r>
            <a:r>
              <a:rPr lang="ru-RU" dirty="0">
                <a:solidFill>
                  <a:schemeClr val="tx1"/>
                </a:solidFill>
              </a:rPr>
              <a:t>с </a:t>
            </a:r>
            <a:r>
              <a:rPr lang="ru-RU" dirty="0" err="1">
                <a:solidFill>
                  <a:schemeClr val="tx1"/>
                </a:solidFill>
              </a:rPr>
              <a:t>упорой</a:t>
            </a:r>
            <a:r>
              <a:rPr lang="ru-RU" dirty="0">
                <a:solidFill>
                  <a:schemeClr val="tx1"/>
                </a:solidFill>
              </a:rPr>
              <a:t> о живот с </a:t>
            </a:r>
            <a:r>
              <a:rPr lang="ru-RU" dirty="0" err="1">
                <a:solidFill>
                  <a:schemeClr val="tx1"/>
                </a:solidFill>
              </a:rPr>
              <a:t>перемахами</a:t>
            </a:r>
            <a:r>
              <a:rPr lang="ru-RU" dirty="0">
                <a:solidFill>
                  <a:schemeClr val="tx1"/>
                </a:solidFill>
              </a:rPr>
              <a:t> и </a:t>
            </a:r>
            <a:r>
              <a:rPr lang="ru-RU" dirty="0" smtClean="0">
                <a:solidFill>
                  <a:schemeClr val="tx1"/>
                </a:solidFill>
              </a:rPr>
              <a:t>без; в </a:t>
            </a:r>
            <a:r>
              <a:rPr lang="ru-RU" dirty="0">
                <a:solidFill>
                  <a:schemeClr val="tx1"/>
                </a:solidFill>
              </a:rPr>
              <a:t>висе </a:t>
            </a:r>
            <a:r>
              <a:rPr lang="ru-RU" dirty="0" smtClean="0">
                <a:solidFill>
                  <a:schemeClr val="tx1"/>
                </a:solidFill>
              </a:rPr>
              <a:t>сзади. Элементы </a:t>
            </a:r>
            <a:r>
              <a:rPr lang="ru-RU" dirty="0">
                <a:solidFill>
                  <a:schemeClr val="tx1"/>
                </a:solidFill>
              </a:rPr>
              <a:t>могут выполняться как на одной жерди, так и со сменой жердей. Большинство элементов крайне редко встречается в арсенале ведущих гимнасток мира.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124744"/>
            <a:ext cx="295275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955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50</TotalTime>
  <Words>352</Words>
  <Application>Microsoft Office PowerPoint</Application>
  <PresentationFormat>Экран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Паркет</vt:lpstr>
      <vt:lpstr>Разновысокие брусья.</vt:lpstr>
      <vt:lpstr>Презентация PowerPoint</vt:lpstr>
      <vt:lpstr>Параметры.</vt:lpstr>
      <vt:lpstr>Содержание и композиция упражнений на брусьях.</vt:lpstr>
      <vt:lpstr>Структурные группы элементов.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Чемпионы.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Разновысокие брусья.</dc:title>
  <dc:creator>Полина</dc:creator>
  <cp:lastModifiedBy>Полина</cp:lastModifiedBy>
  <cp:revision>5</cp:revision>
  <dcterms:created xsi:type="dcterms:W3CDTF">2014-12-21T15:52:22Z</dcterms:created>
  <dcterms:modified xsi:type="dcterms:W3CDTF">2014-12-21T16:42:24Z</dcterms:modified>
</cp:coreProperties>
</file>