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handoutMasterIdLst>
    <p:handoutMasterId r:id="rId19"/>
  </p:handoutMasterIdLst>
  <p:sldIdLst>
    <p:sldId id="256" r:id="rId2"/>
    <p:sldId id="268" r:id="rId3"/>
    <p:sldId id="280" r:id="rId4"/>
    <p:sldId id="258" r:id="rId5"/>
    <p:sldId id="259" r:id="rId6"/>
    <p:sldId id="260" r:id="rId7"/>
    <p:sldId id="261" r:id="rId8"/>
    <p:sldId id="262" r:id="rId9"/>
    <p:sldId id="263" r:id="rId10"/>
    <p:sldId id="281" r:id="rId11"/>
    <p:sldId id="275" r:id="rId12"/>
    <p:sldId id="264" r:id="rId13"/>
    <p:sldId id="276" r:id="rId14"/>
    <p:sldId id="278" r:id="rId15"/>
    <p:sldId id="283" r:id="rId16"/>
    <p:sldId id="284" r:id="rId17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815" autoAdjust="0"/>
    <p:restoredTop sz="94660"/>
  </p:normalViewPr>
  <p:slideViewPr>
    <p:cSldViewPr>
      <p:cViewPr varScale="1">
        <p:scale>
          <a:sx n="86" d="100"/>
          <a:sy n="86" d="100"/>
        </p:scale>
        <p:origin x="-107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5" d="100"/>
          <a:sy n="65" d="100"/>
        </p:scale>
        <p:origin x="-2868" y="-102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5714468-C11A-40CE-AAF8-97F806BA272D}" type="datetimeFigureOut">
              <a:rPr lang="ru-RU" smtClean="0"/>
              <a:pPr/>
              <a:t>06.10.2015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4244282-0E5A-41C1-A26C-E5609FE638E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9929F12-0F31-4A64-AEAE-03E7F538364E}" type="datetimeFigureOut">
              <a:rPr lang="ru-RU" smtClean="0"/>
              <a:pPr/>
              <a:t>06.10.2015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E413F77-765B-450D-AF4F-7C2A123C886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413F77-765B-450D-AF4F-7C2A123C8864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10/6/2015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10/6/2015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10/6/2015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60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10/6/2015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31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F:\&#1057;&#1077;&#1082;&#1088;&#1077;&#1090;&#1099;%20&#1089;&#1090;&#1072;&#1088;&#1086;&#1075;&#1086;%20&#1084;&#1072;&#1089;&#1090;&#1077;&#1088;&#1072;\8f492589200d.mp3" TargetMode="External"/><Relationship Id="rId6" Type="http://schemas.openxmlformats.org/officeDocument/2006/relationships/image" Target="../media/image30.jpeg"/><Relationship Id="rId5" Type="http://schemas.openxmlformats.org/officeDocument/2006/relationships/image" Target="../media/image1.jpeg"/><Relationship Id="rId4" Type="http://schemas.openxmlformats.org/officeDocument/2006/relationships/image" Target="../media/image2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4.jpeg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5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gi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11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15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gif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25.gi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533400" y="1447800"/>
            <a:ext cx="8382000" cy="2554545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8000" b="1" i="1" dirty="0" smtClean="0"/>
              <a:t>Секреты старого мастера</a:t>
            </a:r>
            <a:endParaRPr lang="ru-RU" sz="8000" b="1" i="1" dirty="0"/>
          </a:p>
        </p:txBody>
      </p:sp>
      <p:sp>
        <p:nvSpPr>
          <p:cNvPr id="7" name="TextBox 6"/>
          <p:cNvSpPr txBox="1"/>
          <p:nvPr/>
        </p:nvSpPr>
        <p:spPr>
          <a:xfrm>
            <a:off x="4267200" y="4648200"/>
            <a:ext cx="4724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000" b="1" i="1" dirty="0" smtClean="0">
              <a:solidFill>
                <a:schemeClr val="accent4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i="1" dirty="0" smtClean="0">
                <a:solidFill>
                  <a:srgbClr val="FF0000"/>
                </a:solidFill>
              </a:rPr>
              <a:t>Атомные часы</a:t>
            </a:r>
            <a:endParaRPr lang="ru-RU" b="1" i="1" dirty="0">
              <a:solidFill>
                <a:srgbClr val="FF0000"/>
              </a:solidFill>
            </a:endParaRPr>
          </a:p>
        </p:txBody>
      </p:sp>
      <p:pic>
        <p:nvPicPr>
          <p:cNvPr id="2050" name="Picture 2" descr="C:\Users\Сергей\Desktop\атомные-часы.jpe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76400" y="1600200"/>
            <a:ext cx="2743200" cy="1905000"/>
          </a:xfrm>
          <a:prstGeom prst="rect">
            <a:avLst/>
          </a:prstGeom>
          <a:noFill/>
        </p:spPr>
      </p:pic>
      <p:pic>
        <p:nvPicPr>
          <p:cNvPr id="5" name="Рисунок 4" descr="top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143000" y="3657600"/>
            <a:ext cx="3962400" cy="2971800"/>
          </a:xfrm>
          <a:prstGeom prst="rect">
            <a:avLst/>
          </a:prstGeom>
        </p:spPr>
      </p:pic>
      <p:pic>
        <p:nvPicPr>
          <p:cNvPr id="2051" name="Picture 3" descr="C:\Users\Сергей\Desktop\R-7s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15000" y="1752600"/>
            <a:ext cx="3302000" cy="439991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8f492589200d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3810000" y="6096000"/>
            <a:ext cx="304800" cy="304800"/>
          </a:xfrm>
          <a:prstGeom prst="rect">
            <a:avLst/>
          </a:prstGeom>
        </p:spPr>
      </p:pic>
      <p:pic>
        <p:nvPicPr>
          <p:cNvPr id="3" name="Рисунок 2" descr="i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0" y="0"/>
            <a:ext cx="1790700" cy="6857999"/>
          </a:xfrm>
          <a:prstGeom prst="rect">
            <a:avLst/>
          </a:prstGeom>
          <a:effectLst>
            <a:softEdge rad="635000"/>
          </a:effectLst>
        </p:spPr>
      </p:pic>
      <p:sp>
        <p:nvSpPr>
          <p:cNvPr id="7" name="TextBox 6"/>
          <p:cNvSpPr txBox="1"/>
          <p:nvPr/>
        </p:nvSpPr>
        <p:spPr>
          <a:xfrm>
            <a:off x="762000" y="16002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2133600" y="48006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762000" y="152400"/>
            <a:ext cx="710432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i="1" dirty="0" smtClean="0">
                <a:solidFill>
                  <a:schemeClr val="accent1">
                    <a:lumMod val="75000"/>
                  </a:schemeClr>
                </a:solidFill>
              </a:rPr>
              <a:t>  </a:t>
            </a:r>
            <a:r>
              <a:rPr lang="ru-RU" sz="4000" b="1" i="1" dirty="0" smtClean="0">
                <a:solidFill>
                  <a:srgbClr val="FF0000"/>
                </a:solidFill>
              </a:rPr>
              <a:t>Главные часы нашей страны</a:t>
            </a:r>
            <a:endParaRPr lang="ru-RU" sz="4000" b="1" i="1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209800" y="23622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pic>
        <p:nvPicPr>
          <p:cNvPr id="13" name="Рисунок 12" descr="315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410200" y="685800"/>
            <a:ext cx="3733800" cy="5600700"/>
          </a:xfrm>
          <a:prstGeom prst="rect">
            <a:avLst/>
          </a:prstGeom>
        </p:spPr>
      </p:pic>
      <p:pic>
        <p:nvPicPr>
          <p:cNvPr id="7170" name="Picture 2" descr="C:\Users\Сергей\Desktop\muzei_moskvi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04800" y="1447800"/>
            <a:ext cx="5009655" cy="4495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5" dur="61037" fill="hold"/>
                                        <p:tgtEl>
                                          <p:spTgt spid="1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2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6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828800" y="152400"/>
            <a:ext cx="603752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i="1" dirty="0" smtClean="0">
                <a:solidFill>
                  <a:srgbClr val="FF0000"/>
                </a:solidFill>
              </a:rPr>
              <a:t>Цветочные часы </a:t>
            </a:r>
            <a:endParaRPr lang="ru-RU" sz="4000" b="1" i="1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62000" y="16002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2133600" y="48006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pic>
        <p:nvPicPr>
          <p:cNvPr id="3074" name="Picture 2" descr="C:\Users\Сергей\Desktop\clok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8601" y="1676400"/>
            <a:ext cx="5562599" cy="4481512"/>
          </a:xfrm>
          <a:prstGeom prst="rect">
            <a:avLst/>
          </a:prstGeom>
          <a:noFill/>
        </p:spPr>
      </p:pic>
      <p:pic>
        <p:nvPicPr>
          <p:cNvPr id="3075" name="Picture 3" descr="C:\Users\Сергей\Desktop\3207489-866910c5bf28b507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19800" y="1600200"/>
            <a:ext cx="2969871" cy="2133600"/>
          </a:xfrm>
          <a:prstGeom prst="rect">
            <a:avLst/>
          </a:prstGeom>
          <a:noFill/>
        </p:spPr>
      </p:pic>
      <p:pic>
        <p:nvPicPr>
          <p:cNvPr id="3076" name="Picture 4" descr="C:\Users\Сергей\Desktop\IMG_5282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089181" y="4038600"/>
            <a:ext cx="2902419" cy="2133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i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1"/>
            <a:ext cx="1790700" cy="6857999"/>
          </a:xfrm>
          <a:prstGeom prst="rect">
            <a:avLst/>
          </a:prstGeom>
          <a:effectLst>
            <a:softEdge rad="635000"/>
          </a:effectLst>
        </p:spPr>
      </p:pic>
      <p:sp>
        <p:nvSpPr>
          <p:cNvPr id="7" name="TextBox 6"/>
          <p:cNvSpPr txBox="1"/>
          <p:nvPr/>
        </p:nvSpPr>
        <p:spPr>
          <a:xfrm>
            <a:off x="762000" y="16002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2133600" y="48006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1066800" y="381000"/>
            <a:ext cx="710432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i="1" dirty="0" smtClean="0">
                <a:solidFill>
                  <a:schemeClr val="accent1">
                    <a:lumMod val="75000"/>
                  </a:schemeClr>
                </a:solidFill>
              </a:rPr>
              <a:t>  </a:t>
            </a:r>
            <a:r>
              <a:rPr lang="ru-RU" sz="4000" b="1" i="1" dirty="0" smtClean="0">
                <a:solidFill>
                  <a:srgbClr val="FF0000"/>
                </a:solidFill>
              </a:rPr>
              <a:t>Это интересно</a:t>
            </a:r>
            <a:endParaRPr lang="ru-RU" sz="4000" b="1" i="1" dirty="0">
              <a:solidFill>
                <a:srgbClr val="FF00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57200" y="2895600"/>
            <a:ext cx="7315200" cy="830997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400" dirty="0" smtClean="0"/>
              <a:t>Бывают часы, которые движутся против часовой стрелки.</a:t>
            </a:r>
            <a:endParaRPr lang="ru-RU" sz="2400" b="1" i="1" dirty="0">
              <a:solidFill>
                <a:schemeClr val="accent4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" name="Picture 4" descr="D:\Каталог картинок\Часы\bc0c548b55f9efe2dbe95dee7e767116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7467600" y="0"/>
            <a:ext cx="1676400" cy="990600"/>
          </a:xfrm>
          <a:prstGeom prst="rect">
            <a:avLst/>
          </a:prstGeom>
          <a:noFill/>
        </p:spPr>
      </p:pic>
      <p:sp>
        <p:nvSpPr>
          <p:cNvPr id="10" name="Прямоугольник 9"/>
          <p:cNvSpPr/>
          <p:nvPr/>
        </p:nvSpPr>
        <p:spPr>
          <a:xfrm>
            <a:off x="457200" y="1295400"/>
            <a:ext cx="7239000" cy="1295400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Направление часовой стрелки слева направо  обусловлено направлением движения солнечных часов.</a:t>
            </a:r>
            <a:endParaRPr lang="ru-RU" sz="2400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457200" y="4038600"/>
            <a:ext cx="7239000" cy="838200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В секунде могут быть миллисекунды, микросекунды, наносекунды и др.</a:t>
            </a:r>
            <a:endParaRPr lang="ru-RU" sz="2400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457200" y="5181600"/>
            <a:ext cx="7315200" cy="1447800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Если вы будете путешествовать по Гималаям и  пройдёте 1000 км , придется 6 раз переводить время на своих часах, так как придется пересечь 6 границ.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762000" y="16002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2133600" y="48006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11" name="Содержимое 2"/>
          <p:cNvSpPr txBox="1">
            <a:spLocks/>
          </p:cNvSpPr>
          <p:nvPr/>
        </p:nvSpPr>
        <p:spPr>
          <a:xfrm>
            <a:off x="990600" y="785813"/>
            <a:ext cx="7848600" cy="5786437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33400" y="381000"/>
            <a:ext cx="7620000" cy="838200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600" dirty="0" smtClean="0"/>
              <a:t>Давайте  узнаем, что вы запомнили ?</a:t>
            </a:r>
            <a:endParaRPr lang="ru-RU" sz="36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762000" y="1600200"/>
            <a:ext cx="5105400" cy="1066800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/>
              <a:t>Как называется стрелка у солнечных  часов?</a:t>
            </a:r>
          </a:p>
          <a:p>
            <a:r>
              <a:rPr lang="ru-RU" dirty="0" smtClean="0"/>
              <a:t>-гномон</a:t>
            </a:r>
          </a:p>
          <a:p>
            <a:r>
              <a:rPr lang="ru-RU" dirty="0" smtClean="0"/>
              <a:t>-</a:t>
            </a:r>
            <a:r>
              <a:rPr lang="ru-RU" dirty="0" err="1" smtClean="0"/>
              <a:t>креон</a:t>
            </a:r>
            <a:endParaRPr lang="ru-RU" dirty="0" smtClean="0"/>
          </a:p>
          <a:p>
            <a:r>
              <a:rPr lang="ru-RU" dirty="0" smtClean="0"/>
              <a:t>-синдром</a:t>
            </a:r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762000" y="2895600"/>
            <a:ext cx="5181600" cy="9144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>
                <a:solidFill>
                  <a:srgbClr val="002060"/>
                </a:solidFill>
              </a:rPr>
              <a:t>Без какого сыпучего вещества  песочные часы  не работают ?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песка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762000" y="3962400"/>
            <a:ext cx="5105400" cy="1066800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>
                <a:solidFill>
                  <a:srgbClr val="002060"/>
                </a:solidFill>
              </a:rPr>
              <a:t>Как по-другому называют часы с кукушкой?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-бегунки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-ходоки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-ходики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762000" y="5334000"/>
            <a:ext cx="5105400" cy="1295400"/>
          </a:xfrm>
          <a:prstGeom prst="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/>
              <a:t>Кто, по мнению  классика,  часов не наблюдают?</a:t>
            </a:r>
          </a:p>
          <a:p>
            <a:r>
              <a:rPr lang="ru-RU" dirty="0" smtClean="0"/>
              <a:t>-влюблённые</a:t>
            </a:r>
          </a:p>
          <a:p>
            <a:r>
              <a:rPr lang="ru-RU" dirty="0" smtClean="0"/>
              <a:t>-бедные</a:t>
            </a:r>
          </a:p>
          <a:p>
            <a:r>
              <a:rPr lang="ru-RU" dirty="0" smtClean="0"/>
              <a:t>-счастливые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4" dur="20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9" dur="2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50" dur="20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53" dur="2000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56" dur="2000"/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59" dur="2000"/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3" dur="2000" fill="hold"/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8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1" dur="500"/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4" dur="500"/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7" dur="500"/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1" dur="2000" fill="hold"/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FF0000"/>
                </a:solidFill>
              </a:rPr>
              <a:t>Спасибо за внимание!</a:t>
            </a:r>
            <a:br>
              <a:rPr lang="ru-RU" b="1" i="1" dirty="0" smtClean="0">
                <a:solidFill>
                  <a:srgbClr val="FF0000"/>
                </a:solidFill>
              </a:rPr>
            </a:br>
            <a:r>
              <a:rPr lang="ru-RU" b="1" i="1" dirty="0" smtClean="0">
                <a:solidFill>
                  <a:srgbClr val="FF0000"/>
                </a:solidFill>
              </a:rPr>
              <a:t>До новых встреч!</a:t>
            </a:r>
            <a:endParaRPr lang="ru-RU" b="1" i="1" dirty="0">
              <a:solidFill>
                <a:srgbClr val="FF0000"/>
              </a:solidFill>
            </a:endParaRPr>
          </a:p>
        </p:txBody>
      </p:sp>
      <p:pic>
        <p:nvPicPr>
          <p:cNvPr id="1026" name="Picture 2" descr="C:\Users\Сергей\Desktop\3184181-6b2f78fc306babc5.gif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6800" y="3505200"/>
            <a:ext cx="1162050" cy="1609725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52400" y="1752601"/>
            <a:ext cx="29718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Знай, часы помочь сумеют</a:t>
            </a:r>
            <a:br>
              <a:rPr lang="ru-RU" dirty="0" smtClean="0"/>
            </a:br>
            <a:r>
              <a:rPr lang="ru-RU" dirty="0" smtClean="0"/>
              <a:t>Не терять впустую время,</a:t>
            </a:r>
            <a:br>
              <a:rPr lang="ru-RU" dirty="0" smtClean="0"/>
            </a:br>
            <a:r>
              <a:rPr lang="ru-RU" dirty="0" smtClean="0"/>
              <a:t>Каждую ценить минуту</a:t>
            </a:r>
            <a:br>
              <a:rPr lang="ru-RU" dirty="0" smtClean="0"/>
            </a:br>
            <a:r>
              <a:rPr lang="ru-RU" dirty="0" smtClean="0"/>
              <a:t>Без труда они научат! </a:t>
            </a:r>
          </a:p>
          <a:p>
            <a:endParaRPr lang="ru-RU" dirty="0"/>
          </a:p>
        </p:txBody>
      </p:sp>
      <p:pic>
        <p:nvPicPr>
          <p:cNvPr id="1028" name="Picture 4" descr="C:\Users\Сергей\Desktop\1550965990_390819_10150498728834069_772234068_8959558_1803458666_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14800" y="1828800"/>
            <a:ext cx="4724400" cy="42218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FF0000"/>
                </a:solidFill>
              </a:rPr>
              <a:t>Литература</a:t>
            </a:r>
            <a:endParaRPr lang="ru-RU" b="1" i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1800" dirty="0" smtClean="0"/>
              <a:t>1.”Большая энциклопедия для школьника”Москва, ОЛМА-ПРЕСС,2002г. </a:t>
            </a:r>
          </a:p>
          <a:p>
            <a:r>
              <a:rPr lang="ru-RU" sz="1800" dirty="0" smtClean="0"/>
              <a:t>2. Ильин М. "Рассказы о вещах".</a:t>
            </a:r>
          </a:p>
          <a:p>
            <a:r>
              <a:rPr lang="ru-RU" sz="1800" dirty="0" smtClean="0"/>
              <a:t>3.Ленц Н. 1000 «детских» вопросов и ответов / Н. </a:t>
            </a:r>
            <a:r>
              <a:rPr lang="ru-RU" sz="1800" dirty="0" err="1" smtClean="0"/>
              <a:t>Ленц</a:t>
            </a:r>
            <a:r>
              <a:rPr lang="ru-RU" sz="1800" dirty="0" smtClean="0"/>
              <a:t>; Пер. с нем. Е. </a:t>
            </a:r>
            <a:r>
              <a:rPr lang="ru-RU" sz="1800" dirty="0" err="1" smtClean="0"/>
              <a:t>Зись</a:t>
            </a:r>
            <a:r>
              <a:rPr lang="ru-RU" sz="1800" dirty="0" smtClean="0"/>
              <a:t>; -М.: ООО «Издательство «Олимп»: ООО «Издательство АСТ», 2002..</a:t>
            </a:r>
          </a:p>
          <a:p>
            <a:r>
              <a:rPr lang="ru-RU" sz="1800" dirty="0" smtClean="0"/>
              <a:t> 4. </a:t>
            </a:r>
            <a:r>
              <a:rPr lang="ru-RU" sz="1800" dirty="0" err="1" smtClean="0"/>
              <a:t>Михаль</a:t>
            </a:r>
            <a:r>
              <a:rPr lang="ru-RU" sz="1800" dirty="0" smtClean="0"/>
              <a:t> С. "Часы. От гномона до атомных часов" </a:t>
            </a:r>
          </a:p>
          <a:p>
            <a:r>
              <a:rPr lang="ru-RU" sz="1800" dirty="0" smtClean="0"/>
              <a:t>5. "Вокруг света" журнал </a:t>
            </a:r>
          </a:p>
          <a:p>
            <a:r>
              <a:rPr lang="ru-RU" sz="1800" dirty="0" smtClean="0"/>
              <a:t>6."ЮТ" журнал </a:t>
            </a:r>
          </a:p>
          <a:p>
            <a:r>
              <a:rPr lang="ru-RU" sz="1800" dirty="0" smtClean="0"/>
              <a:t>7."Квант» журнал </a:t>
            </a:r>
          </a:p>
          <a:p>
            <a:r>
              <a:rPr lang="ru-RU" sz="1800" dirty="0" smtClean="0"/>
              <a:t>8. Интернет-ресурс http://.wikipedia.ru/ http://www.firsanov.ru/http://c-news.ru/ и http://magasine.sharereactor.ru/ </a:t>
            </a:r>
            <a:endParaRPr lang="ru-RU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i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1790700" cy="6857999"/>
          </a:xfrm>
          <a:prstGeom prst="rect">
            <a:avLst/>
          </a:prstGeom>
          <a:effectLst>
            <a:softEdge rad="635000"/>
          </a:effectLst>
        </p:spPr>
      </p:pic>
      <p:sp>
        <p:nvSpPr>
          <p:cNvPr id="7" name="TextBox 6"/>
          <p:cNvSpPr txBox="1"/>
          <p:nvPr/>
        </p:nvSpPr>
        <p:spPr>
          <a:xfrm>
            <a:off x="762000" y="16002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2133600" y="48006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2514600" y="239227"/>
            <a:ext cx="6477000" cy="156966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828800" algn="l"/>
              </a:tabLst>
            </a:pPr>
            <a:r>
              <a:rPr lang="ru-RU" sz="3200" b="1" i="1" dirty="0" smtClean="0">
                <a:solidFill>
                  <a:srgbClr val="0070C0"/>
                </a:solidFill>
                <a:latin typeface="Arial" pitchFamily="34" charset="0"/>
                <a:cs typeface="Aharoni" pitchFamily="2" charset="-79"/>
              </a:rPr>
              <a:t>Этот мастер просто класс!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828800" algn="l"/>
              </a:tabLst>
            </a:pP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" pitchFamily="34" charset="0"/>
                <a:cs typeface="Aharoni" pitchFamily="2" charset="-79"/>
              </a:rPr>
              <a:t>Он</a:t>
            </a:r>
            <a:r>
              <a:rPr kumimoji="0" lang="ru-RU" sz="3200" b="1" i="1" u="none" strike="noStrike" cap="none" normalizeH="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" pitchFamily="34" charset="0"/>
                <a:cs typeface="Aharoni" pitchFamily="2" charset="-79"/>
              </a:rPr>
              <a:t> , прищурив левый глаз,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828800" algn="l"/>
              </a:tabLst>
            </a:pPr>
            <a:r>
              <a:rPr lang="ru-RU" sz="3200" b="1" i="1" baseline="0" dirty="0" smtClean="0">
                <a:solidFill>
                  <a:srgbClr val="0070C0"/>
                </a:solidFill>
                <a:latin typeface="Arial" pitchFamily="34" charset="0"/>
                <a:cs typeface="Aharoni" pitchFamily="2" charset="-79"/>
              </a:rPr>
              <a:t>Чинит</a:t>
            </a:r>
            <a:r>
              <a:rPr lang="ru-RU" sz="3200" b="1" i="1" dirty="0" smtClean="0">
                <a:solidFill>
                  <a:srgbClr val="0070C0"/>
                </a:solidFill>
                <a:latin typeface="Arial" pitchFamily="34" charset="0"/>
                <a:cs typeface="Aharoni" pitchFamily="2" charset="-79"/>
              </a:rPr>
              <a:t> часики для нас.</a:t>
            </a:r>
            <a:endParaRPr kumimoji="0" lang="ru-RU" sz="3200" b="1" i="1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  <a:cs typeface="Aharoni" pitchFamily="2" charset="-79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048000" y="49530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838200" y="38100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pic>
        <p:nvPicPr>
          <p:cNvPr id="1026" name="Picture 2" descr="C:\Users\Сергей\Desktop\H0027-L0369222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1000" y="2667000"/>
            <a:ext cx="5562600" cy="3926369"/>
          </a:xfrm>
          <a:prstGeom prst="rect">
            <a:avLst/>
          </a:prstGeom>
          <a:noFill/>
        </p:spPr>
      </p:pic>
      <p:pic>
        <p:nvPicPr>
          <p:cNvPr id="1027" name="Picture 3" descr="C:\Users\Сергей\Desktop\perevodChasov2010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181344" y="3200400"/>
            <a:ext cx="2657856" cy="2590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1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b="1" i="1" dirty="0" smtClean="0">
                <a:solidFill>
                  <a:srgbClr val="FF0000"/>
                </a:solidFill>
              </a:rPr>
              <a:t>Цель   работы:</a:t>
            </a:r>
            <a:endParaRPr lang="ru-RU" sz="5400" b="1" i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</a:t>
            </a:r>
            <a:r>
              <a:rPr lang="en-US" dirty="0" smtClean="0"/>
              <a:t>  </a:t>
            </a:r>
            <a:r>
              <a:rPr lang="ru-RU" dirty="0" smtClean="0"/>
              <a:t> </a:t>
            </a:r>
            <a:r>
              <a:rPr lang="ru-RU" sz="4000" i="1" dirty="0" smtClean="0"/>
              <a:t>Рассказать</a:t>
            </a:r>
            <a:r>
              <a:rPr lang="ru-RU" sz="4000" b="1" i="1" dirty="0" smtClean="0"/>
              <a:t> об истории  появления и развития часов, их разнообразии и видах</a:t>
            </a:r>
            <a:endParaRPr lang="en-US" sz="4000" b="1" i="1" dirty="0" smtClean="0"/>
          </a:p>
          <a:p>
            <a:pPr>
              <a:buNone/>
            </a:pPr>
            <a:r>
              <a:rPr lang="en-US" dirty="0" smtClean="0"/>
              <a:t>-</a:t>
            </a: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i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1790700" cy="6857999"/>
          </a:xfrm>
          <a:prstGeom prst="rect">
            <a:avLst/>
          </a:prstGeom>
          <a:effectLst>
            <a:softEdge rad="635000"/>
          </a:effectLst>
        </p:spPr>
      </p:pic>
      <p:sp>
        <p:nvSpPr>
          <p:cNvPr id="5" name="TextBox 4"/>
          <p:cNvSpPr txBox="1"/>
          <p:nvPr/>
        </p:nvSpPr>
        <p:spPr>
          <a:xfrm>
            <a:off x="1828800" y="152400"/>
            <a:ext cx="603752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i="1" dirty="0" smtClean="0">
                <a:solidFill>
                  <a:schemeClr val="accent1">
                    <a:lumMod val="75000"/>
                  </a:schemeClr>
                </a:solidFill>
              </a:rPr>
              <a:t>Историческая справка</a:t>
            </a:r>
            <a:endParaRPr lang="ru-RU" sz="4000" b="1" i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8" name="Рисунок 7" descr="landshaft_5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715000" y="1600200"/>
            <a:ext cx="2895600" cy="2895600"/>
          </a:xfrm>
          <a:prstGeom prst="rect">
            <a:avLst/>
          </a:prstGeom>
        </p:spPr>
      </p:pic>
      <p:pic>
        <p:nvPicPr>
          <p:cNvPr id="10" name="Рисунок 9" descr="1358676652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28600" y="1981200"/>
            <a:ext cx="4648200" cy="3733800"/>
          </a:xfrm>
          <a:prstGeom prst="rect">
            <a:avLst/>
          </a:prstGeom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>
                <a:solidFill>
                  <a:srgbClr val="FF0000"/>
                </a:solidFill>
              </a:rPr>
              <a:t>Солнечные часы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2050" name="Picture 2" descr="C:\Users\Сергей\Desktop\1271491_large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6096000" y="4648200"/>
            <a:ext cx="2438400" cy="1828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i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1790700" cy="6857999"/>
          </a:xfrm>
          <a:prstGeom prst="rect">
            <a:avLst/>
          </a:prstGeom>
          <a:effectLst>
            <a:softEdge rad="635000"/>
          </a:effectLst>
        </p:spPr>
      </p:pic>
      <p:pic>
        <p:nvPicPr>
          <p:cNvPr id="7" name="Рисунок 6" descr="1271489_large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209800" y="1524000"/>
            <a:ext cx="3335154" cy="50292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514600" y="152400"/>
            <a:ext cx="64008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i="1" dirty="0" smtClean="0">
                <a:solidFill>
                  <a:srgbClr val="FF0000"/>
                </a:solidFill>
              </a:rPr>
              <a:t>Водяные часы</a:t>
            </a:r>
          </a:p>
          <a:p>
            <a:pPr algn="ctr"/>
            <a:r>
              <a:rPr lang="ru-RU" sz="4000" b="1" i="1" dirty="0" smtClean="0">
                <a:solidFill>
                  <a:schemeClr val="accent1">
                    <a:lumMod val="75000"/>
                  </a:schemeClr>
                </a:solidFill>
              </a:rPr>
              <a:t>Клепсидра </a:t>
            </a:r>
            <a:endParaRPr lang="ru-RU" sz="4000" b="1" i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1027" name="Picture 3" descr="C:\Users\Сергей\Desktop\Cap2-Fig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00750" y="1676400"/>
            <a:ext cx="2914650" cy="4527777"/>
          </a:xfrm>
          <a:prstGeom prst="rect">
            <a:avLst/>
          </a:prstGeom>
          <a:noFill/>
        </p:spPr>
      </p:pic>
      <p:pic>
        <p:nvPicPr>
          <p:cNvPr id="1029" name="Picture 5" descr="C:\Users\Сергей\Desktop\Toga_Illustration.pn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533400" y="304800"/>
            <a:ext cx="1322917" cy="2381250"/>
          </a:xfrm>
          <a:prstGeom prst="rect">
            <a:avLst/>
          </a:prstGeom>
          <a:noFill/>
        </p:spPr>
      </p:pic>
      <p:pic>
        <p:nvPicPr>
          <p:cNvPr id="1030" name="Picture 6" descr="C:\Users\Сергей\Desktop\33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57200" y="3581400"/>
            <a:ext cx="1600200" cy="283336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i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1790700" cy="6857999"/>
          </a:xfrm>
          <a:prstGeom prst="rect">
            <a:avLst/>
          </a:prstGeom>
          <a:effectLst>
            <a:softEdge rad="635000"/>
          </a:effectLst>
        </p:spPr>
      </p:pic>
      <p:sp>
        <p:nvSpPr>
          <p:cNvPr id="4" name="TextBox 3"/>
          <p:cNvSpPr txBox="1"/>
          <p:nvPr/>
        </p:nvSpPr>
        <p:spPr>
          <a:xfrm>
            <a:off x="1828800" y="152400"/>
            <a:ext cx="603752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i="1" dirty="0" smtClean="0">
                <a:solidFill>
                  <a:srgbClr val="FF0000"/>
                </a:solidFill>
              </a:rPr>
              <a:t>Огневые часы </a:t>
            </a:r>
            <a:endParaRPr lang="ru-RU" sz="4000" b="1" i="1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62000" y="16002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pic>
        <p:nvPicPr>
          <p:cNvPr id="8" name="Рисунок 7" descr="69005_html_m7a00b545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600200" y="3886200"/>
            <a:ext cx="4038600" cy="262439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133600" y="48006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pic>
        <p:nvPicPr>
          <p:cNvPr id="10" name="Рисунок 9" descr="0030-064-ognennye-chasy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6019800" y="914400"/>
            <a:ext cx="1759558" cy="3733800"/>
          </a:xfrm>
          <a:prstGeom prst="rect">
            <a:avLst/>
          </a:prstGeom>
        </p:spPr>
      </p:pic>
      <p:pic>
        <p:nvPicPr>
          <p:cNvPr id="2050" name="Picture 2" descr="C:\Users\Сергей\Desktop\uKTkWMacCR4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524000" y="838200"/>
            <a:ext cx="4038600" cy="2917591"/>
          </a:xfrm>
          <a:prstGeom prst="rect">
            <a:avLst/>
          </a:prstGeom>
          <a:noFill/>
        </p:spPr>
      </p:pic>
      <p:pic>
        <p:nvPicPr>
          <p:cNvPr id="2051" name="Picture 3" descr="C:\Users\Сергей\Desktop\51246907-2308025_0x420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 flipH="1">
            <a:off x="6705600" y="4876800"/>
            <a:ext cx="2246811" cy="1828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i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1790700" cy="6857999"/>
          </a:xfrm>
          <a:prstGeom prst="rect">
            <a:avLst/>
          </a:prstGeom>
          <a:effectLst>
            <a:softEdge rad="635000"/>
          </a:effectLst>
        </p:spPr>
      </p:pic>
      <p:sp>
        <p:nvSpPr>
          <p:cNvPr id="4" name="TextBox 3"/>
          <p:cNvSpPr txBox="1"/>
          <p:nvPr/>
        </p:nvSpPr>
        <p:spPr>
          <a:xfrm>
            <a:off x="1828800" y="152400"/>
            <a:ext cx="603752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i="1" dirty="0" smtClean="0">
                <a:solidFill>
                  <a:srgbClr val="FF0000"/>
                </a:solidFill>
              </a:rPr>
              <a:t>Песочные часы </a:t>
            </a:r>
            <a:endParaRPr lang="ru-RU" sz="4000" b="1" i="1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62000" y="16002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2133600" y="48006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pic>
        <p:nvPicPr>
          <p:cNvPr id="12" name="Рисунок 11" descr="clock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>
          <a:xfrm>
            <a:off x="304800" y="762000"/>
            <a:ext cx="3621023" cy="5588000"/>
          </a:xfrm>
          <a:prstGeom prst="rect">
            <a:avLst/>
          </a:prstGeom>
        </p:spPr>
      </p:pic>
      <p:pic>
        <p:nvPicPr>
          <p:cNvPr id="3074" name="Picture 2" descr="C:\Users\Сергей\Desktop\103212136_large_img_16540451_1381_9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724400" y="4495800"/>
            <a:ext cx="2971800" cy="1979266"/>
          </a:xfrm>
          <a:prstGeom prst="rect">
            <a:avLst/>
          </a:prstGeom>
          <a:noFill/>
        </p:spPr>
      </p:pic>
      <p:pic>
        <p:nvPicPr>
          <p:cNvPr id="3075" name="Picture 3" descr="C:\Users\Сергей\Desktop\2306293-7fadf6369b72af8b.gif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562600" y="1143000"/>
            <a:ext cx="2857500" cy="2857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i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1790700" cy="6857999"/>
          </a:xfrm>
          <a:prstGeom prst="rect">
            <a:avLst/>
          </a:prstGeom>
          <a:effectLst>
            <a:softEdge rad="635000"/>
          </a:effectLst>
        </p:spPr>
      </p:pic>
      <p:sp>
        <p:nvSpPr>
          <p:cNvPr id="4" name="TextBox 3"/>
          <p:cNvSpPr txBox="1"/>
          <p:nvPr/>
        </p:nvSpPr>
        <p:spPr>
          <a:xfrm>
            <a:off x="1828800" y="152400"/>
            <a:ext cx="603752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i="1" dirty="0" smtClean="0">
                <a:solidFill>
                  <a:srgbClr val="FF0000"/>
                </a:solidFill>
              </a:rPr>
              <a:t>Механические часы </a:t>
            </a:r>
            <a:endParaRPr lang="ru-RU" sz="4000" b="1" i="1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62000" y="16002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2133600" y="48006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pic>
        <p:nvPicPr>
          <p:cNvPr id="10" name="Рисунок 9" descr="1256360900_4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172200" y="762000"/>
            <a:ext cx="2800350" cy="3429000"/>
          </a:xfrm>
          <a:prstGeom prst="rect">
            <a:avLst/>
          </a:prstGeom>
        </p:spPr>
      </p:pic>
      <p:pic>
        <p:nvPicPr>
          <p:cNvPr id="4098" name="Picture 2" descr="C:\Users\Сергей\Desktop\32dffb4c0ec0t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28600" y="914400"/>
            <a:ext cx="3581400" cy="5334000"/>
          </a:xfrm>
          <a:prstGeom prst="rect">
            <a:avLst/>
          </a:prstGeom>
          <a:noFill/>
        </p:spPr>
      </p:pic>
      <p:pic>
        <p:nvPicPr>
          <p:cNvPr id="4099" name="Picture 3" descr="C:\Users\Сергей\Desktop\9ada54e3d3f4t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4114800" y="4267200"/>
            <a:ext cx="2946400" cy="2209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i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1790700" cy="6857999"/>
          </a:xfrm>
          <a:prstGeom prst="rect">
            <a:avLst/>
          </a:prstGeom>
          <a:effectLst>
            <a:softEdge rad="635000"/>
          </a:effectLst>
        </p:spPr>
      </p:pic>
      <p:sp>
        <p:nvSpPr>
          <p:cNvPr id="4" name="TextBox 3"/>
          <p:cNvSpPr txBox="1"/>
          <p:nvPr/>
        </p:nvSpPr>
        <p:spPr>
          <a:xfrm>
            <a:off x="762000" y="152400"/>
            <a:ext cx="710432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i="1" dirty="0" smtClean="0">
                <a:solidFill>
                  <a:srgbClr val="FF0000"/>
                </a:solidFill>
              </a:rPr>
              <a:t>Электронные и кварцевые  часы </a:t>
            </a:r>
            <a:endParaRPr lang="ru-RU" sz="4000" b="1" i="1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62000" y="16002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2133600" y="48006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pic>
        <p:nvPicPr>
          <p:cNvPr id="10" name="Рисунок 9" descr="398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6248400" y="1066800"/>
            <a:ext cx="2599574" cy="243840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5181600" y="38862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pic>
        <p:nvPicPr>
          <p:cNvPr id="12" name="Рисунок 11" descr="desktop3271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5029200" y="3866311"/>
            <a:ext cx="3064404" cy="2991689"/>
          </a:xfrm>
          <a:prstGeom prst="rect">
            <a:avLst/>
          </a:prstGeom>
        </p:spPr>
      </p:pic>
      <p:pic>
        <p:nvPicPr>
          <p:cNvPr id="5122" name="Picture 2" descr="C:\Users\Сергей\Desktop\i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447800" y="4648200"/>
            <a:ext cx="2336800" cy="1752600"/>
          </a:xfrm>
          <a:prstGeom prst="rect">
            <a:avLst/>
          </a:prstGeom>
          <a:noFill/>
        </p:spPr>
      </p:pic>
      <p:pic>
        <p:nvPicPr>
          <p:cNvPr id="5123" name="Picture 3" descr="C:\Users\Сергей\Desktop\final.gif"/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33400" y="1524000"/>
            <a:ext cx="4524375" cy="22479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1505</TotalTime>
  <Words>301</Words>
  <Application>Microsoft Office PowerPoint</Application>
  <PresentationFormat>Экран (4:3)</PresentationFormat>
  <Paragraphs>50</Paragraphs>
  <Slides>16</Slides>
  <Notes>1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Office Theme</vt:lpstr>
      <vt:lpstr>Слайд 1</vt:lpstr>
      <vt:lpstr>Слайд 2</vt:lpstr>
      <vt:lpstr>Цель   работы:</vt:lpstr>
      <vt:lpstr> Солнечные часы</vt:lpstr>
      <vt:lpstr>Слайд 5</vt:lpstr>
      <vt:lpstr>Слайд 6</vt:lpstr>
      <vt:lpstr>Слайд 7</vt:lpstr>
      <vt:lpstr>Слайд 8</vt:lpstr>
      <vt:lpstr>Слайд 9</vt:lpstr>
      <vt:lpstr>Атомные часы</vt:lpstr>
      <vt:lpstr>Слайд 11</vt:lpstr>
      <vt:lpstr>Слайд 12</vt:lpstr>
      <vt:lpstr>Слайд 13</vt:lpstr>
      <vt:lpstr>Слайд 14</vt:lpstr>
      <vt:lpstr>Спасибо за внимание! До новых встреч!</vt:lpstr>
      <vt:lpstr>Литература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Андрей</dc:creator>
  <cp:lastModifiedBy>Сергей</cp:lastModifiedBy>
  <cp:revision>143</cp:revision>
  <dcterms:created xsi:type="dcterms:W3CDTF">2014-02-20T19:40:54Z</dcterms:created>
  <dcterms:modified xsi:type="dcterms:W3CDTF">2015-10-06T16:37:03Z</dcterms:modified>
</cp:coreProperties>
</file>