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410" r:id="rId2"/>
    <p:sldId id="374" r:id="rId3"/>
    <p:sldId id="373" r:id="rId4"/>
    <p:sldId id="375" r:id="rId5"/>
    <p:sldId id="376" r:id="rId6"/>
    <p:sldId id="377" r:id="rId7"/>
    <p:sldId id="378" r:id="rId8"/>
    <p:sldId id="379" r:id="rId9"/>
    <p:sldId id="404" r:id="rId10"/>
    <p:sldId id="41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  <a:srgbClr val="6600CC"/>
    <a:srgbClr val="0066FF"/>
    <a:srgbClr val="BBE0E3"/>
    <a:srgbClr val="FF3300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3878" autoAdjust="0"/>
  </p:normalViewPr>
  <p:slideViewPr>
    <p:cSldViewPr>
      <p:cViewPr>
        <p:scale>
          <a:sx n="75" d="100"/>
          <a:sy n="75" d="100"/>
        </p:scale>
        <p:origin x="-1212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7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107C93-1C4E-492A-8D41-7B448E07D94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4B060-E9DF-4B8E-83EF-417F69F36D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CB245-16B4-49D4-9783-6468D38DEE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9B385-C4CA-4E89-8A51-9A918CCF47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2DF35-E631-4A51-87F9-B00D960980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0D74C-B7BB-4DEE-8B90-42C962D3C9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1F21F-468F-4672-A916-697307D9A0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77F7F-CB61-4105-9297-F74A1B563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4D868-79D9-4ECA-9E3B-AC6AB4E12D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5CC81-017F-4C1C-8AF8-3AEAC33F2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8A009-AB11-40C5-80B0-BFD100E3A9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65549-D2E6-4B25-882C-832FB0CA0A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304622-3EAF-414F-8F28-89D70FD10A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600200"/>
            <a:ext cx="82296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Пирамида.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Правильная пирамида.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Усеченная пирамида.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6070" y="1676400"/>
            <a:ext cx="83507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152400" y="228600"/>
            <a:ext cx="8686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29410" name="Group 2"/>
          <p:cNvGrpSpPr>
            <a:grpSpLocks/>
          </p:cNvGrpSpPr>
          <p:nvPr/>
        </p:nvGrpSpPr>
        <p:grpSpPr bwMode="auto">
          <a:xfrm>
            <a:off x="152400" y="3886200"/>
            <a:ext cx="6096000" cy="1905000"/>
            <a:chOff x="96" y="2400"/>
            <a:chExt cx="3840" cy="1200"/>
          </a:xfrm>
          <a:solidFill>
            <a:schemeClr val="accent1">
              <a:lumMod val="50000"/>
            </a:schemeClr>
          </a:solidFill>
        </p:grpSpPr>
        <p:grpSp>
          <p:nvGrpSpPr>
            <p:cNvPr id="529411" name="Group 3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29412" name="Freeform 4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13" name="Freeform 5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14" name="Freeform 6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29415" name="Object 7"/>
            <p:cNvGraphicFramePr>
              <a:graphicFrameLocks noChangeAspect="1"/>
            </p:cNvGraphicFramePr>
            <p:nvPr/>
          </p:nvGraphicFramePr>
          <p:xfrm>
            <a:off x="3408" y="2448"/>
            <a:ext cx="264" cy="352"/>
          </p:xfrm>
          <a:graphic>
            <a:graphicData uri="http://schemas.openxmlformats.org/presentationml/2006/ole">
              <p:oleObj spid="_x0000_s529415" name="Формула" r:id="rId3" imgW="152280" imgH="203040" progId="Equation.3">
                <p:embed/>
              </p:oleObj>
            </a:graphicData>
          </a:graphic>
        </p:graphicFrame>
      </p:grpSp>
      <p:sp>
        <p:nvSpPr>
          <p:cNvPr id="529416" name="Freeform 8"/>
          <p:cNvSpPr>
            <a:spLocks/>
          </p:cNvSpPr>
          <p:nvPr/>
        </p:nvSpPr>
        <p:spPr bwMode="auto">
          <a:xfrm>
            <a:off x="1447800" y="4114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18" name="Freeform 10"/>
          <p:cNvSpPr>
            <a:spLocks/>
          </p:cNvSpPr>
          <p:nvPr/>
        </p:nvSpPr>
        <p:spPr bwMode="auto">
          <a:xfrm>
            <a:off x="1447800" y="1670050"/>
            <a:ext cx="2139950" cy="3282950"/>
          </a:xfrm>
          <a:custGeom>
            <a:avLst/>
            <a:gdLst/>
            <a:ahLst/>
            <a:cxnLst>
              <a:cxn ang="0">
                <a:pos x="1348" y="0"/>
              </a:cxn>
              <a:cxn ang="0">
                <a:pos x="0" y="2068"/>
              </a:cxn>
            </a:cxnLst>
            <a:rect l="0" t="0" r="r" b="b"/>
            <a:pathLst>
              <a:path w="1348" h="2068">
                <a:moveTo>
                  <a:pt x="1348" y="0"/>
                </a:moveTo>
                <a:lnTo>
                  <a:pt x="0" y="206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19" name="Freeform 11"/>
          <p:cNvSpPr>
            <a:spLocks/>
          </p:cNvSpPr>
          <p:nvPr/>
        </p:nvSpPr>
        <p:spPr bwMode="auto">
          <a:xfrm>
            <a:off x="3657600" y="1676400"/>
            <a:ext cx="1098550" cy="321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92" y="2028"/>
              </a:cxn>
            </a:cxnLst>
            <a:rect l="0" t="0" r="r" b="b"/>
            <a:pathLst>
              <a:path w="692" h="2028">
                <a:moveTo>
                  <a:pt x="0" y="0"/>
                </a:moveTo>
                <a:lnTo>
                  <a:pt x="692" y="20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0" name="Freeform 12"/>
          <p:cNvSpPr>
            <a:spLocks/>
          </p:cNvSpPr>
          <p:nvPr/>
        </p:nvSpPr>
        <p:spPr bwMode="auto">
          <a:xfrm>
            <a:off x="3632200" y="1670050"/>
            <a:ext cx="26988" cy="2444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540"/>
              </a:cxn>
            </a:cxnLst>
            <a:rect l="0" t="0" r="r" b="b"/>
            <a:pathLst>
              <a:path w="17" h="1540">
                <a:moveTo>
                  <a:pt x="0" y="0"/>
                </a:moveTo>
                <a:lnTo>
                  <a:pt x="17" y="154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1" name="Freeform 13"/>
          <p:cNvSpPr>
            <a:spLocks/>
          </p:cNvSpPr>
          <p:nvPr/>
        </p:nvSpPr>
        <p:spPr bwMode="auto">
          <a:xfrm>
            <a:off x="2451100" y="1676400"/>
            <a:ext cx="1149350" cy="2489200"/>
          </a:xfrm>
          <a:custGeom>
            <a:avLst/>
            <a:gdLst/>
            <a:ahLst/>
            <a:cxnLst>
              <a:cxn ang="0">
                <a:pos x="724" y="0"/>
              </a:cxn>
              <a:cxn ang="0">
                <a:pos x="0" y="1568"/>
              </a:cxn>
            </a:cxnLst>
            <a:rect l="0" t="0" r="r" b="b"/>
            <a:pathLst>
              <a:path w="724" h="1568">
                <a:moveTo>
                  <a:pt x="724" y="0"/>
                </a:moveTo>
                <a:lnTo>
                  <a:pt x="0" y="156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2" name="Freeform 14"/>
          <p:cNvSpPr>
            <a:spLocks/>
          </p:cNvSpPr>
          <p:nvPr/>
        </p:nvSpPr>
        <p:spPr bwMode="auto">
          <a:xfrm>
            <a:off x="1447800" y="4114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6" name="Freeform 18"/>
          <p:cNvSpPr>
            <a:spLocks/>
          </p:cNvSpPr>
          <p:nvPr/>
        </p:nvSpPr>
        <p:spPr bwMode="auto">
          <a:xfrm>
            <a:off x="2971800" y="1676400"/>
            <a:ext cx="647700" cy="3886200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0" y="2448"/>
              </a:cxn>
            </a:cxnLst>
            <a:rect l="0" t="0" r="r" b="b"/>
            <a:pathLst>
              <a:path w="408" h="2448">
                <a:moveTo>
                  <a:pt x="408" y="0"/>
                </a:moveTo>
                <a:lnTo>
                  <a:pt x="0" y="244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27" name="Freeform 19"/>
          <p:cNvSpPr>
            <a:spLocks/>
          </p:cNvSpPr>
          <p:nvPr/>
        </p:nvSpPr>
        <p:spPr bwMode="auto">
          <a:xfrm>
            <a:off x="1447800" y="4895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9435" name="Text Box 27"/>
          <p:cNvSpPr txBox="1">
            <a:spLocks noChangeArrowheads="1"/>
          </p:cNvSpPr>
          <p:nvPr/>
        </p:nvSpPr>
        <p:spPr bwMode="auto">
          <a:xfrm>
            <a:off x="990600" y="4724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29436" name="Text Box 28"/>
          <p:cNvSpPr txBox="1">
            <a:spLocks noChangeArrowheads="1"/>
          </p:cNvSpPr>
          <p:nvPr/>
        </p:nvSpPr>
        <p:spPr bwMode="auto">
          <a:xfrm>
            <a:off x="2547938" y="5410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29437" name="Text Box 29"/>
          <p:cNvSpPr txBox="1">
            <a:spLocks noChangeArrowheads="1"/>
          </p:cNvSpPr>
          <p:nvPr/>
        </p:nvSpPr>
        <p:spPr bwMode="auto">
          <a:xfrm>
            <a:off x="2057400" y="3733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29438" name="Text Box 30"/>
          <p:cNvSpPr txBox="1">
            <a:spLocks noChangeArrowheads="1"/>
          </p:cNvSpPr>
          <p:nvPr/>
        </p:nvSpPr>
        <p:spPr bwMode="auto">
          <a:xfrm>
            <a:off x="3429000" y="1143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29442" name="Text Box 34"/>
          <p:cNvSpPr txBox="1">
            <a:spLocks noChangeArrowheads="1"/>
          </p:cNvSpPr>
          <p:nvPr/>
        </p:nvSpPr>
        <p:spPr bwMode="auto">
          <a:xfrm>
            <a:off x="4572000" y="4800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sp>
        <p:nvSpPr>
          <p:cNvPr id="529443" name="Text Box 35"/>
          <p:cNvSpPr txBox="1">
            <a:spLocks noChangeArrowheads="1"/>
          </p:cNvSpPr>
          <p:nvPr/>
        </p:nvSpPr>
        <p:spPr bwMode="auto">
          <a:xfrm>
            <a:off x="228600" y="228600"/>
            <a:ext cx="906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Многогранник, составленный из </a:t>
            </a:r>
            <a:r>
              <a:rPr lang="en-US" sz="2400" dirty="0" smtClean="0"/>
              <a:t>n-</a:t>
            </a:r>
            <a:r>
              <a:rPr lang="ru-RU" sz="2400" dirty="0"/>
              <a:t>угольника А</a:t>
            </a:r>
            <a:r>
              <a:rPr lang="ru-RU" sz="2400" baseline="-25000" dirty="0"/>
              <a:t>1</a:t>
            </a:r>
            <a:r>
              <a:rPr lang="ru-RU" sz="2400" dirty="0"/>
              <a:t>А</a:t>
            </a:r>
            <a:r>
              <a:rPr lang="ru-RU" sz="2400" baseline="-25000" dirty="0"/>
              <a:t>2</a:t>
            </a:r>
            <a:r>
              <a:rPr lang="ru-RU" sz="2400" dirty="0"/>
              <a:t>…А</a:t>
            </a:r>
            <a:r>
              <a:rPr lang="en-US" sz="2400" baseline="-25000" dirty="0"/>
              <a:t>n</a:t>
            </a:r>
            <a:r>
              <a:rPr lang="ru-RU" sz="2400" baseline="-25000" dirty="0"/>
              <a:t> </a:t>
            </a:r>
            <a:r>
              <a:rPr lang="ru-RU" sz="2400" dirty="0"/>
              <a:t> </a:t>
            </a:r>
          </a:p>
          <a:p>
            <a:r>
              <a:rPr lang="ru-RU" sz="2400" dirty="0" smtClean="0"/>
              <a:t> и </a:t>
            </a:r>
            <a:r>
              <a:rPr lang="en-US" sz="2400" dirty="0" smtClean="0"/>
              <a:t>n</a:t>
            </a:r>
            <a:r>
              <a:rPr lang="ru-RU" sz="2400" dirty="0" smtClean="0"/>
              <a:t> </a:t>
            </a:r>
            <a:r>
              <a:rPr lang="ru-RU" sz="2400" dirty="0"/>
              <a:t>треугольников, называется пирамидой.</a:t>
            </a:r>
          </a:p>
        </p:txBody>
      </p:sp>
      <p:graphicFrame>
        <p:nvGraphicFramePr>
          <p:cNvPr id="529444" name="Object 3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29444" name="Формула" r:id="rId4" imgW="114120" imgH="215640" progId="Equation.3">
              <p:embed/>
            </p:oleObj>
          </a:graphicData>
        </a:graphic>
      </p:graphicFrame>
      <p:sp>
        <p:nvSpPr>
          <p:cNvPr id="529445" name="Oval 37"/>
          <p:cNvSpPr>
            <a:spLocks noChangeArrowheads="1"/>
          </p:cNvSpPr>
          <p:nvPr/>
        </p:nvSpPr>
        <p:spPr bwMode="auto">
          <a:xfrm>
            <a:off x="3581400" y="160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9425" name="Freeform 17"/>
          <p:cNvSpPr>
            <a:spLocks/>
          </p:cNvSpPr>
          <p:nvPr/>
        </p:nvSpPr>
        <p:spPr bwMode="auto">
          <a:xfrm>
            <a:off x="1447800" y="1670050"/>
            <a:ext cx="3308350" cy="3892550"/>
          </a:xfrm>
          <a:custGeom>
            <a:avLst/>
            <a:gdLst/>
            <a:ahLst/>
            <a:cxnLst>
              <a:cxn ang="0">
                <a:pos x="0" y="2068"/>
              </a:cxn>
              <a:cxn ang="0">
                <a:pos x="960" y="2452"/>
              </a:cxn>
              <a:cxn ang="0">
                <a:pos x="2084" y="2024"/>
              </a:cxn>
              <a:cxn ang="0">
                <a:pos x="1380" y="0"/>
              </a:cxn>
              <a:cxn ang="0">
                <a:pos x="1368" y="4"/>
              </a:cxn>
              <a:cxn ang="0">
                <a:pos x="1352" y="0"/>
              </a:cxn>
              <a:cxn ang="0">
                <a:pos x="0" y="2068"/>
              </a:cxn>
            </a:cxnLst>
            <a:rect l="0" t="0" r="r" b="b"/>
            <a:pathLst>
              <a:path w="2084" h="2452">
                <a:moveTo>
                  <a:pt x="0" y="2068"/>
                </a:moveTo>
                <a:lnTo>
                  <a:pt x="960" y="2452"/>
                </a:lnTo>
                <a:lnTo>
                  <a:pt x="2084" y="2024"/>
                </a:lnTo>
                <a:lnTo>
                  <a:pt x="1380" y="0"/>
                </a:lnTo>
                <a:lnTo>
                  <a:pt x="1368" y="4"/>
                </a:lnTo>
                <a:lnTo>
                  <a:pt x="1352" y="0"/>
                </a:lnTo>
                <a:lnTo>
                  <a:pt x="0" y="2068"/>
                </a:lnTo>
                <a:close/>
              </a:path>
            </a:pathLst>
          </a:custGeom>
          <a:solidFill>
            <a:srgbClr val="33CCFF">
              <a:alpha val="3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29452" name="Group 44"/>
          <p:cNvGrpSpPr>
            <a:grpSpLocks/>
          </p:cNvGrpSpPr>
          <p:nvPr/>
        </p:nvGrpSpPr>
        <p:grpSpPr bwMode="auto">
          <a:xfrm>
            <a:off x="3429000" y="1600200"/>
            <a:ext cx="404813" cy="3429000"/>
            <a:chOff x="2160" y="1008"/>
            <a:chExt cx="255" cy="2160"/>
          </a:xfrm>
        </p:grpSpPr>
        <p:grpSp>
          <p:nvGrpSpPr>
            <p:cNvPr id="529447" name="Group 3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9448" name="Freeform 4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9449" name="Oval 4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9450" name="Oval 4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9451" name="Text Box 43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29454" name="Text Box 46"/>
          <p:cNvSpPr txBox="1">
            <a:spLocks noChangeArrowheads="1"/>
          </p:cNvSpPr>
          <p:nvPr/>
        </p:nvSpPr>
        <p:spPr bwMode="auto">
          <a:xfrm>
            <a:off x="4876800" y="1752600"/>
            <a:ext cx="426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4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657600" y="1600200"/>
            <a:ext cx="2057400" cy="76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91200" y="1447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вершина пирамиды</a:t>
            </a:r>
            <a:endParaRPr lang="ru-RU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3581400" y="2438400"/>
            <a:ext cx="2209800" cy="762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867400" y="2286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высота</a:t>
            </a:r>
            <a:endParaRPr lang="ru-RU" dirty="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V="1">
            <a:off x="4267200" y="3276600"/>
            <a:ext cx="1905000" cy="1524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324600" y="3048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боковое </a:t>
            </a:r>
            <a:r>
              <a:rPr lang="ru-RU" dirty="0" smtClean="0"/>
              <a:t>ребро</a:t>
            </a:r>
            <a:endParaRPr lang="ru-RU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4114800" y="4800600"/>
            <a:ext cx="30480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162800" y="4572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основание</a:t>
            </a:r>
            <a:endParaRPr lang="ru-RU" dirty="0"/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2</a:t>
            </a:fld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600200" y="3276600"/>
            <a:ext cx="1219200" cy="228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04800" y="3048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боковая грань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Text Box 2"/>
          <p:cNvSpPr txBox="1">
            <a:spLocks noChangeArrowheads="1"/>
          </p:cNvSpPr>
          <p:nvPr/>
        </p:nvSpPr>
        <p:spPr bwMode="auto">
          <a:xfrm>
            <a:off x="4572000" y="50292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Треугольная пирамида – это 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тетраэдр</a:t>
            </a:r>
          </a:p>
        </p:txBody>
      </p:sp>
      <p:grpSp>
        <p:nvGrpSpPr>
          <p:cNvPr id="528388" name="Group 4"/>
          <p:cNvGrpSpPr>
            <a:grpSpLocks/>
          </p:cNvGrpSpPr>
          <p:nvPr/>
        </p:nvGrpSpPr>
        <p:grpSpPr bwMode="auto">
          <a:xfrm>
            <a:off x="4837112" y="685800"/>
            <a:ext cx="4306888" cy="4605338"/>
            <a:chOff x="336" y="192"/>
            <a:chExt cx="2713" cy="2901"/>
          </a:xfrm>
        </p:grpSpPr>
        <p:sp>
          <p:nvSpPr>
            <p:cNvPr id="528389" name="AutoShape 5"/>
            <p:cNvSpPr>
              <a:spLocks noChangeArrowheads="1"/>
            </p:cNvSpPr>
            <p:nvPr/>
          </p:nvSpPr>
          <p:spPr bwMode="auto">
            <a:xfrm rot="-1653858">
              <a:off x="1464" y="432"/>
              <a:ext cx="952" cy="2268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8390" name="Line 6"/>
            <p:cNvSpPr>
              <a:spLocks noChangeShapeType="1"/>
            </p:cNvSpPr>
            <p:nvPr/>
          </p:nvSpPr>
          <p:spPr bwMode="auto">
            <a:xfrm flipV="1">
              <a:off x="432" y="2346"/>
              <a:ext cx="24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528391" name="Text Box 7"/>
            <p:cNvSpPr txBox="1">
              <a:spLocks noChangeArrowheads="1"/>
            </p:cNvSpPr>
            <p:nvPr/>
          </p:nvSpPr>
          <p:spPr bwMode="auto">
            <a:xfrm>
              <a:off x="1872" y="2766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С</a:t>
              </a:r>
            </a:p>
          </p:txBody>
        </p:sp>
        <p:sp>
          <p:nvSpPr>
            <p:cNvPr id="528392" name="Text Box 8"/>
            <p:cNvSpPr txBox="1">
              <a:spLocks noChangeArrowheads="1"/>
            </p:cNvSpPr>
            <p:nvPr/>
          </p:nvSpPr>
          <p:spPr bwMode="auto">
            <a:xfrm>
              <a:off x="336" y="2430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dirty="0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528393" name="Text Box 9"/>
            <p:cNvSpPr txBox="1">
              <a:spLocks noChangeArrowheads="1"/>
            </p:cNvSpPr>
            <p:nvPr/>
          </p:nvSpPr>
          <p:spPr bwMode="auto">
            <a:xfrm>
              <a:off x="2771" y="233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528394" name="Text Box 10"/>
            <p:cNvSpPr txBox="1">
              <a:spLocks noChangeArrowheads="1"/>
            </p:cNvSpPr>
            <p:nvPr/>
          </p:nvSpPr>
          <p:spPr bwMode="auto">
            <a:xfrm>
              <a:off x="1273" y="240"/>
              <a:ext cx="260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 dirty="0" smtClean="0">
                  <a:latin typeface="Times New Roman" pitchFamily="18" charset="0"/>
                </a:rPr>
                <a:t>S</a:t>
              </a:r>
              <a:endParaRPr lang="ru-RU" sz="3200" b="1" dirty="0" smtClean="0">
                <a:latin typeface="Times New Roman" pitchFamily="18" charset="0"/>
              </a:endParaRPr>
            </a:p>
            <a:p>
              <a:endParaRPr lang="ru-RU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28395" name="Text Box 11"/>
            <p:cNvSpPr txBox="1">
              <a:spLocks noChangeArrowheads="1"/>
            </p:cNvSpPr>
            <p:nvPr/>
          </p:nvSpPr>
          <p:spPr bwMode="auto">
            <a:xfrm>
              <a:off x="1321" y="192"/>
              <a:ext cx="11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800" b="1" dirty="0"/>
            </a:p>
          </p:txBody>
        </p:sp>
        <p:sp>
          <p:nvSpPr>
            <p:cNvPr id="528396" name="Freeform 12"/>
            <p:cNvSpPr>
              <a:spLocks/>
            </p:cNvSpPr>
            <p:nvPr/>
          </p:nvSpPr>
          <p:spPr bwMode="auto">
            <a:xfrm>
              <a:off x="432" y="552"/>
              <a:ext cx="1608" cy="2240"/>
            </a:xfrm>
            <a:custGeom>
              <a:avLst/>
              <a:gdLst/>
              <a:ahLst/>
              <a:cxnLst>
                <a:cxn ang="0">
                  <a:pos x="1608" y="2240"/>
                </a:cxn>
                <a:cxn ang="0">
                  <a:pos x="984" y="0"/>
                </a:cxn>
                <a:cxn ang="0">
                  <a:pos x="0" y="1800"/>
                </a:cxn>
                <a:cxn ang="0">
                  <a:pos x="1608" y="2240"/>
                </a:cxn>
              </a:cxnLst>
              <a:rect l="0" t="0" r="r" b="b"/>
              <a:pathLst>
                <a:path w="1608" h="2240">
                  <a:moveTo>
                    <a:pt x="1608" y="2240"/>
                  </a:moveTo>
                  <a:lnTo>
                    <a:pt x="984" y="0"/>
                  </a:lnTo>
                  <a:lnTo>
                    <a:pt x="0" y="1800"/>
                  </a:lnTo>
                  <a:lnTo>
                    <a:pt x="1608" y="2240"/>
                  </a:lnTo>
                  <a:close/>
                </a:path>
              </a:pathLst>
            </a:custGeom>
            <a:solidFill>
              <a:schemeClr val="accent2">
                <a:alpha val="50999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28400" name="Group 16"/>
          <p:cNvGrpSpPr>
            <a:grpSpLocks/>
          </p:cNvGrpSpPr>
          <p:nvPr/>
        </p:nvGrpSpPr>
        <p:grpSpPr bwMode="auto">
          <a:xfrm>
            <a:off x="304800" y="1082675"/>
            <a:ext cx="3733800" cy="3492500"/>
            <a:chOff x="2784" y="1256"/>
            <a:chExt cx="2880" cy="2488"/>
          </a:xfrm>
        </p:grpSpPr>
        <p:sp>
          <p:nvSpPr>
            <p:cNvPr id="528398" name="Freeform 14"/>
            <p:cNvSpPr>
              <a:spLocks/>
            </p:cNvSpPr>
            <p:nvPr/>
          </p:nvSpPr>
          <p:spPr bwMode="auto">
            <a:xfrm>
              <a:off x="2784" y="2920"/>
              <a:ext cx="2880" cy="776"/>
            </a:xfrm>
            <a:custGeom>
              <a:avLst/>
              <a:gdLst/>
              <a:ahLst/>
              <a:cxnLst>
                <a:cxn ang="0">
                  <a:pos x="2880" y="8"/>
                </a:cxn>
                <a:cxn ang="0">
                  <a:pos x="928" y="0"/>
                </a:cxn>
                <a:cxn ang="0">
                  <a:pos x="0" y="776"/>
                </a:cxn>
              </a:cxnLst>
              <a:rect l="0" t="0" r="r" b="b"/>
              <a:pathLst>
                <a:path w="2880" h="776">
                  <a:moveTo>
                    <a:pt x="2880" y="8"/>
                  </a:moveTo>
                  <a:lnTo>
                    <a:pt x="928" y="0"/>
                  </a:lnTo>
                  <a:lnTo>
                    <a:pt x="0" y="77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8399" name="Freeform 15"/>
            <p:cNvSpPr>
              <a:spLocks/>
            </p:cNvSpPr>
            <p:nvPr/>
          </p:nvSpPr>
          <p:spPr bwMode="auto">
            <a:xfrm>
              <a:off x="3696" y="1270"/>
              <a:ext cx="512" cy="1658"/>
            </a:xfrm>
            <a:custGeom>
              <a:avLst/>
              <a:gdLst/>
              <a:ahLst/>
              <a:cxnLst>
                <a:cxn ang="0">
                  <a:pos x="0" y="1658"/>
                </a:cxn>
                <a:cxn ang="0">
                  <a:pos x="512" y="0"/>
                </a:cxn>
              </a:cxnLst>
              <a:rect l="0" t="0" r="r" b="b"/>
              <a:pathLst>
                <a:path w="512" h="1658">
                  <a:moveTo>
                    <a:pt x="0" y="1658"/>
                  </a:moveTo>
                  <a:lnTo>
                    <a:pt x="512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8397" name="Freeform 13"/>
            <p:cNvSpPr>
              <a:spLocks/>
            </p:cNvSpPr>
            <p:nvPr/>
          </p:nvSpPr>
          <p:spPr bwMode="auto">
            <a:xfrm>
              <a:off x="2784" y="1256"/>
              <a:ext cx="2880" cy="2488"/>
            </a:xfrm>
            <a:custGeom>
              <a:avLst/>
              <a:gdLst/>
              <a:ahLst/>
              <a:cxnLst>
                <a:cxn ang="0">
                  <a:pos x="1424" y="2"/>
                </a:cxn>
                <a:cxn ang="0">
                  <a:pos x="0" y="2440"/>
                </a:cxn>
                <a:cxn ang="0">
                  <a:pos x="2112" y="2488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1424" y="0"/>
                </a:cxn>
                <a:cxn ang="0">
                  <a:pos x="2880" y="1672"/>
                </a:cxn>
                <a:cxn ang="0">
                  <a:pos x="2112" y="2480"/>
                </a:cxn>
                <a:cxn ang="0">
                  <a:pos x="2112" y="2464"/>
                </a:cxn>
                <a:cxn ang="0">
                  <a:pos x="2112" y="2488"/>
                </a:cxn>
              </a:cxnLst>
              <a:rect l="0" t="0" r="r" b="b"/>
              <a:pathLst>
                <a:path w="2880" h="2488">
                  <a:moveTo>
                    <a:pt x="1424" y="2"/>
                  </a:moveTo>
                  <a:lnTo>
                    <a:pt x="0" y="2440"/>
                  </a:lnTo>
                  <a:lnTo>
                    <a:pt x="2112" y="2488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1424" y="0"/>
                  </a:lnTo>
                  <a:lnTo>
                    <a:pt x="2880" y="1672"/>
                  </a:lnTo>
                  <a:lnTo>
                    <a:pt x="2112" y="2480"/>
                  </a:lnTo>
                  <a:lnTo>
                    <a:pt x="2112" y="2464"/>
                  </a:lnTo>
                  <a:lnTo>
                    <a:pt x="2112" y="2488"/>
                  </a:lnTo>
                </a:path>
              </a:pathLst>
            </a:custGeom>
            <a:solidFill>
              <a:srgbClr val="33CC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8401" name="Text Box 17"/>
          <p:cNvSpPr txBox="1">
            <a:spLocks noChangeArrowheads="1"/>
          </p:cNvSpPr>
          <p:nvPr/>
        </p:nvSpPr>
        <p:spPr bwMode="auto">
          <a:xfrm>
            <a:off x="533400" y="5045075"/>
            <a:ext cx="274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Четырехугольная </a:t>
            </a:r>
          </a:p>
          <a:p>
            <a:r>
              <a:rPr lang="ru-RU" sz="2400" dirty="0"/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28402" name="Group 18"/>
          <p:cNvGrpSpPr>
            <a:grpSpLocks/>
          </p:cNvGrpSpPr>
          <p:nvPr/>
        </p:nvGrpSpPr>
        <p:grpSpPr bwMode="auto">
          <a:xfrm>
            <a:off x="6324600" y="1219200"/>
            <a:ext cx="404813" cy="3429000"/>
            <a:chOff x="2160" y="1008"/>
            <a:chExt cx="255" cy="2160"/>
          </a:xfrm>
        </p:grpSpPr>
        <p:grpSp>
          <p:nvGrpSpPr>
            <p:cNvPr id="528403" name="Group 1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8404" name="Freeform 2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8405" name="Oval 2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8406" name="Oval 2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8407" name="Text Box 23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grpSp>
        <p:nvGrpSpPr>
          <p:cNvPr id="528408" name="Group 24"/>
          <p:cNvGrpSpPr>
            <a:grpSpLocks/>
          </p:cNvGrpSpPr>
          <p:nvPr/>
        </p:nvGrpSpPr>
        <p:grpSpPr bwMode="auto">
          <a:xfrm>
            <a:off x="1957388" y="1023938"/>
            <a:ext cx="404812" cy="3259137"/>
            <a:chOff x="2160" y="1008"/>
            <a:chExt cx="240" cy="2177"/>
          </a:xfrm>
        </p:grpSpPr>
        <p:grpSp>
          <p:nvGrpSpPr>
            <p:cNvPr id="528409" name="Group 25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28410" name="Freeform 26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6600CC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8411" name="Oval 27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8412" name="Oval 28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28413" name="Text Box 29"/>
            <p:cNvSpPr txBox="1">
              <a:spLocks noChangeArrowheads="1"/>
            </p:cNvSpPr>
            <p:nvPr/>
          </p:nvSpPr>
          <p:spPr bwMode="auto">
            <a:xfrm>
              <a:off x="2160" y="2880"/>
              <a:ext cx="240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/>
                <a:t>Н</a:t>
              </a: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52400" y="44196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71800" y="449580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B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38600" y="32766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C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43000" y="31242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81200" y="60960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533400" y="5638800"/>
            <a:ext cx="396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1472" name="Text Box 16"/>
          <p:cNvSpPr txBox="1">
            <a:spLocks noChangeArrowheads="1"/>
          </p:cNvSpPr>
          <p:nvPr/>
        </p:nvSpPr>
        <p:spPr bwMode="auto">
          <a:xfrm>
            <a:off x="228600" y="152400"/>
            <a:ext cx="274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Пятиугольная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1473" name="Freeform 17"/>
          <p:cNvSpPr>
            <a:spLocks/>
          </p:cNvSpPr>
          <p:nvPr/>
        </p:nvSpPr>
        <p:spPr bwMode="auto">
          <a:xfrm>
            <a:off x="838200" y="3352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4" name="Freeform 18"/>
          <p:cNvSpPr>
            <a:spLocks/>
          </p:cNvSpPr>
          <p:nvPr/>
        </p:nvSpPr>
        <p:spPr bwMode="auto">
          <a:xfrm>
            <a:off x="838200" y="908050"/>
            <a:ext cx="2139950" cy="3282950"/>
          </a:xfrm>
          <a:custGeom>
            <a:avLst/>
            <a:gdLst/>
            <a:ahLst/>
            <a:cxnLst>
              <a:cxn ang="0">
                <a:pos x="1348" y="0"/>
              </a:cxn>
              <a:cxn ang="0">
                <a:pos x="0" y="2068"/>
              </a:cxn>
            </a:cxnLst>
            <a:rect l="0" t="0" r="r" b="b"/>
            <a:pathLst>
              <a:path w="1348" h="2068">
                <a:moveTo>
                  <a:pt x="1348" y="0"/>
                </a:moveTo>
                <a:lnTo>
                  <a:pt x="0" y="206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5" name="Freeform 19"/>
          <p:cNvSpPr>
            <a:spLocks/>
          </p:cNvSpPr>
          <p:nvPr/>
        </p:nvSpPr>
        <p:spPr bwMode="auto">
          <a:xfrm>
            <a:off x="3048000" y="914400"/>
            <a:ext cx="1098550" cy="3219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92" y="2028"/>
              </a:cxn>
            </a:cxnLst>
            <a:rect l="0" t="0" r="r" b="b"/>
            <a:pathLst>
              <a:path w="692" h="2028">
                <a:moveTo>
                  <a:pt x="0" y="0"/>
                </a:moveTo>
                <a:lnTo>
                  <a:pt x="692" y="20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6" name="Freeform 20"/>
          <p:cNvSpPr>
            <a:spLocks/>
          </p:cNvSpPr>
          <p:nvPr/>
        </p:nvSpPr>
        <p:spPr bwMode="auto">
          <a:xfrm>
            <a:off x="3022600" y="908050"/>
            <a:ext cx="26988" cy="2444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1540"/>
              </a:cxn>
            </a:cxnLst>
            <a:rect l="0" t="0" r="r" b="b"/>
            <a:pathLst>
              <a:path w="17" h="1540">
                <a:moveTo>
                  <a:pt x="0" y="0"/>
                </a:moveTo>
                <a:lnTo>
                  <a:pt x="17" y="1540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7" name="Freeform 21"/>
          <p:cNvSpPr>
            <a:spLocks/>
          </p:cNvSpPr>
          <p:nvPr/>
        </p:nvSpPr>
        <p:spPr bwMode="auto">
          <a:xfrm>
            <a:off x="1841500" y="914400"/>
            <a:ext cx="1149350" cy="2489200"/>
          </a:xfrm>
          <a:custGeom>
            <a:avLst/>
            <a:gdLst/>
            <a:ahLst/>
            <a:cxnLst>
              <a:cxn ang="0">
                <a:pos x="724" y="0"/>
              </a:cxn>
              <a:cxn ang="0">
                <a:pos x="0" y="1568"/>
              </a:cxn>
            </a:cxnLst>
            <a:rect l="0" t="0" r="r" b="b"/>
            <a:pathLst>
              <a:path w="724" h="1568">
                <a:moveTo>
                  <a:pt x="724" y="0"/>
                </a:moveTo>
                <a:lnTo>
                  <a:pt x="0" y="156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8" name="Freeform 22"/>
          <p:cNvSpPr>
            <a:spLocks/>
          </p:cNvSpPr>
          <p:nvPr/>
        </p:nvSpPr>
        <p:spPr bwMode="auto">
          <a:xfrm>
            <a:off x="838200" y="3352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79" name="Freeform 23"/>
          <p:cNvSpPr>
            <a:spLocks/>
          </p:cNvSpPr>
          <p:nvPr/>
        </p:nvSpPr>
        <p:spPr bwMode="auto">
          <a:xfrm>
            <a:off x="2362200" y="914400"/>
            <a:ext cx="647700" cy="3886200"/>
          </a:xfrm>
          <a:custGeom>
            <a:avLst/>
            <a:gdLst/>
            <a:ahLst/>
            <a:cxnLst>
              <a:cxn ang="0">
                <a:pos x="408" y="0"/>
              </a:cxn>
              <a:cxn ang="0">
                <a:pos x="0" y="2448"/>
              </a:cxn>
            </a:cxnLst>
            <a:rect l="0" t="0" r="r" b="b"/>
            <a:pathLst>
              <a:path w="408" h="2448">
                <a:moveTo>
                  <a:pt x="408" y="0"/>
                </a:moveTo>
                <a:lnTo>
                  <a:pt x="0" y="244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80" name="Freeform 24"/>
          <p:cNvSpPr>
            <a:spLocks/>
          </p:cNvSpPr>
          <p:nvPr/>
        </p:nvSpPr>
        <p:spPr bwMode="auto">
          <a:xfrm>
            <a:off x="838200" y="4133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481" name="Text Box 25"/>
          <p:cNvSpPr txBox="1">
            <a:spLocks noChangeArrowheads="1"/>
          </p:cNvSpPr>
          <p:nvPr/>
        </p:nvSpPr>
        <p:spPr bwMode="auto">
          <a:xfrm>
            <a:off x="381000" y="3962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1482" name="Text Box 26"/>
          <p:cNvSpPr txBox="1">
            <a:spLocks noChangeArrowheads="1"/>
          </p:cNvSpPr>
          <p:nvPr/>
        </p:nvSpPr>
        <p:spPr bwMode="auto">
          <a:xfrm>
            <a:off x="1938338" y="4648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1483" name="Text Box 27"/>
          <p:cNvSpPr txBox="1">
            <a:spLocks noChangeArrowheads="1"/>
          </p:cNvSpPr>
          <p:nvPr/>
        </p:nvSpPr>
        <p:spPr bwMode="auto">
          <a:xfrm>
            <a:off x="1447800" y="2971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31484" name="Text Box 28"/>
          <p:cNvSpPr txBox="1">
            <a:spLocks noChangeArrowheads="1"/>
          </p:cNvSpPr>
          <p:nvPr/>
        </p:nvSpPr>
        <p:spPr bwMode="auto">
          <a:xfrm>
            <a:off x="2819400" y="381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1485" name="Text Box 29"/>
          <p:cNvSpPr txBox="1">
            <a:spLocks noChangeArrowheads="1"/>
          </p:cNvSpPr>
          <p:nvPr/>
        </p:nvSpPr>
        <p:spPr bwMode="auto">
          <a:xfrm>
            <a:off x="3962400" y="4038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graphicFrame>
        <p:nvGraphicFramePr>
          <p:cNvPr id="531486" name="Object 30"/>
          <p:cNvGraphicFramePr>
            <a:graphicFrameLocks noChangeAspect="1"/>
          </p:cNvGraphicFramePr>
          <p:nvPr/>
        </p:nvGraphicFramePr>
        <p:xfrm>
          <a:off x="3905250" y="2559050"/>
          <a:ext cx="114300" cy="215900"/>
        </p:xfrm>
        <a:graphic>
          <a:graphicData uri="http://schemas.openxmlformats.org/presentationml/2006/ole">
            <p:oleObj spid="_x0000_s531486" name="Формула" r:id="rId3" imgW="114120" imgH="215640" progId="Equation.3">
              <p:embed/>
            </p:oleObj>
          </a:graphicData>
        </a:graphic>
      </p:graphicFrame>
      <p:sp>
        <p:nvSpPr>
          <p:cNvPr id="531487" name="Oval 31"/>
          <p:cNvSpPr>
            <a:spLocks noChangeArrowheads="1"/>
          </p:cNvSpPr>
          <p:nvPr/>
        </p:nvSpPr>
        <p:spPr bwMode="auto">
          <a:xfrm>
            <a:off x="2971800" y="838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1488" name="Freeform 32"/>
          <p:cNvSpPr>
            <a:spLocks/>
          </p:cNvSpPr>
          <p:nvPr/>
        </p:nvSpPr>
        <p:spPr bwMode="auto">
          <a:xfrm>
            <a:off x="838200" y="908050"/>
            <a:ext cx="3308350" cy="3892550"/>
          </a:xfrm>
          <a:custGeom>
            <a:avLst/>
            <a:gdLst/>
            <a:ahLst/>
            <a:cxnLst>
              <a:cxn ang="0">
                <a:pos x="0" y="2068"/>
              </a:cxn>
              <a:cxn ang="0">
                <a:pos x="960" y="2452"/>
              </a:cxn>
              <a:cxn ang="0">
                <a:pos x="2084" y="2024"/>
              </a:cxn>
              <a:cxn ang="0">
                <a:pos x="1380" y="0"/>
              </a:cxn>
              <a:cxn ang="0">
                <a:pos x="1368" y="4"/>
              </a:cxn>
              <a:cxn ang="0">
                <a:pos x="1352" y="0"/>
              </a:cxn>
              <a:cxn ang="0">
                <a:pos x="0" y="2068"/>
              </a:cxn>
            </a:cxnLst>
            <a:rect l="0" t="0" r="r" b="b"/>
            <a:pathLst>
              <a:path w="2084" h="2452">
                <a:moveTo>
                  <a:pt x="0" y="2068"/>
                </a:moveTo>
                <a:lnTo>
                  <a:pt x="960" y="2452"/>
                </a:lnTo>
                <a:lnTo>
                  <a:pt x="2084" y="2024"/>
                </a:lnTo>
                <a:lnTo>
                  <a:pt x="1380" y="0"/>
                </a:lnTo>
                <a:lnTo>
                  <a:pt x="1368" y="4"/>
                </a:lnTo>
                <a:lnTo>
                  <a:pt x="1352" y="0"/>
                </a:lnTo>
                <a:lnTo>
                  <a:pt x="0" y="2068"/>
                </a:lnTo>
                <a:close/>
              </a:path>
            </a:pathLst>
          </a:custGeom>
          <a:solidFill>
            <a:srgbClr val="0000FF">
              <a:alpha val="36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1489" name="Group 33"/>
          <p:cNvGrpSpPr>
            <a:grpSpLocks/>
          </p:cNvGrpSpPr>
          <p:nvPr/>
        </p:nvGrpSpPr>
        <p:grpSpPr bwMode="auto">
          <a:xfrm>
            <a:off x="2819400" y="838200"/>
            <a:ext cx="404813" cy="3429000"/>
            <a:chOff x="2160" y="1008"/>
            <a:chExt cx="255" cy="2160"/>
          </a:xfrm>
        </p:grpSpPr>
        <p:grpSp>
          <p:nvGrpSpPr>
            <p:cNvPr id="531490" name="Group 34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1491" name="Freeform 35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1492" name="Oval 36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1493" name="Oval 37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1494" name="Text Box 38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1501" name="Freeform 45"/>
          <p:cNvSpPr>
            <a:spLocks/>
          </p:cNvSpPr>
          <p:nvPr/>
        </p:nvSpPr>
        <p:spPr bwMode="auto">
          <a:xfrm>
            <a:off x="4267200" y="2105025"/>
            <a:ext cx="4191000" cy="4067175"/>
          </a:xfrm>
          <a:custGeom>
            <a:avLst/>
            <a:gdLst/>
            <a:ahLst/>
            <a:cxnLst>
              <a:cxn ang="0">
                <a:pos x="0" y="2082"/>
              </a:cxn>
              <a:cxn ang="0">
                <a:pos x="864" y="2562"/>
              </a:cxn>
              <a:cxn ang="0">
                <a:pos x="2016" y="2514"/>
              </a:cxn>
              <a:cxn ang="0">
                <a:pos x="2640" y="1986"/>
              </a:cxn>
              <a:cxn ang="0">
                <a:pos x="1206" y="0"/>
              </a:cxn>
              <a:cxn ang="0">
                <a:pos x="0" y="2082"/>
              </a:cxn>
            </a:cxnLst>
            <a:rect l="0" t="0" r="r" b="b"/>
            <a:pathLst>
              <a:path w="2640" h="2562">
                <a:moveTo>
                  <a:pt x="0" y="2082"/>
                </a:moveTo>
                <a:lnTo>
                  <a:pt x="864" y="2562"/>
                </a:lnTo>
                <a:lnTo>
                  <a:pt x="2016" y="2514"/>
                </a:lnTo>
                <a:lnTo>
                  <a:pt x="2640" y="1986"/>
                </a:lnTo>
                <a:lnTo>
                  <a:pt x="1206" y="0"/>
                </a:lnTo>
                <a:lnTo>
                  <a:pt x="0" y="2082"/>
                </a:lnTo>
                <a:close/>
              </a:path>
            </a:pathLst>
          </a:custGeom>
          <a:solidFill>
            <a:schemeClr val="accent3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3" name="Freeform 47"/>
          <p:cNvSpPr>
            <a:spLocks/>
          </p:cNvSpPr>
          <p:nvPr/>
        </p:nvSpPr>
        <p:spPr bwMode="auto">
          <a:xfrm>
            <a:off x="5638800" y="2133600"/>
            <a:ext cx="1828800" cy="4038600"/>
          </a:xfrm>
          <a:custGeom>
            <a:avLst/>
            <a:gdLst/>
            <a:ahLst/>
            <a:cxnLst>
              <a:cxn ang="0">
                <a:pos x="0" y="2544"/>
              </a:cxn>
              <a:cxn ang="0">
                <a:pos x="348" y="0"/>
              </a:cxn>
              <a:cxn ang="0">
                <a:pos x="1152" y="2496"/>
              </a:cxn>
            </a:cxnLst>
            <a:rect l="0" t="0" r="r" b="b"/>
            <a:pathLst>
              <a:path w="1152" h="2544">
                <a:moveTo>
                  <a:pt x="0" y="2544"/>
                </a:moveTo>
                <a:lnTo>
                  <a:pt x="348" y="0"/>
                </a:lnTo>
                <a:lnTo>
                  <a:pt x="1152" y="2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4" name="Freeform 48"/>
          <p:cNvSpPr>
            <a:spLocks/>
          </p:cNvSpPr>
          <p:nvPr/>
        </p:nvSpPr>
        <p:spPr bwMode="auto">
          <a:xfrm>
            <a:off x="4267200" y="4826000"/>
            <a:ext cx="4191000" cy="584200"/>
          </a:xfrm>
          <a:custGeom>
            <a:avLst/>
            <a:gdLst/>
            <a:ahLst/>
            <a:cxnLst>
              <a:cxn ang="0">
                <a:pos x="0" y="368"/>
              </a:cxn>
              <a:cxn ang="0">
                <a:pos x="608" y="16"/>
              </a:cxn>
              <a:cxn ang="0">
                <a:pos x="1616" y="0"/>
              </a:cxn>
              <a:cxn ang="0">
                <a:pos x="2640" y="272"/>
              </a:cxn>
            </a:cxnLst>
            <a:rect l="0" t="0" r="r" b="b"/>
            <a:pathLst>
              <a:path w="2640" h="368">
                <a:moveTo>
                  <a:pt x="0" y="368"/>
                </a:moveTo>
                <a:lnTo>
                  <a:pt x="608" y="16"/>
                </a:lnTo>
                <a:lnTo>
                  <a:pt x="1616" y="0"/>
                </a:lnTo>
                <a:lnTo>
                  <a:pt x="2640" y="27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1505" name="Freeform 49"/>
          <p:cNvSpPr>
            <a:spLocks/>
          </p:cNvSpPr>
          <p:nvPr/>
        </p:nvSpPr>
        <p:spPr bwMode="auto">
          <a:xfrm>
            <a:off x="5232400" y="2095500"/>
            <a:ext cx="16256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024" y="1704"/>
              </a:cxn>
            </a:cxnLst>
            <a:rect l="0" t="0" r="r" b="b"/>
            <a:pathLst>
              <a:path w="1024" h="1736">
                <a:moveTo>
                  <a:pt x="0" y="1736"/>
                </a:moveTo>
                <a:lnTo>
                  <a:pt x="598" y="0"/>
                </a:lnTo>
                <a:lnTo>
                  <a:pt x="1024" y="1704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1506" name="Group 50"/>
          <p:cNvGrpSpPr>
            <a:grpSpLocks/>
          </p:cNvGrpSpPr>
          <p:nvPr/>
        </p:nvGrpSpPr>
        <p:grpSpPr bwMode="auto">
          <a:xfrm>
            <a:off x="5995988" y="2057400"/>
            <a:ext cx="404812" cy="3654425"/>
            <a:chOff x="2160" y="1008"/>
            <a:chExt cx="255" cy="2140"/>
          </a:xfrm>
        </p:grpSpPr>
        <p:grpSp>
          <p:nvGrpSpPr>
            <p:cNvPr id="531507" name="Group 51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1508" name="Freeform 52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1509" name="Oval 53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1510" name="Oval 54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1511" name="Text Box 55"/>
            <p:cNvSpPr txBox="1">
              <a:spLocks noChangeArrowheads="1"/>
            </p:cNvSpPr>
            <p:nvPr/>
          </p:nvSpPr>
          <p:spPr bwMode="auto">
            <a:xfrm>
              <a:off x="2160" y="2880"/>
              <a:ext cx="255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1512" name="Text Box 56"/>
          <p:cNvSpPr txBox="1">
            <a:spLocks noChangeArrowheads="1"/>
          </p:cNvSpPr>
          <p:nvPr/>
        </p:nvSpPr>
        <p:spPr bwMode="auto">
          <a:xfrm>
            <a:off x="5562600" y="685800"/>
            <a:ext cx="274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Шестиугольная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1514" name="Object 58"/>
          <p:cNvGraphicFramePr>
            <a:graphicFrameLocks noChangeAspect="1"/>
          </p:cNvGraphicFramePr>
          <p:nvPr/>
        </p:nvGraphicFramePr>
        <p:xfrm>
          <a:off x="685800" y="5715000"/>
          <a:ext cx="3698875" cy="792163"/>
        </p:xfrm>
        <a:graphic>
          <a:graphicData uri="http://schemas.openxmlformats.org/presentationml/2006/ole">
            <p:oleObj spid="_x0000_s531514" name="Формула" r:id="rId4" imgW="1066680" imgH="228600" progId="Equation.3">
              <p:embed/>
            </p:oleObj>
          </a:graphicData>
        </a:graphic>
      </p:graphicFrame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609600" y="228600"/>
            <a:ext cx="8001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2507" name="Freeform 27"/>
          <p:cNvSpPr>
            <a:spLocks/>
          </p:cNvSpPr>
          <p:nvPr/>
        </p:nvSpPr>
        <p:spPr bwMode="auto">
          <a:xfrm>
            <a:off x="1676400" y="48006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68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68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676400" y="2057400"/>
            <a:ext cx="4292600" cy="4254500"/>
            <a:chOff x="3962400" y="2057400"/>
            <a:chExt cx="4292600" cy="4254500"/>
          </a:xfrm>
        </p:grpSpPr>
        <p:sp>
          <p:nvSpPr>
            <p:cNvPr id="532505" name="Freeform 25"/>
            <p:cNvSpPr>
              <a:spLocks/>
            </p:cNvSpPr>
            <p:nvPr/>
          </p:nvSpPr>
          <p:spPr bwMode="auto">
            <a:xfrm>
              <a:off x="3962400" y="2095500"/>
              <a:ext cx="4292600" cy="4216400"/>
            </a:xfrm>
            <a:custGeom>
              <a:avLst/>
              <a:gdLst/>
              <a:ahLst/>
              <a:cxnLst>
                <a:cxn ang="0">
                  <a:pos x="0" y="2128"/>
                </a:cxn>
                <a:cxn ang="0">
                  <a:pos x="736" y="2656"/>
                </a:cxn>
                <a:cxn ang="0">
                  <a:pos x="2016" y="2640"/>
                </a:cxn>
                <a:cxn ang="0">
                  <a:pos x="2704" y="2192"/>
                </a:cxn>
                <a:cxn ang="0">
                  <a:pos x="1392" y="0"/>
                </a:cxn>
                <a:cxn ang="0">
                  <a:pos x="0" y="2128"/>
                </a:cxn>
              </a:cxnLst>
              <a:rect l="0" t="0" r="r" b="b"/>
              <a:pathLst>
                <a:path w="2704" h="2656">
                  <a:moveTo>
                    <a:pt x="0" y="2128"/>
                  </a:moveTo>
                  <a:lnTo>
                    <a:pt x="736" y="2656"/>
                  </a:lnTo>
                  <a:lnTo>
                    <a:pt x="2016" y="2640"/>
                  </a:lnTo>
                  <a:lnTo>
                    <a:pt x="2704" y="2192"/>
                  </a:lnTo>
                  <a:lnTo>
                    <a:pt x="1392" y="0"/>
                  </a:lnTo>
                  <a:lnTo>
                    <a:pt x="0" y="2128"/>
                  </a:lnTo>
                  <a:close/>
                </a:path>
              </a:pathLst>
            </a:custGeom>
            <a:solidFill>
              <a:srgbClr val="00CC99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32506" name="Freeform 26"/>
            <p:cNvSpPr>
              <a:spLocks/>
            </p:cNvSpPr>
            <p:nvPr/>
          </p:nvSpPr>
          <p:spPr bwMode="auto">
            <a:xfrm>
              <a:off x="5130800" y="2124075"/>
              <a:ext cx="2057400" cy="4187825"/>
            </a:xfrm>
            <a:custGeom>
              <a:avLst/>
              <a:gdLst/>
              <a:ahLst/>
              <a:cxnLst>
                <a:cxn ang="0">
                  <a:pos x="0" y="2638"/>
                </a:cxn>
                <a:cxn ang="0">
                  <a:pos x="656" y="0"/>
                </a:cxn>
                <a:cxn ang="0">
                  <a:pos x="1296" y="2622"/>
                </a:cxn>
              </a:cxnLst>
              <a:rect l="0" t="0" r="r" b="b"/>
              <a:pathLst>
                <a:path w="1296" h="2638">
                  <a:moveTo>
                    <a:pt x="0" y="2638"/>
                  </a:moveTo>
                  <a:lnTo>
                    <a:pt x="656" y="0"/>
                  </a:lnTo>
                  <a:lnTo>
                    <a:pt x="1296" y="2622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2508" name="Freeform 28"/>
            <p:cNvSpPr>
              <a:spLocks/>
            </p:cNvSpPr>
            <p:nvPr/>
          </p:nvSpPr>
          <p:spPr bwMode="auto">
            <a:xfrm>
              <a:off x="5232400" y="2095500"/>
              <a:ext cx="1778000" cy="2755900"/>
            </a:xfrm>
            <a:custGeom>
              <a:avLst/>
              <a:gdLst/>
              <a:ahLst/>
              <a:cxnLst>
                <a:cxn ang="0">
                  <a:pos x="0" y="1736"/>
                </a:cxn>
                <a:cxn ang="0">
                  <a:pos x="598" y="0"/>
                </a:cxn>
                <a:cxn ang="0">
                  <a:pos x="1120" y="1696"/>
                </a:cxn>
              </a:cxnLst>
              <a:rect l="0" t="0" r="r" b="b"/>
              <a:pathLst>
                <a:path w="1120" h="1736">
                  <a:moveTo>
                    <a:pt x="0" y="1736"/>
                  </a:moveTo>
                  <a:lnTo>
                    <a:pt x="598" y="0"/>
                  </a:lnTo>
                  <a:lnTo>
                    <a:pt x="1120" y="1696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32509" name="Group 29"/>
            <p:cNvGrpSpPr>
              <a:grpSpLocks/>
            </p:cNvGrpSpPr>
            <p:nvPr/>
          </p:nvGrpSpPr>
          <p:grpSpPr bwMode="auto">
            <a:xfrm>
              <a:off x="5943600" y="2057400"/>
              <a:ext cx="404813" cy="3856038"/>
              <a:chOff x="2160" y="1008"/>
              <a:chExt cx="215" cy="2123"/>
            </a:xfrm>
          </p:grpSpPr>
          <p:grpSp>
            <p:nvGrpSpPr>
              <p:cNvPr id="532510" name="Group 30"/>
              <p:cNvGrpSpPr>
                <a:grpSpLocks/>
              </p:cNvGrpSpPr>
              <p:nvPr/>
            </p:nvGrpSpPr>
            <p:grpSpPr bwMode="auto">
              <a:xfrm>
                <a:off x="2208" y="1008"/>
                <a:ext cx="96" cy="1920"/>
                <a:chOff x="1200" y="1680"/>
                <a:chExt cx="96" cy="1920"/>
              </a:xfrm>
            </p:grpSpPr>
            <p:sp>
              <p:nvSpPr>
                <p:cNvPr id="532511" name="Freeform 31"/>
                <p:cNvSpPr>
                  <a:spLocks/>
                </p:cNvSpPr>
                <p:nvPr/>
              </p:nvSpPr>
              <p:spPr bwMode="auto">
                <a:xfrm>
                  <a:off x="1224" y="1729"/>
                  <a:ext cx="48" cy="1807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0" y="1760"/>
                    </a:cxn>
                  </a:cxnLst>
                  <a:rect l="0" t="0" r="r" b="b"/>
                  <a:pathLst>
                    <a:path w="48" h="1760">
                      <a:moveTo>
                        <a:pt x="48" y="0"/>
                      </a:moveTo>
                      <a:lnTo>
                        <a:pt x="0" y="1760"/>
                      </a:lnTo>
                    </a:path>
                  </a:pathLst>
                </a:custGeom>
                <a:noFill/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2512" name="Oval 32"/>
                <p:cNvSpPr>
                  <a:spLocks noChangeArrowheads="1"/>
                </p:cNvSpPr>
                <p:nvPr/>
              </p:nvSpPr>
              <p:spPr bwMode="auto">
                <a:xfrm>
                  <a:off x="1248" y="1680"/>
                  <a:ext cx="48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2513" name="Oval 33"/>
                <p:cNvSpPr>
                  <a:spLocks noChangeArrowheads="1"/>
                </p:cNvSpPr>
                <p:nvPr/>
              </p:nvSpPr>
              <p:spPr bwMode="auto">
                <a:xfrm>
                  <a:off x="1200" y="3551"/>
                  <a:ext cx="48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532514" name="Text Box 34"/>
              <p:cNvSpPr txBox="1">
                <a:spLocks noChangeArrowheads="1"/>
              </p:cNvSpPr>
              <p:nvPr/>
            </p:nvSpPr>
            <p:spPr bwMode="auto">
              <a:xfrm>
                <a:off x="2160" y="2880"/>
                <a:ext cx="215" cy="2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Н</a:t>
                </a:r>
              </a:p>
            </p:txBody>
          </p:sp>
        </p:grpSp>
      </p:grpSp>
      <p:sp>
        <p:nvSpPr>
          <p:cNvPr id="532515" name="Text Box 35"/>
          <p:cNvSpPr txBox="1">
            <a:spLocks noChangeArrowheads="1"/>
          </p:cNvSpPr>
          <p:nvPr/>
        </p:nvSpPr>
        <p:spPr bwMode="auto">
          <a:xfrm>
            <a:off x="609600" y="304800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Пирамида называется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если 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правильный многоугольник, а отрезок, соединяющий вершину с центром основания, является ее высотой.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8" name="Oval 38"/>
          <p:cNvSpPr>
            <a:spLocks noChangeArrowheads="1"/>
          </p:cNvSpPr>
          <p:nvPr/>
        </p:nvSpPr>
        <p:spPr bwMode="auto">
          <a:xfrm>
            <a:off x="1676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33800" y="1676400"/>
            <a:ext cx="53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Скругленный прямоугольник 41"/>
          <p:cNvSpPr/>
          <p:nvPr/>
        </p:nvSpPr>
        <p:spPr>
          <a:xfrm>
            <a:off x="304800" y="228600"/>
            <a:ext cx="86106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atin typeface="Times New Roman" pitchFamily="18" charset="0"/>
            </a:endParaRPr>
          </a:p>
        </p:txBody>
      </p:sp>
      <p:sp>
        <p:nvSpPr>
          <p:cNvPr id="533507" name="Freeform 3"/>
          <p:cNvSpPr>
            <a:spLocks/>
          </p:cNvSpPr>
          <p:nvPr/>
        </p:nvSpPr>
        <p:spPr bwMode="auto">
          <a:xfrm>
            <a:off x="2057400" y="2209800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8" name="Freeform 4"/>
          <p:cNvSpPr>
            <a:spLocks/>
          </p:cNvSpPr>
          <p:nvPr/>
        </p:nvSpPr>
        <p:spPr bwMode="auto">
          <a:xfrm>
            <a:off x="914400" y="48768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9" name="Freeform 5"/>
          <p:cNvSpPr>
            <a:spLocks/>
          </p:cNvSpPr>
          <p:nvPr/>
        </p:nvSpPr>
        <p:spPr bwMode="auto">
          <a:xfrm>
            <a:off x="2133600" y="22098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16" name="Text Box 12"/>
          <p:cNvSpPr txBox="1">
            <a:spLocks noChangeArrowheads="1"/>
          </p:cNvSpPr>
          <p:nvPr/>
        </p:nvSpPr>
        <p:spPr bwMode="auto">
          <a:xfrm>
            <a:off x="381000" y="381000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боковые ребра правильной пирамиды равны, а боковые грани являются равными равнобедренными треугольниками.</a:t>
            </a:r>
          </a:p>
        </p:txBody>
      </p:sp>
      <p:sp>
        <p:nvSpPr>
          <p:cNvPr id="533518" name="Oval 14"/>
          <p:cNvSpPr>
            <a:spLocks noChangeArrowheads="1"/>
          </p:cNvSpPr>
          <p:nvPr/>
        </p:nvSpPr>
        <p:spPr bwMode="auto">
          <a:xfrm>
            <a:off x="914400" y="48006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3523" name="Group 19"/>
          <p:cNvGrpSpPr>
            <a:grpSpLocks/>
          </p:cNvGrpSpPr>
          <p:nvPr/>
        </p:nvGrpSpPr>
        <p:grpSpPr bwMode="auto">
          <a:xfrm>
            <a:off x="3048000" y="2209800"/>
            <a:ext cx="1066800" cy="4114800"/>
            <a:chOff x="3840" y="1344"/>
            <a:chExt cx="672" cy="2592"/>
          </a:xfrm>
        </p:grpSpPr>
        <p:sp>
          <p:nvSpPr>
            <p:cNvPr id="533519" name="Line 15"/>
            <p:cNvSpPr>
              <a:spLocks noChangeShapeType="1"/>
            </p:cNvSpPr>
            <p:nvPr/>
          </p:nvSpPr>
          <p:spPr bwMode="auto">
            <a:xfrm flipH="1" flipV="1">
              <a:off x="3840" y="3456"/>
              <a:ext cx="67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3520" name="Freeform 16"/>
            <p:cNvSpPr>
              <a:spLocks/>
            </p:cNvSpPr>
            <p:nvPr/>
          </p:nvSpPr>
          <p:spPr bwMode="auto">
            <a:xfrm>
              <a:off x="3840" y="1344"/>
              <a:ext cx="672" cy="2592"/>
            </a:xfrm>
            <a:custGeom>
              <a:avLst/>
              <a:gdLst/>
              <a:ahLst/>
              <a:cxnLst>
                <a:cxn ang="0">
                  <a:pos x="672" y="2592"/>
                </a:cxn>
                <a:cxn ang="0">
                  <a:pos x="48" y="0"/>
                </a:cxn>
                <a:cxn ang="0">
                  <a:pos x="0" y="2112"/>
                </a:cxn>
                <a:cxn ang="0">
                  <a:pos x="672" y="2592"/>
                </a:cxn>
              </a:cxnLst>
              <a:rect l="0" t="0" r="r" b="b"/>
              <a:pathLst>
                <a:path w="672" h="2592">
                  <a:moveTo>
                    <a:pt x="672" y="2592"/>
                  </a:moveTo>
                  <a:lnTo>
                    <a:pt x="48" y="0"/>
                  </a:lnTo>
                  <a:lnTo>
                    <a:pt x="0" y="2112"/>
                  </a:lnTo>
                  <a:lnTo>
                    <a:pt x="672" y="2592"/>
                  </a:lnTo>
                  <a:close/>
                </a:path>
              </a:pathLst>
            </a:custGeom>
            <a:solidFill>
              <a:srgbClr val="FF0000">
                <a:alpha val="61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3524" name="Group 20"/>
          <p:cNvGrpSpPr>
            <a:grpSpLocks/>
          </p:cNvGrpSpPr>
          <p:nvPr/>
        </p:nvGrpSpPr>
        <p:grpSpPr bwMode="auto">
          <a:xfrm>
            <a:off x="914400" y="2209800"/>
            <a:ext cx="2184400" cy="3340100"/>
            <a:chOff x="2496" y="1352"/>
            <a:chExt cx="1376" cy="2104"/>
          </a:xfrm>
        </p:grpSpPr>
        <p:sp>
          <p:nvSpPr>
            <p:cNvPr id="533521" name="Freeform 17"/>
            <p:cNvSpPr>
              <a:spLocks/>
            </p:cNvSpPr>
            <p:nvPr/>
          </p:nvSpPr>
          <p:spPr bwMode="auto">
            <a:xfrm>
              <a:off x="2496" y="1352"/>
              <a:ext cx="1376" cy="2096"/>
            </a:xfrm>
            <a:custGeom>
              <a:avLst/>
              <a:gdLst/>
              <a:ahLst/>
              <a:cxnLst>
                <a:cxn ang="0">
                  <a:pos x="0" y="2096"/>
                </a:cxn>
                <a:cxn ang="0">
                  <a:pos x="1376" y="0"/>
                </a:cxn>
                <a:cxn ang="0">
                  <a:pos x="1328" y="2096"/>
                </a:cxn>
                <a:cxn ang="0">
                  <a:pos x="0" y="2096"/>
                </a:cxn>
              </a:cxnLst>
              <a:rect l="0" t="0" r="r" b="b"/>
              <a:pathLst>
                <a:path w="1376" h="2096">
                  <a:moveTo>
                    <a:pt x="0" y="2096"/>
                  </a:moveTo>
                  <a:lnTo>
                    <a:pt x="1376" y="0"/>
                  </a:lnTo>
                  <a:lnTo>
                    <a:pt x="1328" y="2096"/>
                  </a:lnTo>
                  <a:lnTo>
                    <a:pt x="0" y="2096"/>
                  </a:lnTo>
                  <a:close/>
                </a:path>
              </a:pathLst>
            </a:custGeom>
            <a:solidFill>
              <a:srgbClr val="0000FF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3522" name="Line 18"/>
            <p:cNvSpPr>
              <a:spLocks noChangeShapeType="1"/>
            </p:cNvSpPr>
            <p:nvPr/>
          </p:nvSpPr>
          <p:spPr bwMode="auto">
            <a:xfrm flipH="1" flipV="1">
              <a:off x="2496" y="3456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3510" name="Group 6"/>
          <p:cNvGrpSpPr>
            <a:grpSpLocks/>
          </p:cNvGrpSpPr>
          <p:nvPr/>
        </p:nvGrpSpPr>
        <p:grpSpPr bwMode="auto">
          <a:xfrm>
            <a:off x="2895600" y="2209800"/>
            <a:ext cx="404813" cy="3856038"/>
            <a:chOff x="2160" y="1008"/>
            <a:chExt cx="215" cy="2123"/>
          </a:xfrm>
        </p:grpSpPr>
        <p:grpSp>
          <p:nvGrpSpPr>
            <p:cNvPr id="533511" name="Group 7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3512" name="Freeform 8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3513" name="Oval 9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3514" name="Oval 10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3515" name="Text Box 11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3532" name="Text Box 28"/>
          <p:cNvSpPr txBox="1">
            <a:spLocks noChangeArrowheads="1"/>
          </p:cNvSpPr>
          <p:nvPr/>
        </p:nvSpPr>
        <p:spPr bwMode="auto">
          <a:xfrm>
            <a:off x="381000" y="53340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1</a:t>
            </a:r>
            <a:endParaRPr lang="ru-RU" sz="2400" dirty="0"/>
          </a:p>
        </p:txBody>
      </p:sp>
      <p:sp>
        <p:nvSpPr>
          <p:cNvPr id="533533" name="Text Box 29"/>
          <p:cNvSpPr txBox="1">
            <a:spLocks noChangeArrowheads="1"/>
          </p:cNvSpPr>
          <p:nvPr/>
        </p:nvSpPr>
        <p:spPr bwMode="auto">
          <a:xfrm>
            <a:off x="1828800" y="6400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2</a:t>
            </a:r>
            <a:endParaRPr lang="ru-RU" sz="2400" dirty="0"/>
          </a:p>
        </p:txBody>
      </p:sp>
      <p:sp>
        <p:nvSpPr>
          <p:cNvPr id="533534" name="Text Box 30"/>
          <p:cNvSpPr txBox="1">
            <a:spLocks noChangeArrowheads="1"/>
          </p:cNvSpPr>
          <p:nvPr/>
        </p:nvSpPr>
        <p:spPr bwMode="auto">
          <a:xfrm>
            <a:off x="38862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3</a:t>
            </a:r>
            <a:endParaRPr lang="ru-RU" sz="2400" dirty="0"/>
          </a:p>
        </p:txBody>
      </p:sp>
      <p:sp>
        <p:nvSpPr>
          <p:cNvPr id="533535" name="Text Box 31"/>
          <p:cNvSpPr txBox="1">
            <a:spLocks noChangeArrowheads="1"/>
          </p:cNvSpPr>
          <p:nvPr/>
        </p:nvSpPr>
        <p:spPr bwMode="auto">
          <a:xfrm>
            <a:off x="5105400" y="5562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4</a:t>
            </a:r>
            <a:endParaRPr lang="ru-RU" sz="2400" dirty="0"/>
          </a:p>
        </p:txBody>
      </p:sp>
      <p:sp>
        <p:nvSpPr>
          <p:cNvPr id="533536" name="Text Box 32"/>
          <p:cNvSpPr txBox="1">
            <a:spLocks noChangeArrowheads="1"/>
          </p:cNvSpPr>
          <p:nvPr/>
        </p:nvSpPr>
        <p:spPr bwMode="auto">
          <a:xfrm>
            <a:off x="3733800" y="46482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5</a:t>
            </a:r>
            <a:endParaRPr lang="ru-RU" sz="2400" dirty="0"/>
          </a:p>
        </p:txBody>
      </p:sp>
      <p:sp>
        <p:nvSpPr>
          <p:cNvPr id="533537" name="Text Box 33"/>
          <p:cNvSpPr txBox="1">
            <a:spLocks noChangeArrowheads="1"/>
          </p:cNvSpPr>
          <p:nvPr/>
        </p:nvSpPr>
        <p:spPr bwMode="auto">
          <a:xfrm>
            <a:off x="1828800" y="45720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А</a:t>
            </a:r>
            <a:r>
              <a:rPr lang="ru-RU" sz="2400" baseline="-25000" dirty="0"/>
              <a:t>6</a:t>
            </a:r>
            <a:endParaRPr lang="ru-RU" sz="2400" dirty="0"/>
          </a:p>
        </p:txBody>
      </p:sp>
      <p:sp>
        <p:nvSpPr>
          <p:cNvPr id="533549" name="Freeform 45"/>
          <p:cNvSpPr>
            <a:spLocks/>
          </p:cNvSpPr>
          <p:nvPr/>
        </p:nvSpPr>
        <p:spPr bwMode="auto">
          <a:xfrm>
            <a:off x="2057400" y="2133600"/>
            <a:ext cx="1066800" cy="4114800"/>
          </a:xfrm>
          <a:custGeom>
            <a:avLst/>
            <a:gdLst/>
            <a:ahLst/>
            <a:cxnLst>
              <a:cxn ang="0">
                <a:pos x="624" y="2064"/>
              </a:cxn>
              <a:cxn ang="0">
                <a:pos x="0" y="2592"/>
              </a:cxn>
              <a:cxn ang="0">
                <a:pos x="672" y="0"/>
              </a:cxn>
              <a:cxn ang="0">
                <a:pos x="624" y="2112"/>
              </a:cxn>
            </a:cxnLst>
            <a:rect l="0" t="0" r="r" b="b"/>
            <a:pathLst>
              <a:path w="672" h="2592">
                <a:moveTo>
                  <a:pt x="624" y="2064"/>
                </a:moveTo>
                <a:lnTo>
                  <a:pt x="0" y="2592"/>
                </a:lnTo>
                <a:lnTo>
                  <a:pt x="672" y="0"/>
                </a:lnTo>
                <a:lnTo>
                  <a:pt x="624" y="2112"/>
                </a:lnTo>
              </a:path>
            </a:pathLst>
          </a:custGeom>
          <a:solidFill>
            <a:srgbClr val="FFFF00">
              <a:alpha val="50999"/>
            </a:srgbClr>
          </a:solidFill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06" name="Freeform 2"/>
          <p:cNvSpPr>
            <a:spLocks/>
          </p:cNvSpPr>
          <p:nvPr/>
        </p:nvSpPr>
        <p:spPr bwMode="auto">
          <a:xfrm>
            <a:off x="914400" y="22098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3531" name="Text Box 27"/>
          <p:cNvSpPr txBox="1">
            <a:spLocks noChangeArrowheads="1"/>
          </p:cNvSpPr>
          <p:nvPr/>
        </p:nvSpPr>
        <p:spPr bwMode="auto">
          <a:xfrm>
            <a:off x="2895600" y="1676400"/>
            <a:ext cx="389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S</a:t>
            </a:r>
            <a:endParaRPr lang="ru-RU" sz="2400" dirty="0"/>
          </a:p>
        </p:txBody>
      </p:sp>
      <p:sp>
        <p:nvSpPr>
          <p:cNvPr id="533528" name="Oval 24"/>
          <p:cNvSpPr>
            <a:spLocks noChangeArrowheads="1"/>
          </p:cNvSpPr>
          <p:nvPr/>
        </p:nvSpPr>
        <p:spPr bwMode="auto">
          <a:xfrm>
            <a:off x="30480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Freeform 2"/>
          <p:cNvSpPr>
            <a:spLocks/>
          </p:cNvSpPr>
          <p:nvPr/>
        </p:nvSpPr>
        <p:spPr bwMode="auto">
          <a:xfrm>
            <a:off x="914400" y="22098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457200" y="236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33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3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3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18" grpId="0" animBg="1"/>
      <p:bldP spid="5335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304800" y="228600"/>
            <a:ext cx="86106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4530" name="Freeform 2"/>
          <p:cNvSpPr>
            <a:spLocks/>
          </p:cNvSpPr>
          <p:nvPr/>
        </p:nvSpPr>
        <p:spPr bwMode="auto">
          <a:xfrm>
            <a:off x="5130800" y="2124075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1" name="Freeform 3"/>
          <p:cNvSpPr>
            <a:spLocks/>
          </p:cNvSpPr>
          <p:nvPr/>
        </p:nvSpPr>
        <p:spPr bwMode="auto">
          <a:xfrm>
            <a:off x="3987800" y="48133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2" name="Freeform 4"/>
          <p:cNvSpPr>
            <a:spLocks/>
          </p:cNvSpPr>
          <p:nvPr/>
        </p:nvSpPr>
        <p:spPr bwMode="auto">
          <a:xfrm>
            <a:off x="5232400" y="20955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4533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Высота боковой грани правильной пирамиды, проведенная из ее вершины, называется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апофемой.</a:t>
            </a:r>
          </a:p>
        </p:txBody>
      </p:sp>
      <p:sp>
        <p:nvSpPr>
          <p:cNvPr id="534534" name="Oval 6"/>
          <p:cNvSpPr>
            <a:spLocks noChangeArrowheads="1"/>
          </p:cNvSpPr>
          <p:nvPr/>
        </p:nvSpPr>
        <p:spPr bwMode="auto">
          <a:xfrm>
            <a:off x="3962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4541" name="Group 13"/>
          <p:cNvGrpSpPr>
            <a:grpSpLocks/>
          </p:cNvGrpSpPr>
          <p:nvPr/>
        </p:nvGrpSpPr>
        <p:grpSpPr bwMode="auto">
          <a:xfrm>
            <a:off x="5943600" y="2057400"/>
            <a:ext cx="404813" cy="3856038"/>
            <a:chOff x="2160" y="1008"/>
            <a:chExt cx="215" cy="2123"/>
          </a:xfrm>
        </p:grpSpPr>
        <p:grpSp>
          <p:nvGrpSpPr>
            <p:cNvPr id="534542" name="Group 14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4543" name="Freeform 15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4544" name="Oval 16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4545" name="Oval 17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4546" name="Text Box 18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4547" name="Text Box 19"/>
          <p:cNvSpPr txBox="1">
            <a:spLocks noChangeArrowheads="1"/>
          </p:cNvSpPr>
          <p:nvPr/>
        </p:nvSpPr>
        <p:spPr bwMode="auto">
          <a:xfrm>
            <a:off x="3505200" y="5181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4548" name="Text Box 20"/>
          <p:cNvSpPr txBox="1">
            <a:spLocks noChangeArrowheads="1"/>
          </p:cNvSpPr>
          <p:nvPr/>
        </p:nvSpPr>
        <p:spPr bwMode="auto">
          <a:xfrm>
            <a:off x="4800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4549" name="Text Box 21"/>
          <p:cNvSpPr txBox="1">
            <a:spLocks noChangeArrowheads="1"/>
          </p:cNvSpPr>
          <p:nvPr/>
        </p:nvSpPr>
        <p:spPr bwMode="auto">
          <a:xfrm>
            <a:off x="7086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3</a:t>
            </a:r>
            <a:endParaRPr lang="ru-RU" sz="2400"/>
          </a:p>
        </p:txBody>
      </p:sp>
      <p:sp>
        <p:nvSpPr>
          <p:cNvPr id="534550" name="Text Box 22"/>
          <p:cNvSpPr txBox="1">
            <a:spLocks noChangeArrowheads="1"/>
          </p:cNvSpPr>
          <p:nvPr/>
        </p:nvSpPr>
        <p:spPr bwMode="auto">
          <a:xfrm>
            <a:off x="8229600" y="5257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4</a:t>
            </a:r>
            <a:endParaRPr lang="ru-RU" sz="2400"/>
          </a:p>
        </p:txBody>
      </p:sp>
      <p:sp>
        <p:nvSpPr>
          <p:cNvPr id="534551" name="Text Box 23"/>
          <p:cNvSpPr txBox="1">
            <a:spLocks noChangeArrowheads="1"/>
          </p:cNvSpPr>
          <p:nvPr/>
        </p:nvSpPr>
        <p:spPr bwMode="auto">
          <a:xfrm>
            <a:off x="7010400" y="4419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5</a:t>
            </a:r>
            <a:endParaRPr lang="ru-RU" sz="2400"/>
          </a:p>
        </p:txBody>
      </p:sp>
      <p:sp>
        <p:nvSpPr>
          <p:cNvPr id="534552" name="Text Box 24"/>
          <p:cNvSpPr txBox="1">
            <a:spLocks noChangeArrowheads="1"/>
          </p:cNvSpPr>
          <p:nvPr/>
        </p:nvSpPr>
        <p:spPr bwMode="auto">
          <a:xfrm>
            <a:off x="4833938" y="44196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6</a:t>
            </a:r>
            <a:endParaRPr lang="ru-RU" sz="2400"/>
          </a:p>
        </p:txBody>
      </p:sp>
      <p:sp>
        <p:nvSpPr>
          <p:cNvPr id="534568" name="Freeform 40"/>
          <p:cNvSpPr>
            <a:spLocks/>
          </p:cNvSpPr>
          <p:nvPr/>
        </p:nvSpPr>
        <p:spPr bwMode="auto">
          <a:xfrm>
            <a:off x="3962400" y="2120900"/>
            <a:ext cx="2184400" cy="4191000"/>
          </a:xfrm>
          <a:custGeom>
            <a:avLst/>
            <a:gdLst/>
            <a:ahLst/>
            <a:cxnLst>
              <a:cxn ang="0">
                <a:pos x="732" y="2630"/>
              </a:cxn>
              <a:cxn ang="0">
                <a:pos x="752" y="2560"/>
              </a:cxn>
              <a:cxn ang="0">
                <a:pos x="1376" y="64"/>
              </a:cxn>
              <a:cxn ang="0">
                <a:pos x="1376" y="0"/>
              </a:cxn>
              <a:cxn ang="0">
                <a:pos x="0" y="2120"/>
              </a:cxn>
              <a:cxn ang="0">
                <a:pos x="736" y="2640"/>
              </a:cxn>
            </a:cxnLst>
            <a:rect l="0" t="0" r="r" b="b"/>
            <a:pathLst>
              <a:path w="1376" h="2640">
                <a:moveTo>
                  <a:pt x="732" y="2630"/>
                </a:moveTo>
                <a:lnTo>
                  <a:pt x="752" y="2560"/>
                </a:lnTo>
                <a:lnTo>
                  <a:pt x="1376" y="64"/>
                </a:lnTo>
                <a:lnTo>
                  <a:pt x="1376" y="0"/>
                </a:lnTo>
                <a:lnTo>
                  <a:pt x="0" y="2120"/>
                </a:lnTo>
                <a:lnTo>
                  <a:pt x="736" y="2640"/>
                </a:lnTo>
              </a:path>
            </a:pathLst>
          </a:custGeom>
          <a:solidFill>
            <a:srgbClr val="0000FF">
              <a:alpha val="42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534571" name="Group 43"/>
          <p:cNvGrpSpPr>
            <a:grpSpLocks/>
          </p:cNvGrpSpPr>
          <p:nvPr/>
        </p:nvGrpSpPr>
        <p:grpSpPr bwMode="auto">
          <a:xfrm>
            <a:off x="4495800" y="2171700"/>
            <a:ext cx="1651000" cy="3829050"/>
            <a:chOff x="2832" y="1368"/>
            <a:chExt cx="1040" cy="2412"/>
          </a:xfrm>
        </p:grpSpPr>
        <p:sp>
          <p:nvSpPr>
            <p:cNvPr id="534569" name="Freeform 41"/>
            <p:cNvSpPr>
              <a:spLocks/>
            </p:cNvSpPr>
            <p:nvPr/>
          </p:nvSpPr>
          <p:spPr bwMode="auto">
            <a:xfrm>
              <a:off x="2832" y="1368"/>
              <a:ext cx="1040" cy="2328"/>
            </a:xfrm>
            <a:custGeom>
              <a:avLst/>
              <a:gdLst/>
              <a:ahLst/>
              <a:cxnLst>
                <a:cxn ang="0">
                  <a:pos x="1040" y="0"/>
                </a:cxn>
                <a:cxn ang="0">
                  <a:pos x="0" y="2328"/>
                </a:cxn>
              </a:cxnLst>
              <a:rect l="0" t="0" r="r" b="b"/>
              <a:pathLst>
                <a:path w="1040" h="2328">
                  <a:moveTo>
                    <a:pt x="1040" y="0"/>
                  </a:moveTo>
                  <a:lnTo>
                    <a:pt x="0" y="232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0" name="Freeform 42"/>
            <p:cNvSpPr>
              <a:spLocks/>
            </p:cNvSpPr>
            <p:nvPr/>
          </p:nvSpPr>
          <p:spPr bwMode="auto">
            <a:xfrm>
              <a:off x="2910" y="3534"/>
              <a:ext cx="120" cy="2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84"/>
                </a:cxn>
                <a:cxn ang="0">
                  <a:pos x="54" y="246"/>
                </a:cxn>
              </a:cxnLst>
              <a:rect l="0" t="0" r="r" b="b"/>
              <a:pathLst>
                <a:path w="120" h="246">
                  <a:moveTo>
                    <a:pt x="0" y="0"/>
                  </a:moveTo>
                  <a:lnTo>
                    <a:pt x="120" y="84"/>
                  </a:lnTo>
                  <a:lnTo>
                    <a:pt x="54" y="24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4575" name="Group 47"/>
          <p:cNvGrpSpPr>
            <a:grpSpLocks/>
          </p:cNvGrpSpPr>
          <p:nvPr/>
        </p:nvGrpSpPr>
        <p:grpSpPr bwMode="auto">
          <a:xfrm>
            <a:off x="6184900" y="2197100"/>
            <a:ext cx="279400" cy="4114800"/>
            <a:chOff x="3896" y="1384"/>
            <a:chExt cx="176" cy="2592"/>
          </a:xfrm>
        </p:grpSpPr>
        <p:sp>
          <p:nvSpPr>
            <p:cNvPr id="534573" name="Freeform 45"/>
            <p:cNvSpPr>
              <a:spLocks/>
            </p:cNvSpPr>
            <p:nvPr/>
          </p:nvSpPr>
          <p:spPr bwMode="auto">
            <a:xfrm>
              <a:off x="3896" y="1384"/>
              <a:ext cx="16" cy="2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2592"/>
                </a:cxn>
              </a:cxnLst>
              <a:rect l="0" t="0" r="r" b="b"/>
              <a:pathLst>
                <a:path w="16" h="2592">
                  <a:moveTo>
                    <a:pt x="0" y="0"/>
                  </a:moveTo>
                  <a:lnTo>
                    <a:pt x="16" y="2592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4" name="Freeform 46"/>
            <p:cNvSpPr>
              <a:spLocks/>
            </p:cNvSpPr>
            <p:nvPr/>
          </p:nvSpPr>
          <p:spPr bwMode="auto">
            <a:xfrm>
              <a:off x="3928" y="3784"/>
              <a:ext cx="144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144" y="160"/>
                </a:cxn>
              </a:cxnLst>
              <a:rect l="0" t="0" r="r" b="b"/>
              <a:pathLst>
                <a:path w="144" h="160">
                  <a:moveTo>
                    <a:pt x="0" y="0"/>
                  </a:moveTo>
                  <a:lnTo>
                    <a:pt x="144" y="0"/>
                  </a:lnTo>
                  <a:lnTo>
                    <a:pt x="144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4576" name="Group 48"/>
          <p:cNvGrpSpPr>
            <a:grpSpLocks/>
          </p:cNvGrpSpPr>
          <p:nvPr/>
        </p:nvGrpSpPr>
        <p:grpSpPr bwMode="auto">
          <a:xfrm rot="-1386347">
            <a:off x="6980238" y="1985963"/>
            <a:ext cx="279400" cy="3962400"/>
            <a:chOff x="3896" y="1384"/>
            <a:chExt cx="176" cy="2592"/>
          </a:xfrm>
        </p:grpSpPr>
        <p:sp>
          <p:nvSpPr>
            <p:cNvPr id="534577" name="Freeform 49"/>
            <p:cNvSpPr>
              <a:spLocks/>
            </p:cNvSpPr>
            <p:nvPr/>
          </p:nvSpPr>
          <p:spPr bwMode="auto">
            <a:xfrm>
              <a:off x="3896" y="1384"/>
              <a:ext cx="16" cy="2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2592"/>
                </a:cxn>
              </a:cxnLst>
              <a:rect l="0" t="0" r="r" b="b"/>
              <a:pathLst>
                <a:path w="16" h="2592">
                  <a:moveTo>
                    <a:pt x="0" y="0"/>
                  </a:moveTo>
                  <a:lnTo>
                    <a:pt x="16" y="2592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4578" name="Freeform 50"/>
            <p:cNvSpPr>
              <a:spLocks/>
            </p:cNvSpPr>
            <p:nvPr/>
          </p:nvSpPr>
          <p:spPr bwMode="auto">
            <a:xfrm>
              <a:off x="3928" y="3784"/>
              <a:ext cx="144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144" y="160"/>
                </a:cxn>
              </a:cxnLst>
              <a:rect l="0" t="0" r="r" b="b"/>
              <a:pathLst>
                <a:path w="144" h="160">
                  <a:moveTo>
                    <a:pt x="0" y="0"/>
                  </a:moveTo>
                  <a:lnTo>
                    <a:pt x="144" y="0"/>
                  </a:lnTo>
                  <a:lnTo>
                    <a:pt x="144" y="16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4564" name="Freeform 36"/>
          <p:cNvSpPr>
            <a:spLocks/>
          </p:cNvSpPr>
          <p:nvPr/>
        </p:nvSpPr>
        <p:spPr bwMode="auto">
          <a:xfrm>
            <a:off x="3962400" y="20955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34565" name="Text Box 37"/>
          <p:cNvSpPr txBox="1">
            <a:spLocks noChangeArrowheads="1"/>
          </p:cNvSpPr>
          <p:nvPr/>
        </p:nvSpPr>
        <p:spPr bwMode="auto">
          <a:xfrm>
            <a:off x="6019800" y="1676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4566" name="Oval 38"/>
          <p:cNvSpPr>
            <a:spLocks noChangeArrowheads="1"/>
          </p:cNvSpPr>
          <p:nvPr/>
        </p:nvSpPr>
        <p:spPr bwMode="auto">
          <a:xfrm>
            <a:off x="6096000" y="2057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0800000">
            <a:off x="2514600" y="3733800"/>
            <a:ext cx="2819400" cy="3048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43000" y="3505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апофема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152400" y="304800"/>
            <a:ext cx="8686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1000" y="2590800"/>
            <a:ext cx="3352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5555" name="Freeform 3"/>
          <p:cNvSpPr>
            <a:spLocks/>
          </p:cNvSpPr>
          <p:nvPr/>
        </p:nvSpPr>
        <p:spPr bwMode="auto">
          <a:xfrm>
            <a:off x="5130800" y="2124075"/>
            <a:ext cx="2057400" cy="4187825"/>
          </a:xfrm>
          <a:custGeom>
            <a:avLst/>
            <a:gdLst/>
            <a:ahLst/>
            <a:cxnLst>
              <a:cxn ang="0">
                <a:pos x="0" y="2638"/>
              </a:cxn>
              <a:cxn ang="0">
                <a:pos x="656" y="0"/>
              </a:cxn>
              <a:cxn ang="0">
                <a:pos x="1296" y="2622"/>
              </a:cxn>
            </a:cxnLst>
            <a:rect l="0" t="0" r="r" b="b"/>
            <a:pathLst>
              <a:path w="1296" h="2638">
                <a:moveTo>
                  <a:pt x="0" y="2638"/>
                </a:moveTo>
                <a:lnTo>
                  <a:pt x="656" y="0"/>
                </a:lnTo>
                <a:lnTo>
                  <a:pt x="1296" y="262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6" name="Freeform 4"/>
          <p:cNvSpPr>
            <a:spLocks/>
          </p:cNvSpPr>
          <p:nvPr/>
        </p:nvSpPr>
        <p:spPr bwMode="auto">
          <a:xfrm>
            <a:off x="3987800" y="4813300"/>
            <a:ext cx="4267200" cy="762000"/>
          </a:xfrm>
          <a:custGeom>
            <a:avLst/>
            <a:gdLst/>
            <a:ahLst/>
            <a:cxnLst>
              <a:cxn ang="0">
                <a:pos x="0" y="400"/>
              </a:cxn>
              <a:cxn ang="0">
                <a:pos x="800" y="0"/>
              </a:cxn>
              <a:cxn ang="0">
                <a:pos x="1936" y="0"/>
              </a:cxn>
              <a:cxn ang="0">
                <a:pos x="2688" y="480"/>
              </a:cxn>
            </a:cxnLst>
            <a:rect l="0" t="0" r="r" b="b"/>
            <a:pathLst>
              <a:path w="2688" h="480">
                <a:moveTo>
                  <a:pt x="0" y="400"/>
                </a:moveTo>
                <a:lnTo>
                  <a:pt x="800" y="0"/>
                </a:lnTo>
                <a:lnTo>
                  <a:pt x="1936" y="0"/>
                </a:lnTo>
                <a:lnTo>
                  <a:pt x="2688" y="480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7" name="Freeform 5"/>
          <p:cNvSpPr>
            <a:spLocks/>
          </p:cNvSpPr>
          <p:nvPr/>
        </p:nvSpPr>
        <p:spPr bwMode="auto">
          <a:xfrm>
            <a:off x="5232400" y="2095500"/>
            <a:ext cx="1828800" cy="2755900"/>
          </a:xfrm>
          <a:custGeom>
            <a:avLst/>
            <a:gdLst/>
            <a:ahLst/>
            <a:cxnLst>
              <a:cxn ang="0">
                <a:pos x="0" y="1736"/>
              </a:cxn>
              <a:cxn ang="0">
                <a:pos x="598" y="0"/>
              </a:cxn>
              <a:cxn ang="0">
                <a:pos x="1152" y="1712"/>
              </a:cxn>
            </a:cxnLst>
            <a:rect l="0" t="0" r="r" b="b"/>
            <a:pathLst>
              <a:path w="1152" h="1736">
                <a:moveTo>
                  <a:pt x="0" y="1736"/>
                </a:moveTo>
                <a:lnTo>
                  <a:pt x="598" y="0"/>
                </a:lnTo>
                <a:lnTo>
                  <a:pt x="1152" y="171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228600" y="381000"/>
            <a:ext cx="906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Площадь боковой поверхности правильной пирамиды равна половине произведения периметра основания на апофему.</a:t>
            </a:r>
          </a:p>
        </p:txBody>
      </p:sp>
      <p:sp>
        <p:nvSpPr>
          <p:cNvPr id="535559" name="Oval 7"/>
          <p:cNvSpPr>
            <a:spLocks noChangeArrowheads="1"/>
          </p:cNvSpPr>
          <p:nvPr/>
        </p:nvSpPr>
        <p:spPr bwMode="auto">
          <a:xfrm>
            <a:off x="3962400" y="4724400"/>
            <a:ext cx="42672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35560" name="Group 8"/>
          <p:cNvGrpSpPr>
            <a:grpSpLocks/>
          </p:cNvGrpSpPr>
          <p:nvPr/>
        </p:nvGrpSpPr>
        <p:grpSpPr bwMode="auto">
          <a:xfrm>
            <a:off x="5943600" y="2057400"/>
            <a:ext cx="404813" cy="3856038"/>
            <a:chOff x="2160" y="1008"/>
            <a:chExt cx="215" cy="2123"/>
          </a:xfrm>
        </p:grpSpPr>
        <p:grpSp>
          <p:nvGrpSpPr>
            <p:cNvPr id="535561" name="Group 9"/>
            <p:cNvGrpSpPr>
              <a:grpSpLocks/>
            </p:cNvGrpSpPr>
            <p:nvPr/>
          </p:nvGrpSpPr>
          <p:grpSpPr bwMode="auto">
            <a:xfrm>
              <a:off x="2208" y="1008"/>
              <a:ext cx="96" cy="1920"/>
              <a:chOff x="1200" y="1680"/>
              <a:chExt cx="96" cy="1920"/>
            </a:xfrm>
          </p:grpSpPr>
          <p:sp>
            <p:nvSpPr>
              <p:cNvPr id="535562" name="Freeform 10"/>
              <p:cNvSpPr>
                <a:spLocks/>
              </p:cNvSpPr>
              <p:nvPr/>
            </p:nvSpPr>
            <p:spPr bwMode="auto">
              <a:xfrm>
                <a:off x="1224" y="1729"/>
                <a:ext cx="48" cy="1807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760"/>
                  </a:cxn>
                </a:cxnLst>
                <a:rect l="0" t="0" r="r" b="b"/>
                <a:pathLst>
                  <a:path w="48" h="1760">
                    <a:moveTo>
                      <a:pt x="48" y="0"/>
                    </a:moveTo>
                    <a:lnTo>
                      <a:pt x="0" y="1760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5563" name="Oval 11"/>
              <p:cNvSpPr>
                <a:spLocks noChangeArrowheads="1"/>
              </p:cNvSpPr>
              <p:nvPr/>
            </p:nvSpPr>
            <p:spPr bwMode="auto">
              <a:xfrm>
                <a:off x="1248" y="1680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5564" name="Oval 12"/>
              <p:cNvSpPr>
                <a:spLocks noChangeArrowheads="1"/>
              </p:cNvSpPr>
              <p:nvPr/>
            </p:nvSpPr>
            <p:spPr bwMode="auto">
              <a:xfrm>
                <a:off x="1200" y="3551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35565" name="Text Box 13"/>
            <p:cNvSpPr txBox="1">
              <a:spLocks noChangeArrowheads="1"/>
            </p:cNvSpPr>
            <p:nvPr/>
          </p:nvSpPr>
          <p:spPr bwMode="auto">
            <a:xfrm>
              <a:off x="2160" y="2880"/>
              <a:ext cx="21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Н</a:t>
              </a:r>
            </a:p>
          </p:txBody>
        </p:sp>
      </p:grpSp>
      <p:sp>
        <p:nvSpPr>
          <p:cNvPr id="535566" name="Text Box 14"/>
          <p:cNvSpPr txBox="1">
            <a:spLocks noChangeArrowheads="1"/>
          </p:cNvSpPr>
          <p:nvPr/>
        </p:nvSpPr>
        <p:spPr bwMode="auto">
          <a:xfrm>
            <a:off x="3505200" y="5181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35567" name="Text Box 15"/>
          <p:cNvSpPr txBox="1">
            <a:spLocks noChangeArrowheads="1"/>
          </p:cNvSpPr>
          <p:nvPr/>
        </p:nvSpPr>
        <p:spPr bwMode="auto">
          <a:xfrm>
            <a:off x="4800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35568" name="Text Box 16"/>
          <p:cNvSpPr txBox="1">
            <a:spLocks noChangeArrowheads="1"/>
          </p:cNvSpPr>
          <p:nvPr/>
        </p:nvSpPr>
        <p:spPr bwMode="auto">
          <a:xfrm>
            <a:off x="7086600" y="6248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3</a:t>
            </a:r>
            <a:endParaRPr lang="ru-RU" sz="2400"/>
          </a:p>
        </p:txBody>
      </p:sp>
      <p:sp>
        <p:nvSpPr>
          <p:cNvPr id="535569" name="Text Box 17"/>
          <p:cNvSpPr txBox="1">
            <a:spLocks noChangeArrowheads="1"/>
          </p:cNvSpPr>
          <p:nvPr/>
        </p:nvSpPr>
        <p:spPr bwMode="auto">
          <a:xfrm>
            <a:off x="8229600" y="52578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4</a:t>
            </a:r>
            <a:endParaRPr lang="ru-RU" sz="2400"/>
          </a:p>
        </p:txBody>
      </p:sp>
      <p:sp>
        <p:nvSpPr>
          <p:cNvPr id="535570" name="Text Box 18"/>
          <p:cNvSpPr txBox="1">
            <a:spLocks noChangeArrowheads="1"/>
          </p:cNvSpPr>
          <p:nvPr/>
        </p:nvSpPr>
        <p:spPr bwMode="auto">
          <a:xfrm>
            <a:off x="7010400" y="4419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5</a:t>
            </a:r>
            <a:endParaRPr lang="ru-RU" sz="2400"/>
          </a:p>
        </p:txBody>
      </p:sp>
      <p:sp>
        <p:nvSpPr>
          <p:cNvPr id="535571" name="Text Box 19"/>
          <p:cNvSpPr txBox="1">
            <a:spLocks noChangeArrowheads="1"/>
          </p:cNvSpPr>
          <p:nvPr/>
        </p:nvSpPr>
        <p:spPr bwMode="auto">
          <a:xfrm>
            <a:off x="4833938" y="44196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6</a:t>
            </a:r>
            <a:endParaRPr lang="ru-RU" sz="2400"/>
          </a:p>
        </p:txBody>
      </p:sp>
      <p:grpSp>
        <p:nvGrpSpPr>
          <p:cNvPr id="535573" name="Group 21"/>
          <p:cNvGrpSpPr>
            <a:grpSpLocks/>
          </p:cNvGrpSpPr>
          <p:nvPr/>
        </p:nvGrpSpPr>
        <p:grpSpPr bwMode="auto">
          <a:xfrm>
            <a:off x="4495800" y="2171700"/>
            <a:ext cx="1651000" cy="3829050"/>
            <a:chOff x="2832" y="1368"/>
            <a:chExt cx="1040" cy="2412"/>
          </a:xfrm>
        </p:grpSpPr>
        <p:sp>
          <p:nvSpPr>
            <p:cNvPr id="535574" name="Freeform 22"/>
            <p:cNvSpPr>
              <a:spLocks/>
            </p:cNvSpPr>
            <p:nvPr/>
          </p:nvSpPr>
          <p:spPr bwMode="auto">
            <a:xfrm>
              <a:off x="2832" y="1368"/>
              <a:ext cx="1040" cy="2328"/>
            </a:xfrm>
            <a:custGeom>
              <a:avLst/>
              <a:gdLst/>
              <a:ahLst/>
              <a:cxnLst>
                <a:cxn ang="0">
                  <a:pos x="1040" y="0"/>
                </a:cxn>
                <a:cxn ang="0">
                  <a:pos x="0" y="2328"/>
                </a:cxn>
              </a:cxnLst>
              <a:rect l="0" t="0" r="r" b="b"/>
              <a:pathLst>
                <a:path w="1040" h="2328">
                  <a:moveTo>
                    <a:pt x="1040" y="0"/>
                  </a:moveTo>
                  <a:lnTo>
                    <a:pt x="0" y="2328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5575" name="Freeform 23"/>
            <p:cNvSpPr>
              <a:spLocks/>
            </p:cNvSpPr>
            <p:nvPr/>
          </p:nvSpPr>
          <p:spPr bwMode="auto">
            <a:xfrm>
              <a:off x="2910" y="3534"/>
              <a:ext cx="120" cy="2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84"/>
                </a:cxn>
                <a:cxn ang="0">
                  <a:pos x="54" y="246"/>
                </a:cxn>
              </a:cxnLst>
              <a:rect l="0" t="0" r="r" b="b"/>
              <a:pathLst>
                <a:path w="120" h="246">
                  <a:moveTo>
                    <a:pt x="0" y="0"/>
                  </a:moveTo>
                  <a:lnTo>
                    <a:pt x="120" y="84"/>
                  </a:lnTo>
                  <a:lnTo>
                    <a:pt x="54" y="246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535584" name="Object 32"/>
          <p:cNvGraphicFramePr>
            <a:graphicFrameLocks noChangeAspect="1"/>
          </p:cNvGraphicFramePr>
          <p:nvPr/>
        </p:nvGraphicFramePr>
        <p:xfrm>
          <a:off x="533400" y="2819400"/>
          <a:ext cx="2979738" cy="1247775"/>
        </p:xfrm>
        <a:graphic>
          <a:graphicData uri="http://schemas.openxmlformats.org/presentationml/2006/ole">
            <p:oleObj spid="_x0000_s535584" name="Формула" r:id="rId3" imgW="939600" imgH="393480" progId="Equation.3">
              <p:embed/>
            </p:oleObj>
          </a:graphicData>
        </a:graphic>
      </p:graphicFrame>
      <p:sp>
        <p:nvSpPr>
          <p:cNvPr id="535554" name="Freeform 2"/>
          <p:cNvSpPr>
            <a:spLocks/>
          </p:cNvSpPr>
          <p:nvPr/>
        </p:nvSpPr>
        <p:spPr bwMode="auto">
          <a:xfrm>
            <a:off x="3962400" y="2095500"/>
            <a:ext cx="4267200" cy="4216400"/>
          </a:xfrm>
          <a:custGeom>
            <a:avLst/>
            <a:gdLst/>
            <a:ahLst/>
            <a:cxnLst>
              <a:cxn ang="0">
                <a:pos x="0" y="2128"/>
              </a:cxn>
              <a:cxn ang="0">
                <a:pos x="736" y="2656"/>
              </a:cxn>
              <a:cxn ang="0">
                <a:pos x="2016" y="2640"/>
              </a:cxn>
              <a:cxn ang="0">
                <a:pos x="2688" y="2192"/>
              </a:cxn>
              <a:cxn ang="0">
                <a:pos x="1392" y="0"/>
              </a:cxn>
              <a:cxn ang="0">
                <a:pos x="0" y="2128"/>
              </a:cxn>
            </a:cxnLst>
            <a:rect l="0" t="0" r="r" b="b"/>
            <a:pathLst>
              <a:path w="2688" h="2656">
                <a:moveTo>
                  <a:pt x="0" y="2128"/>
                </a:moveTo>
                <a:lnTo>
                  <a:pt x="736" y="2656"/>
                </a:lnTo>
                <a:lnTo>
                  <a:pt x="2016" y="2640"/>
                </a:lnTo>
                <a:lnTo>
                  <a:pt x="2688" y="2192"/>
                </a:lnTo>
                <a:lnTo>
                  <a:pt x="1392" y="0"/>
                </a:lnTo>
                <a:lnTo>
                  <a:pt x="0" y="2128"/>
                </a:lnTo>
                <a:close/>
              </a:path>
            </a:pathLst>
          </a:custGeom>
          <a:solidFill>
            <a:srgbClr val="00CC99">
              <a:alpha val="3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5576" name="Text Box 24"/>
          <p:cNvSpPr txBox="1">
            <a:spLocks noChangeArrowheads="1"/>
          </p:cNvSpPr>
          <p:nvPr/>
        </p:nvSpPr>
        <p:spPr bwMode="auto">
          <a:xfrm>
            <a:off x="6019800" y="1676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Р</a:t>
            </a:r>
          </a:p>
        </p:txBody>
      </p:sp>
      <p:sp>
        <p:nvSpPr>
          <p:cNvPr id="535577" name="Oval 25"/>
          <p:cNvSpPr>
            <a:spLocks noChangeArrowheads="1"/>
          </p:cNvSpPr>
          <p:nvPr/>
        </p:nvSpPr>
        <p:spPr bwMode="auto">
          <a:xfrm>
            <a:off x="6096000" y="2057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35585" name="Object 33"/>
          <p:cNvGraphicFramePr>
            <a:graphicFrameLocks noChangeAspect="1"/>
          </p:cNvGraphicFramePr>
          <p:nvPr/>
        </p:nvGraphicFramePr>
        <p:xfrm>
          <a:off x="4953000" y="3703638"/>
          <a:ext cx="403225" cy="563562"/>
        </p:xfrm>
        <a:graphic>
          <a:graphicData uri="http://schemas.openxmlformats.org/presentationml/2006/ole">
            <p:oleObj spid="_x0000_s535585" name="Формула" r:id="rId4" imgW="126720" imgH="177480" progId="Equation.3">
              <p:embed/>
            </p:oleObj>
          </a:graphicData>
        </a:graphic>
      </p:graphicFrame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" y="3962400"/>
            <a:ext cx="6096000" cy="1905000"/>
            <a:chOff x="96" y="2400"/>
            <a:chExt cx="3840" cy="1200"/>
          </a:xfrm>
          <a:solidFill>
            <a:schemeClr val="accent1">
              <a:lumMod val="75000"/>
            </a:schemeClr>
          </a:solidFill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48868" name="Freeform 4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69" name="Freeform 5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70" name="Freeform 6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48871" name="Object 7"/>
            <p:cNvGraphicFramePr>
              <a:graphicFrameLocks noChangeAspect="1"/>
            </p:cNvGraphicFramePr>
            <p:nvPr/>
          </p:nvGraphicFramePr>
          <p:xfrm>
            <a:off x="3408" y="2448"/>
            <a:ext cx="264" cy="352"/>
          </p:xfrm>
          <a:graphic>
            <a:graphicData uri="http://schemas.openxmlformats.org/presentationml/2006/ole">
              <p:oleObj spid="_x0000_s574468" name="Формула" r:id="rId3" imgW="152280" imgH="203040" progId="Equation.3">
                <p:embed/>
              </p:oleObj>
            </a:graphicData>
          </a:graphic>
        </p:graphicFrame>
      </p:grpSp>
      <p:sp>
        <p:nvSpPr>
          <p:cNvPr id="548872" name="Freeform 8"/>
          <p:cNvSpPr>
            <a:spLocks/>
          </p:cNvSpPr>
          <p:nvPr/>
        </p:nvSpPr>
        <p:spPr bwMode="auto">
          <a:xfrm>
            <a:off x="1447800" y="4114800"/>
            <a:ext cx="3308350" cy="144780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64" y="32"/>
              </a:cxn>
              <a:cxn ang="0">
                <a:pos x="1392" y="0"/>
              </a:cxn>
              <a:cxn ang="0">
                <a:pos x="2084" y="488"/>
              </a:cxn>
              <a:cxn ang="0">
                <a:pos x="960" y="912"/>
              </a:cxn>
              <a:cxn ang="0">
                <a:pos x="0" y="528"/>
              </a:cxn>
            </a:cxnLst>
            <a:rect l="0" t="0" r="r" b="b"/>
            <a:pathLst>
              <a:path w="2084" h="912">
                <a:moveTo>
                  <a:pt x="0" y="524"/>
                </a:moveTo>
                <a:lnTo>
                  <a:pt x="664" y="32"/>
                </a:lnTo>
                <a:lnTo>
                  <a:pt x="1392" y="0"/>
                </a:lnTo>
                <a:lnTo>
                  <a:pt x="2084" y="488"/>
                </a:lnTo>
                <a:lnTo>
                  <a:pt x="960" y="912"/>
                </a:lnTo>
                <a:lnTo>
                  <a:pt x="0" y="528"/>
                </a:lnTo>
              </a:path>
            </a:pathLst>
          </a:custGeom>
          <a:solidFill>
            <a:srgbClr val="33CC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3" name="Freeform 9"/>
          <p:cNvSpPr>
            <a:spLocks/>
          </p:cNvSpPr>
          <p:nvPr/>
        </p:nvSpPr>
        <p:spPr bwMode="auto">
          <a:xfrm>
            <a:off x="1447800" y="2794000"/>
            <a:ext cx="1384300" cy="2159000"/>
          </a:xfrm>
          <a:custGeom>
            <a:avLst/>
            <a:gdLst/>
            <a:ahLst/>
            <a:cxnLst>
              <a:cxn ang="0">
                <a:pos x="872" y="0"/>
              </a:cxn>
              <a:cxn ang="0">
                <a:pos x="0" y="1360"/>
              </a:cxn>
            </a:cxnLst>
            <a:rect l="0" t="0" r="r" b="b"/>
            <a:pathLst>
              <a:path w="872" h="1360">
                <a:moveTo>
                  <a:pt x="872" y="0"/>
                </a:moveTo>
                <a:lnTo>
                  <a:pt x="0" y="13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4" name="Freeform 10"/>
          <p:cNvSpPr>
            <a:spLocks/>
          </p:cNvSpPr>
          <p:nvPr/>
        </p:nvSpPr>
        <p:spPr bwMode="auto">
          <a:xfrm>
            <a:off x="4051300" y="2819400"/>
            <a:ext cx="704850" cy="2076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44" y="1308"/>
              </a:cxn>
            </a:cxnLst>
            <a:rect l="0" t="0" r="r" b="b"/>
            <a:pathLst>
              <a:path w="444" h="1308">
                <a:moveTo>
                  <a:pt x="0" y="0"/>
                </a:moveTo>
                <a:lnTo>
                  <a:pt x="444" y="13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5" name="Freeform 11"/>
          <p:cNvSpPr>
            <a:spLocks/>
          </p:cNvSpPr>
          <p:nvPr/>
        </p:nvSpPr>
        <p:spPr bwMode="auto">
          <a:xfrm>
            <a:off x="3644900" y="2489200"/>
            <a:ext cx="14288" cy="1625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024"/>
              </a:cxn>
            </a:cxnLst>
            <a:rect l="0" t="0" r="r" b="b"/>
            <a:pathLst>
              <a:path w="9" h="1024">
                <a:moveTo>
                  <a:pt x="0" y="0"/>
                </a:moveTo>
                <a:lnTo>
                  <a:pt x="9" y="1024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6" name="Freeform 12"/>
          <p:cNvSpPr>
            <a:spLocks/>
          </p:cNvSpPr>
          <p:nvPr/>
        </p:nvSpPr>
        <p:spPr bwMode="auto">
          <a:xfrm>
            <a:off x="2451100" y="2590800"/>
            <a:ext cx="711200" cy="1574800"/>
          </a:xfrm>
          <a:custGeom>
            <a:avLst/>
            <a:gdLst/>
            <a:ahLst/>
            <a:cxnLst>
              <a:cxn ang="0">
                <a:pos x="448" y="0"/>
              </a:cxn>
              <a:cxn ang="0">
                <a:pos x="0" y="992"/>
              </a:cxn>
            </a:cxnLst>
            <a:rect l="0" t="0" r="r" b="b"/>
            <a:pathLst>
              <a:path w="448" h="992">
                <a:moveTo>
                  <a:pt x="448" y="0"/>
                </a:moveTo>
                <a:lnTo>
                  <a:pt x="0" y="992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7" name="Freeform 13"/>
          <p:cNvSpPr>
            <a:spLocks/>
          </p:cNvSpPr>
          <p:nvPr/>
        </p:nvSpPr>
        <p:spPr bwMode="auto">
          <a:xfrm>
            <a:off x="1447800" y="4114800"/>
            <a:ext cx="331470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648" y="32"/>
              </a:cxn>
              <a:cxn ang="0">
                <a:pos x="1392" y="0"/>
              </a:cxn>
              <a:cxn ang="0">
                <a:pos x="2088" y="496"/>
              </a:cxn>
            </a:cxnLst>
            <a:rect l="0" t="0" r="r" b="b"/>
            <a:pathLst>
              <a:path w="2088" h="528">
                <a:moveTo>
                  <a:pt x="0" y="528"/>
                </a:moveTo>
                <a:lnTo>
                  <a:pt x="648" y="32"/>
                </a:lnTo>
                <a:lnTo>
                  <a:pt x="1392" y="0"/>
                </a:lnTo>
                <a:lnTo>
                  <a:pt x="2088" y="496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8" name="Freeform 14"/>
          <p:cNvSpPr>
            <a:spLocks/>
          </p:cNvSpPr>
          <p:nvPr/>
        </p:nvSpPr>
        <p:spPr bwMode="auto">
          <a:xfrm>
            <a:off x="2971800" y="2971800"/>
            <a:ext cx="419100" cy="2590800"/>
          </a:xfrm>
          <a:custGeom>
            <a:avLst/>
            <a:gdLst/>
            <a:ahLst/>
            <a:cxnLst>
              <a:cxn ang="0">
                <a:pos x="264" y="0"/>
              </a:cxn>
              <a:cxn ang="0">
                <a:pos x="0" y="1632"/>
              </a:cxn>
            </a:cxnLst>
            <a:rect l="0" t="0" r="r" b="b"/>
            <a:pathLst>
              <a:path w="264" h="1632">
                <a:moveTo>
                  <a:pt x="264" y="0"/>
                </a:moveTo>
                <a:lnTo>
                  <a:pt x="0" y="163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79" name="Freeform 15"/>
          <p:cNvSpPr>
            <a:spLocks/>
          </p:cNvSpPr>
          <p:nvPr/>
        </p:nvSpPr>
        <p:spPr bwMode="auto">
          <a:xfrm>
            <a:off x="1447800" y="4895850"/>
            <a:ext cx="3302000" cy="6667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960" y="420"/>
              </a:cxn>
              <a:cxn ang="0">
                <a:pos x="2080" y="0"/>
              </a:cxn>
            </a:cxnLst>
            <a:rect l="0" t="0" r="r" b="b"/>
            <a:pathLst>
              <a:path w="2080" h="420">
                <a:moveTo>
                  <a:pt x="0" y="36"/>
                </a:moveTo>
                <a:lnTo>
                  <a:pt x="960" y="420"/>
                </a:lnTo>
                <a:lnTo>
                  <a:pt x="208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8880" name="Text Box 16"/>
          <p:cNvSpPr txBox="1">
            <a:spLocks noChangeArrowheads="1"/>
          </p:cNvSpPr>
          <p:nvPr/>
        </p:nvSpPr>
        <p:spPr bwMode="auto">
          <a:xfrm>
            <a:off x="990600" y="47244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1</a:t>
            </a:r>
            <a:endParaRPr lang="ru-RU" sz="2400"/>
          </a:p>
        </p:txBody>
      </p:sp>
      <p:sp>
        <p:nvSpPr>
          <p:cNvPr id="548881" name="Text Box 17"/>
          <p:cNvSpPr txBox="1">
            <a:spLocks noChangeArrowheads="1"/>
          </p:cNvSpPr>
          <p:nvPr/>
        </p:nvSpPr>
        <p:spPr bwMode="auto">
          <a:xfrm>
            <a:off x="2547938" y="5410200"/>
            <a:ext cx="50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ru-RU" sz="2400" baseline="-25000"/>
              <a:t>2</a:t>
            </a:r>
            <a:endParaRPr lang="ru-RU" sz="2400"/>
          </a:p>
        </p:txBody>
      </p:sp>
      <p:sp>
        <p:nvSpPr>
          <p:cNvPr id="548882" name="Text Box 18"/>
          <p:cNvSpPr txBox="1">
            <a:spLocks noChangeArrowheads="1"/>
          </p:cNvSpPr>
          <p:nvPr/>
        </p:nvSpPr>
        <p:spPr bwMode="auto">
          <a:xfrm>
            <a:off x="2057400" y="3733800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="1" baseline="-25000"/>
              <a:t>n</a:t>
            </a:r>
            <a:endParaRPr lang="ru-RU" sz="2400" b="1"/>
          </a:p>
        </p:txBody>
      </p:sp>
      <p:sp>
        <p:nvSpPr>
          <p:cNvPr id="548884" name="Text Box 20"/>
          <p:cNvSpPr txBox="1">
            <a:spLocks noChangeArrowheads="1"/>
          </p:cNvSpPr>
          <p:nvPr/>
        </p:nvSpPr>
        <p:spPr bwMode="auto">
          <a:xfrm>
            <a:off x="4572000" y="4800600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А</a:t>
            </a:r>
            <a:r>
              <a:rPr lang="en-US" sz="2400" baseline="-25000"/>
              <a:t>3</a:t>
            </a:r>
            <a:endParaRPr lang="ru-RU" sz="2400"/>
          </a:p>
        </p:txBody>
      </p:sp>
      <p:graphicFrame>
        <p:nvGraphicFramePr>
          <p:cNvPr id="548886" name="Object 2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74466" name="Формула" r:id="rId4" imgW="114120" imgH="215640" progId="Equation.3">
              <p:embed/>
            </p:oleObj>
          </a:graphicData>
        </a:graphic>
      </p:graphicFrame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3200400" y="2514600"/>
            <a:ext cx="557213" cy="2514600"/>
            <a:chOff x="2016" y="1584"/>
            <a:chExt cx="351" cy="1584"/>
          </a:xfrm>
        </p:grpSpPr>
        <p:sp>
          <p:nvSpPr>
            <p:cNvPr id="548883" name="Text Box 19"/>
            <p:cNvSpPr txBox="1">
              <a:spLocks noChangeArrowheads="1"/>
            </p:cNvSpPr>
            <p:nvPr/>
          </p:nvSpPr>
          <p:spPr bwMode="auto">
            <a:xfrm>
              <a:off x="2016" y="1584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Р</a:t>
              </a:r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2112" y="1727"/>
              <a:ext cx="255" cy="1441"/>
              <a:chOff x="2160" y="1727"/>
              <a:chExt cx="255" cy="1441"/>
            </a:xfrm>
          </p:grpSpPr>
          <p:sp>
            <p:nvSpPr>
              <p:cNvPr id="548892" name="Freeform 28"/>
              <p:cNvSpPr>
                <a:spLocks/>
              </p:cNvSpPr>
              <p:nvPr/>
            </p:nvSpPr>
            <p:spPr bwMode="auto">
              <a:xfrm>
                <a:off x="2232" y="1760"/>
                <a:ext cx="48" cy="1104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1104"/>
                  </a:cxn>
                </a:cxnLst>
                <a:rect l="0" t="0" r="r" b="b"/>
                <a:pathLst>
                  <a:path w="48" h="1104">
                    <a:moveTo>
                      <a:pt x="48" y="0"/>
                    </a:moveTo>
                    <a:lnTo>
                      <a:pt x="0" y="1104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893" name="Oval 29"/>
              <p:cNvSpPr>
                <a:spLocks noChangeArrowheads="1"/>
              </p:cNvSpPr>
              <p:nvPr/>
            </p:nvSpPr>
            <p:spPr bwMode="auto">
              <a:xfrm>
                <a:off x="2256" y="1727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8894" name="Oval 30"/>
              <p:cNvSpPr>
                <a:spLocks noChangeArrowheads="1"/>
              </p:cNvSpPr>
              <p:nvPr/>
            </p:nvSpPr>
            <p:spPr bwMode="auto">
              <a:xfrm>
                <a:off x="2208" y="2879"/>
                <a:ext cx="48" cy="4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8895" name="Text Box 31"/>
              <p:cNvSpPr txBox="1">
                <a:spLocks noChangeArrowheads="1"/>
              </p:cNvSpPr>
              <p:nvPr/>
            </p:nvSpPr>
            <p:spPr bwMode="auto">
              <a:xfrm>
                <a:off x="2160" y="288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Н</a:t>
                </a:r>
              </a:p>
            </p:txBody>
          </p:sp>
        </p:grpSp>
      </p:grpSp>
      <p:sp>
        <p:nvSpPr>
          <p:cNvPr id="548899" name="Text Box 35"/>
          <p:cNvSpPr txBox="1">
            <a:spLocks noChangeArrowheads="1"/>
          </p:cNvSpPr>
          <p:nvPr/>
        </p:nvSpPr>
        <p:spPr bwMode="auto">
          <a:xfrm>
            <a:off x="2743200" y="228600"/>
            <a:ext cx="28848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Усеченная пирамида</a:t>
            </a: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2819400" y="2514600"/>
            <a:ext cx="1219200" cy="457200"/>
            <a:chOff x="1776" y="1584"/>
            <a:chExt cx="768" cy="288"/>
          </a:xfrm>
        </p:grpSpPr>
        <p:sp>
          <p:nvSpPr>
            <p:cNvPr id="548906" name="Freeform 42"/>
            <p:cNvSpPr>
              <a:spLocks/>
            </p:cNvSpPr>
            <p:nvPr/>
          </p:nvSpPr>
          <p:spPr bwMode="auto">
            <a:xfrm>
              <a:off x="1776" y="1776"/>
              <a:ext cx="76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96"/>
                </a:cxn>
                <a:cxn ang="0">
                  <a:pos x="768" y="0"/>
                </a:cxn>
              </a:cxnLst>
              <a:rect l="0" t="0" r="r" b="b"/>
              <a:pathLst>
                <a:path w="768" h="96">
                  <a:moveTo>
                    <a:pt x="0" y="0"/>
                  </a:moveTo>
                  <a:lnTo>
                    <a:pt x="384" y="96"/>
                  </a:lnTo>
                  <a:lnTo>
                    <a:pt x="76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07" name="Freeform 43"/>
            <p:cNvSpPr>
              <a:spLocks/>
            </p:cNvSpPr>
            <p:nvPr/>
          </p:nvSpPr>
          <p:spPr bwMode="auto">
            <a:xfrm>
              <a:off x="1776" y="1584"/>
              <a:ext cx="768" cy="192"/>
            </a:xfrm>
            <a:custGeom>
              <a:avLst/>
              <a:gdLst/>
              <a:ahLst/>
              <a:cxnLst>
                <a:cxn ang="0">
                  <a:pos x="768" y="192"/>
                </a:cxn>
                <a:cxn ang="0">
                  <a:pos x="528" y="0"/>
                </a:cxn>
                <a:cxn ang="0">
                  <a:pos x="240" y="0"/>
                </a:cxn>
                <a:cxn ang="0">
                  <a:pos x="0" y="192"/>
                </a:cxn>
              </a:cxnLst>
              <a:rect l="0" t="0" r="r" b="b"/>
              <a:pathLst>
                <a:path w="768" h="192">
                  <a:moveTo>
                    <a:pt x="768" y="192"/>
                  </a:moveTo>
                  <a:lnTo>
                    <a:pt x="528" y="0"/>
                  </a:lnTo>
                  <a:lnTo>
                    <a:pt x="240" y="0"/>
                  </a:lnTo>
                  <a:lnTo>
                    <a:pt x="0" y="19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8915" name="Freeform 51"/>
          <p:cNvSpPr>
            <a:spLocks/>
          </p:cNvSpPr>
          <p:nvPr/>
        </p:nvSpPr>
        <p:spPr bwMode="auto">
          <a:xfrm>
            <a:off x="1447800" y="2489200"/>
            <a:ext cx="3276600" cy="3073400"/>
          </a:xfrm>
          <a:custGeom>
            <a:avLst/>
            <a:gdLst/>
            <a:ahLst/>
            <a:cxnLst>
              <a:cxn ang="0">
                <a:pos x="0" y="1552"/>
              </a:cxn>
              <a:cxn ang="0">
                <a:pos x="960" y="1936"/>
              </a:cxn>
              <a:cxn ang="0">
                <a:pos x="2064" y="1504"/>
              </a:cxn>
              <a:cxn ang="0">
                <a:pos x="1632" y="208"/>
              </a:cxn>
              <a:cxn ang="0">
                <a:pos x="1360" y="0"/>
              </a:cxn>
              <a:cxn ang="0">
                <a:pos x="1104" y="16"/>
              </a:cxn>
              <a:cxn ang="0">
                <a:pos x="864" y="208"/>
              </a:cxn>
              <a:cxn ang="0">
                <a:pos x="0" y="1552"/>
              </a:cxn>
            </a:cxnLst>
            <a:rect l="0" t="0" r="r" b="b"/>
            <a:pathLst>
              <a:path w="2064" h="1936">
                <a:moveTo>
                  <a:pt x="0" y="1552"/>
                </a:moveTo>
                <a:lnTo>
                  <a:pt x="960" y="1936"/>
                </a:lnTo>
                <a:lnTo>
                  <a:pt x="2064" y="1504"/>
                </a:lnTo>
                <a:lnTo>
                  <a:pt x="1632" y="208"/>
                </a:lnTo>
                <a:lnTo>
                  <a:pt x="1360" y="0"/>
                </a:lnTo>
                <a:lnTo>
                  <a:pt x="1104" y="16"/>
                </a:lnTo>
                <a:lnTo>
                  <a:pt x="864" y="208"/>
                </a:lnTo>
                <a:lnTo>
                  <a:pt x="0" y="1552"/>
                </a:lnTo>
                <a:close/>
              </a:path>
            </a:pathLst>
          </a:custGeom>
          <a:solidFill>
            <a:srgbClr val="0099FF">
              <a:alpha val="47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-2667000" y="1752600"/>
            <a:ext cx="6096000" cy="1905000"/>
            <a:chOff x="96" y="2400"/>
            <a:chExt cx="3840" cy="1200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8" name="Group 37"/>
            <p:cNvGrpSpPr>
              <a:grpSpLocks/>
            </p:cNvGrpSpPr>
            <p:nvPr/>
          </p:nvGrpSpPr>
          <p:grpSpPr bwMode="auto">
            <a:xfrm>
              <a:off x="96" y="2400"/>
              <a:ext cx="3840" cy="1200"/>
              <a:chOff x="336" y="2024"/>
              <a:chExt cx="4280" cy="1152"/>
            </a:xfrm>
            <a:grpFill/>
          </p:grpSpPr>
          <p:sp>
            <p:nvSpPr>
              <p:cNvPr id="548902" name="Freeform 38"/>
              <p:cNvSpPr>
                <a:spLocks/>
              </p:cNvSpPr>
              <p:nvPr/>
            </p:nvSpPr>
            <p:spPr bwMode="auto">
              <a:xfrm>
                <a:off x="336" y="2040"/>
                <a:ext cx="4280" cy="1136"/>
              </a:xfrm>
              <a:custGeom>
                <a:avLst/>
                <a:gdLst/>
                <a:ahLst/>
                <a:cxnLst>
                  <a:cxn ang="0">
                    <a:pos x="0" y="1088"/>
                  </a:cxn>
                  <a:cxn ang="0">
                    <a:pos x="904" y="80"/>
                  </a:cxn>
                  <a:cxn ang="0">
                    <a:pos x="4280" y="0"/>
                  </a:cxn>
                  <a:cxn ang="0">
                    <a:pos x="3432" y="1088"/>
                  </a:cxn>
                  <a:cxn ang="0">
                    <a:pos x="6" y="1091"/>
                  </a:cxn>
                  <a:cxn ang="0">
                    <a:pos x="6" y="1123"/>
                  </a:cxn>
                  <a:cxn ang="0">
                    <a:pos x="3448" y="1120"/>
                  </a:cxn>
                  <a:cxn ang="0">
                    <a:pos x="3448" y="1136"/>
                  </a:cxn>
                  <a:cxn ang="0">
                    <a:pos x="3464" y="1104"/>
                  </a:cxn>
                  <a:cxn ang="0">
                    <a:pos x="3448" y="1104"/>
                  </a:cxn>
                  <a:cxn ang="0">
                    <a:pos x="4264" y="48"/>
                  </a:cxn>
                  <a:cxn ang="0">
                    <a:pos x="4264" y="48"/>
                  </a:cxn>
                  <a:cxn ang="0">
                    <a:pos x="3448" y="1088"/>
                  </a:cxn>
                  <a:cxn ang="0">
                    <a:pos x="6" y="1091"/>
                  </a:cxn>
                </a:cxnLst>
                <a:rect l="0" t="0" r="r" b="b"/>
                <a:pathLst>
                  <a:path w="4280" h="1136">
                    <a:moveTo>
                      <a:pt x="0" y="1088"/>
                    </a:moveTo>
                    <a:lnTo>
                      <a:pt x="904" y="80"/>
                    </a:lnTo>
                    <a:lnTo>
                      <a:pt x="4280" y="0"/>
                    </a:lnTo>
                    <a:lnTo>
                      <a:pt x="3432" y="1088"/>
                    </a:lnTo>
                    <a:lnTo>
                      <a:pt x="6" y="1091"/>
                    </a:lnTo>
                    <a:lnTo>
                      <a:pt x="6" y="1123"/>
                    </a:lnTo>
                    <a:lnTo>
                      <a:pt x="3448" y="1120"/>
                    </a:lnTo>
                    <a:lnTo>
                      <a:pt x="3448" y="1136"/>
                    </a:lnTo>
                    <a:lnTo>
                      <a:pt x="3464" y="1104"/>
                    </a:lnTo>
                    <a:lnTo>
                      <a:pt x="3448" y="1104"/>
                    </a:lnTo>
                    <a:lnTo>
                      <a:pt x="4264" y="48"/>
                    </a:lnTo>
                    <a:lnTo>
                      <a:pt x="4264" y="48"/>
                    </a:lnTo>
                    <a:lnTo>
                      <a:pt x="3448" y="1088"/>
                    </a:lnTo>
                    <a:lnTo>
                      <a:pt x="6" y="1091"/>
                    </a:lnTo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903" name="Freeform 39"/>
              <p:cNvSpPr>
                <a:spLocks/>
              </p:cNvSpPr>
              <p:nvPr/>
            </p:nvSpPr>
            <p:spPr bwMode="auto">
              <a:xfrm>
                <a:off x="3768" y="2024"/>
                <a:ext cx="848" cy="1138"/>
              </a:xfrm>
              <a:custGeom>
                <a:avLst/>
                <a:gdLst/>
                <a:ahLst/>
                <a:cxnLst>
                  <a:cxn ang="0">
                    <a:pos x="848" y="0"/>
                  </a:cxn>
                  <a:cxn ang="0">
                    <a:pos x="848" y="64"/>
                  </a:cxn>
                  <a:cxn ang="0">
                    <a:pos x="12" y="1138"/>
                  </a:cxn>
                  <a:cxn ang="0">
                    <a:pos x="0" y="1090"/>
                  </a:cxn>
                  <a:cxn ang="0">
                    <a:pos x="848" y="0"/>
                  </a:cxn>
                </a:cxnLst>
                <a:rect l="0" t="0" r="r" b="b"/>
                <a:pathLst>
                  <a:path w="848" h="1138">
                    <a:moveTo>
                      <a:pt x="848" y="0"/>
                    </a:moveTo>
                    <a:lnTo>
                      <a:pt x="848" y="64"/>
                    </a:lnTo>
                    <a:lnTo>
                      <a:pt x="12" y="1138"/>
                    </a:lnTo>
                    <a:lnTo>
                      <a:pt x="0" y="1090"/>
                    </a:lnTo>
                    <a:lnTo>
                      <a:pt x="8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8904" name="Freeform 40"/>
              <p:cNvSpPr>
                <a:spLocks/>
              </p:cNvSpPr>
              <p:nvPr/>
            </p:nvSpPr>
            <p:spPr bwMode="auto">
              <a:xfrm>
                <a:off x="336" y="3109"/>
                <a:ext cx="3444" cy="59"/>
              </a:xfrm>
              <a:custGeom>
                <a:avLst/>
                <a:gdLst/>
                <a:ahLst/>
                <a:cxnLst>
                  <a:cxn ang="0">
                    <a:pos x="6" y="22"/>
                  </a:cxn>
                  <a:cxn ang="0">
                    <a:pos x="3432" y="5"/>
                  </a:cxn>
                  <a:cxn ang="0">
                    <a:pos x="3444" y="53"/>
                  </a:cxn>
                  <a:cxn ang="0">
                    <a:pos x="0" y="59"/>
                  </a:cxn>
                  <a:cxn ang="0">
                    <a:pos x="6" y="22"/>
                  </a:cxn>
                </a:cxnLst>
                <a:rect l="0" t="0" r="r" b="b"/>
                <a:pathLst>
                  <a:path w="3444" h="59">
                    <a:moveTo>
                      <a:pt x="6" y="22"/>
                    </a:moveTo>
                    <a:cubicBezTo>
                      <a:pt x="2207" y="27"/>
                      <a:pt x="2859" y="0"/>
                      <a:pt x="3432" y="5"/>
                    </a:cubicBezTo>
                    <a:lnTo>
                      <a:pt x="3444" y="53"/>
                    </a:lnTo>
                    <a:lnTo>
                      <a:pt x="0" y="59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548905" name="Object 41"/>
            <p:cNvGraphicFramePr>
              <a:graphicFrameLocks noChangeAspect="1"/>
            </p:cNvGraphicFramePr>
            <p:nvPr/>
          </p:nvGraphicFramePr>
          <p:xfrm>
            <a:off x="3408" y="2503"/>
            <a:ext cx="264" cy="242"/>
          </p:xfrm>
          <a:graphic>
            <a:graphicData uri="http://schemas.openxmlformats.org/presentationml/2006/ole">
              <p:oleObj spid="_x0000_s574467" name="Формула" r:id="rId5" imgW="152280" imgH="139680" progId="Equation.3">
                <p:embed/>
              </p:oleObj>
            </a:graphicData>
          </a:graphic>
        </p:graphicFrame>
      </p:grp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2819400" y="1600200"/>
            <a:ext cx="1219200" cy="1371600"/>
            <a:chOff x="1776" y="1008"/>
            <a:chExt cx="768" cy="864"/>
          </a:xfrm>
        </p:grpSpPr>
        <p:sp>
          <p:nvSpPr>
            <p:cNvPr id="548910" name="Freeform 46"/>
            <p:cNvSpPr>
              <a:spLocks/>
            </p:cNvSpPr>
            <p:nvPr/>
          </p:nvSpPr>
          <p:spPr bwMode="auto">
            <a:xfrm>
              <a:off x="1776" y="1008"/>
              <a:ext cx="480" cy="864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480" y="0"/>
                </a:cxn>
                <a:cxn ang="0">
                  <a:pos x="344" y="864"/>
                </a:cxn>
              </a:cxnLst>
              <a:rect l="0" t="0" r="r" b="b"/>
              <a:pathLst>
                <a:path w="480" h="864">
                  <a:moveTo>
                    <a:pt x="0" y="768"/>
                  </a:moveTo>
                  <a:lnTo>
                    <a:pt x="480" y="0"/>
                  </a:lnTo>
                  <a:lnTo>
                    <a:pt x="344" y="864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1" name="Freeform 47"/>
            <p:cNvSpPr>
              <a:spLocks/>
            </p:cNvSpPr>
            <p:nvPr/>
          </p:nvSpPr>
          <p:spPr bwMode="auto">
            <a:xfrm>
              <a:off x="1776" y="1008"/>
              <a:ext cx="768" cy="864"/>
            </a:xfrm>
            <a:custGeom>
              <a:avLst/>
              <a:gdLst/>
              <a:ahLst/>
              <a:cxnLst>
                <a:cxn ang="0">
                  <a:pos x="0" y="768"/>
                </a:cxn>
                <a:cxn ang="0">
                  <a:pos x="384" y="864"/>
                </a:cxn>
                <a:cxn ang="0">
                  <a:pos x="768" y="768"/>
                </a:cxn>
                <a:cxn ang="0">
                  <a:pos x="480" y="0"/>
                </a:cxn>
              </a:cxnLst>
              <a:rect l="0" t="0" r="r" b="b"/>
              <a:pathLst>
                <a:path w="768" h="864">
                  <a:moveTo>
                    <a:pt x="0" y="768"/>
                  </a:moveTo>
                  <a:lnTo>
                    <a:pt x="384" y="864"/>
                  </a:lnTo>
                  <a:lnTo>
                    <a:pt x="768" y="768"/>
                  </a:lnTo>
                  <a:lnTo>
                    <a:pt x="480" y="0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2" name="Freeform 48"/>
            <p:cNvSpPr>
              <a:spLocks/>
            </p:cNvSpPr>
            <p:nvPr/>
          </p:nvSpPr>
          <p:spPr bwMode="auto">
            <a:xfrm>
              <a:off x="2016" y="1008"/>
              <a:ext cx="528" cy="768"/>
            </a:xfrm>
            <a:custGeom>
              <a:avLst/>
              <a:gdLst/>
              <a:ahLst/>
              <a:cxnLst>
                <a:cxn ang="0">
                  <a:pos x="528" y="768"/>
                </a:cxn>
                <a:cxn ang="0">
                  <a:pos x="288" y="576"/>
                </a:cxn>
                <a:cxn ang="0">
                  <a:pos x="240" y="0"/>
                </a:cxn>
                <a:cxn ang="0">
                  <a:pos x="0" y="576"/>
                </a:cxn>
                <a:cxn ang="0">
                  <a:pos x="288" y="576"/>
                </a:cxn>
              </a:cxnLst>
              <a:rect l="0" t="0" r="r" b="b"/>
              <a:pathLst>
                <a:path w="528" h="768">
                  <a:moveTo>
                    <a:pt x="528" y="768"/>
                  </a:moveTo>
                  <a:lnTo>
                    <a:pt x="288" y="576"/>
                  </a:lnTo>
                  <a:lnTo>
                    <a:pt x="240" y="0"/>
                  </a:lnTo>
                  <a:lnTo>
                    <a:pt x="0" y="576"/>
                  </a:lnTo>
                  <a:lnTo>
                    <a:pt x="288" y="576"/>
                  </a:lnTo>
                </a:path>
              </a:pathLst>
            </a:custGeom>
            <a:solidFill>
              <a:srgbClr val="0099FF">
                <a:alpha val="30000"/>
              </a:srgbClr>
            </a:solidFill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8913" name="Line 49"/>
            <p:cNvSpPr>
              <a:spLocks noChangeShapeType="1"/>
            </p:cNvSpPr>
            <p:nvPr/>
          </p:nvSpPr>
          <p:spPr bwMode="auto">
            <a:xfrm flipH="1">
              <a:off x="1776" y="1584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2362200" y="2438400"/>
            <a:ext cx="2176463" cy="914400"/>
            <a:chOff x="1488" y="1536"/>
            <a:chExt cx="1371" cy="576"/>
          </a:xfrm>
        </p:grpSpPr>
        <p:sp>
          <p:nvSpPr>
            <p:cNvPr id="548917" name="Text Box 53"/>
            <p:cNvSpPr txBox="1">
              <a:spLocks noChangeArrowheads="1"/>
            </p:cNvSpPr>
            <p:nvPr/>
          </p:nvSpPr>
          <p:spPr bwMode="auto">
            <a:xfrm>
              <a:off x="1488" y="1536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48918" name="Text Box 54"/>
            <p:cNvSpPr txBox="1">
              <a:spLocks noChangeArrowheads="1"/>
            </p:cNvSpPr>
            <p:nvPr/>
          </p:nvSpPr>
          <p:spPr bwMode="auto">
            <a:xfrm>
              <a:off x="1872" y="1824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2</a:t>
              </a:r>
              <a:endParaRPr lang="ru-RU" sz="2400"/>
            </a:p>
          </p:txBody>
        </p:sp>
        <p:sp>
          <p:nvSpPr>
            <p:cNvPr id="548919" name="Text Box 55"/>
            <p:cNvSpPr txBox="1">
              <a:spLocks noChangeArrowheads="1"/>
            </p:cNvSpPr>
            <p:nvPr/>
          </p:nvSpPr>
          <p:spPr bwMode="auto">
            <a:xfrm>
              <a:off x="2544" y="1632"/>
              <a:ext cx="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/>
                <a:t>В</a:t>
              </a:r>
              <a:r>
                <a:rPr lang="ru-RU" sz="2400" baseline="-25000"/>
                <a:t>3</a:t>
              </a:r>
              <a:endParaRPr lang="ru-RU" sz="2400"/>
            </a:p>
          </p:txBody>
        </p:sp>
      </p:grpSp>
      <p:sp>
        <p:nvSpPr>
          <p:cNvPr id="48" name="Номер слайда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CC81-017F-4C1C-8AF8-3AEAC33F227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66667E-6 L 0.35834 0.02223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3.33333E-6 C 0.07917 -0.01111 0.15833 -0.02222 0.21667 -0.01111 C 0.275 3.33333E-6 0.31389 0.02778 0.35 0.06667 C 0.38611 0.10556 0.41528 0.16111 0.43333 0.22222 C 0.45139 0.28333 0.45486 0.35833 0.45833 0.43333 " pathEditMode="relative" ptsTypes="aaa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5806</TotalTime>
  <Words>190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Оформление по умолчанию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57</dc:creator>
  <cp:lastModifiedBy>user</cp:lastModifiedBy>
  <cp:revision>291</cp:revision>
  <cp:lastPrinted>1601-01-01T00:00:00Z</cp:lastPrinted>
  <dcterms:created xsi:type="dcterms:W3CDTF">1601-01-01T00:00:00Z</dcterms:created>
  <dcterms:modified xsi:type="dcterms:W3CDTF">2015-03-06T14:51:22Z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