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сегменты продаж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интернет-магазины</c:v>
                </c:pt>
                <c:pt idx="1">
                  <c:v>авто-салоны</c:v>
                </c:pt>
                <c:pt idx="2">
                  <c:v>производители</c:v>
                </c:pt>
                <c:pt idx="3">
                  <c:v>розничные покупатели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0.45</c:v>
                </c:pt>
                <c:pt idx="1">
                  <c:v>0.39000000000000051</c:v>
                </c:pt>
                <c:pt idx="2">
                  <c:v>0.15000000000000022</c:v>
                </c:pt>
                <c:pt idx="3">
                  <c:v>1.0000000000000016E-2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7121405278031665"/>
          <c:y val="0.15014859820992793"/>
          <c:w val="0.31952670524937066"/>
          <c:h val="0.76417151443792231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35977841352682266"/>
          <c:y val="1.9642228626261429E-2"/>
        </c:manualLayout>
      </c:layout>
      <c:spPr>
        <a:solidFill>
          <a:schemeClr val="bg1"/>
        </a:solidFill>
      </c:sp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8038924379735553E-2"/>
          <c:y val="0.10221846709749945"/>
          <c:w val="0.6267602634576338"/>
          <c:h val="0.897781532902500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ЛЮКС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производ сеестоим</c:v>
                </c:pt>
                <c:pt idx="1">
                  <c:v>затраты на продажу</c:v>
                </c:pt>
                <c:pt idx="2">
                  <c:v>налог</c:v>
                </c:pt>
                <c:pt idx="3">
                  <c:v>чистая прибыль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950</c:v>
                </c:pt>
                <c:pt idx="1">
                  <c:v>600</c:v>
                </c:pt>
                <c:pt idx="2">
                  <c:v>82.5</c:v>
                </c:pt>
                <c:pt idx="3">
                  <c:v>1467.5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производ сеестоим</c:v>
                </c:pt>
                <c:pt idx="1">
                  <c:v>затраты на продажу</c:v>
                </c:pt>
                <c:pt idx="2">
                  <c:v>налог</c:v>
                </c:pt>
                <c:pt idx="3">
                  <c:v>чистая прибыль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БИЗНЕС</a:t>
            </a:r>
            <a:endParaRPr lang="ru-RU" dirty="0"/>
          </a:p>
        </c:rich>
      </c:tx>
      <c:layout/>
      <c:spPr>
        <a:solidFill>
          <a:schemeClr val="bg1"/>
        </a:solidFill>
      </c:sp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бизнес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производ себестоим</c:v>
                </c:pt>
                <c:pt idx="1">
                  <c:v>затраты на продажу</c:v>
                </c:pt>
                <c:pt idx="2">
                  <c:v>налог</c:v>
                </c:pt>
                <c:pt idx="3">
                  <c:v>чистая прибыль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750</c:v>
                </c:pt>
                <c:pt idx="1">
                  <c:v>1620</c:v>
                </c:pt>
                <c:pt idx="2">
                  <c:v>57</c:v>
                </c:pt>
                <c:pt idx="3">
                  <c:v>323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7EF516-A0B6-495E-B725-E15825D2E049}" type="doc">
      <dgm:prSet loTypeId="urn:microsoft.com/office/officeart/2005/8/layout/arrow2" loCatId="process" qsTypeId="urn:microsoft.com/office/officeart/2005/8/quickstyle/simple1" qsCatId="simple" csTypeId="urn:microsoft.com/office/officeart/2005/8/colors/accent4_4" csCatId="accent4" phldr="1"/>
      <dgm:spPr/>
    </dgm:pt>
    <dgm:pt modelId="{AD823AFB-3758-46EF-A4C7-2596F15D594F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Удовлетворение потребности в качественных и доступных по цене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автоковриках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48EB0DD3-380F-41EF-9F59-357D2378AF5D}" type="parTrans" cxnId="{F2453FF1-65C5-4BB3-BECE-B5B01474E846}">
      <dgm:prSet/>
      <dgm:spPr/>
      <dgm:t>
        <a:bodyPr/>
        <a:lstStyle/>
        <a:p>
          <a:endParaRPr lang="ru-RU"/>
        </a:p>
      </dgm:t>
    </dgm:pt>
    <dgm:pt modelId="{1826A131-8892-4D11-A710-9A0F88476A70}" type="sibTrans" cxnId="{F2453FF1-65C5-4BB3-BECE-B5B01474E846}">
      <dgm:prSet/>
      <dgm:spPr/>
      <dgm:t>
        <a:bodyPr/>
        <a:lstStyle/>
        <a:p>
          <a:endParaRPr lang="ru-RU"/>
        </a:p>
      </dgm:t>
    </dgm:pt>
    <dgm:pt modelId="{378F6B7D-2276-49D2-AA5F-BB2B3F42FCBB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Получение прибыли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C57CDED-45AD-49E1-AB97-A31BA7C32FC3}" type="parTrans" cxnId="{C6E7F388-66DA-4F2D-AF11-0E95B5863C6F}">
      <dgm:prSet/>
      <dgm:spPr/>
      <dgm:t>
        <a:bodyPr/>
        <a:lstStyle/>
        <a:p>
          <a:endParaRPr lang="ru-RU"/>
        </a:p>
      </dgm:t>
    </dgm:pt>
    <dgm:pt modelId="{91EDAF6F-CDC3-43E1-A60E-E40B4A52E509}" type="sibTrans" cxnId="{C6E7F388-66DA-4F2D-AF11-0E95B5863C6F}">
      <dgm:prSet/>
      <dgm:spPr/>
      <dgm:t>
        <a:bodyPr/>
        <a:lstStyle/>
        <a:p>
          <a:endParaRPr lang="ru-RU"/>
        </a:p>
      </dgm:t>
    </dgm:pt>
    <dgm:pt modelId="{D0F2A44C-07F2-4106-A8AD-5BF5AA9E7E02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Государственная программа по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импортозамещению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A9C5C224-D28E-4757-8A42-08F2E4F79590}" type="parTrans" cxnId="{3D6B0555-DBAE-4E12-9F85-22466785C4DF}">
      <dgm:prSet/>
      <dgm:spPr/>
      <dgm:t>
        <a:bodyPr/>
        <a:lstStyle/>
        <a:p>
          <a:endParaRPr lang="ru-RU"/>
        </a:p>
      </dgm:t>
    </dgm:pt>
    <dgm:pt modelId="{2CCB5818-87A3-45A3-BBCF-241951546028}" type="sibTrans" cxnId="{3D6B0555-DBAE-4E12-9F85-22466785C4DF}">
      <dgm:prSet/>
      <dgm:spPr/>
      <dgm:t>
        <a:bodyPr/>
        <a:lstStyle/>
        <a:p>
          <a:endParaRPr lang="ru-RU"/>
        </a:p>
      </dgm:t>
    </dgm:pt>
    <dgm:pt modelId="{97106684-9257-49E4-8525-C1CF2DCBDDD3}" type="pres">
      <dgm:prSet presAssocID="{9C7EF516-A0B6-495E-B725-E15825D2E049}" presName="arrowDiagram" presStyleCnt="0">
        <dgm:presLayoutVars>
          <dgm:chMax val="5"/>
          <dgm:dir/>
          <dgm:resizeHandles val="exact"/>
        </dgm:presLayoutVars>
      </dgm:prSet>
      <dgm:spPr/>
    </dgm:pt>
    <dgm:pt modelId="{6094E1E6-185A-43F6-A9BE-AC4DED061F66}" type="pres">
      <dgm:prSet presAssocID="{9C7EF516-A0B6-495E-B725-E15825D2E049}" presName="arrow" presStyleLbl="bgShp" presStyleIdx="0" presStyleCnt="1"/>
      <dgm:spPr/>
    </dgm:pt>
    <dgm:pt modelId="{96AF0FBA-6A8D-4A1B-A8D9-DD967D9FAC6B}" type="pres">
      <dgm:prSet presAssocID="{9C7EF516-A0B6-495E-B725-E15825D2E049}" presName="arrowDiagram3" presStyleCnt="0"/>
      <dgm:spPr/>
    </dgm:pt>
    <dgm:pt modelId="{68074A16-EA91-495F-A10E-1367827B4A9C}" type="pres">
      <dgm:prSet presAssocID="{AD823AFB-3758-46EF-A4C7-2596F15D594F}" presName="bullet3a" presStyleLbl="node1" presStyleIdx="0" presStyleCnt="3"/>
      <dgm:spPr/>
    </dgm:pt>
    <dgm:pt modelId="{7CEF63A4-F6F6-4AD7-8F63-F951048B82F8}" type="pres">
      <dgm:prSet presAssocID="{AD823AFB-3758-46EF-A4C7-2596F15D594F}" presName="textBox3a" presStyleLbl="revTx" presStyleIdx="0" presStyleCnt="3" custScaleX="2980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C237DF-EDEF-4E47-871E-4795FB5317ED}" type="pres">
      <dgm:prSet presAssocID="{378F6B7D-2276-49D2-AA5F-BB2B3F42FCBB}" presName="bullet3b" presStyleLbl="node1" presStyleIdx="1" presStyleCnt="3"/>
      <dgm:spPr/>
    </dgm:pt>
    <dgm:pt modelId="{2E304BD0-4270-4B78-BCD6-9ACEF8674A79}" type="pres">
      <dgm:prSet presAssocID="{378F6B7D-2276-49D2-AA5F-BB2B3F42FCBB}" presName="textBox3b" presStyleLbl="revTx" presStyleIdx="1" presStyleCnt="3" custScaleX="316905" custLinFactNeighborX="2293" custLinFactNeighborY="99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B3FBC3-6E2D-443B-8784-84F2C27D4CC7}" type="pres">
      <dgm:prSet presAssocID="{D0F2A44C-07F2-4106-A8AD-5BF5AA9E7E02}" presName="bullet3c" presStyleLbl="node1" presStyleIdx="2" presStyleCnt="3"/>
      <dgm:spPr/>
    </dgm:pt>
    <dgm:pt modelId="{BA719018-5173-4AB7-A89E-AF100DE29195}" type="pres">
      <dgm:prSet presAssocID="{D0F2A44C-07F2-4106-A8AD-5BF5AA9E7E02}" presName="textBox3c" presStyleLbl="revTx" presStyleIdx="2" presStyleCnt="3" custScaleX="251985" custLinFactNeighborX="-28425" custLinFactNeighborY="-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6EBA72-3AED-4C67-B3FE-F828DCEC04AF}" type="presOf" srcId="{AD823AFB-3758-46EF-A4C7-2596F15D594F}" destId="{7CEF63A4-F6F6-4AD7-8F63-F951048B82F8}" srcOrd="0" destOrd="0" presId="urn:microsoft.com/office/officeart/2005/8/layout/arrow2"/>
    <dgm:cxn modelId="{E03ED68F-8E42-411C-93D3-FAAB590275B4}" type="presOf" srcId="{D0F2A44C-07F2-4106-A8AD-5BF5AA9E7E02}" destId="{BA719018-5173-4AB7-A89E-AF100DE29195}" srcOrd="0" destOrd="0" presId="urn:microsoft.com/office/officeart/2005/8/layout/arrow2"/>
    <dgm:cxn modelId="{D3142362-EC37-406E-B06F-0575D3E1BBD1}" type="presOf" srcId="{9C7EF516-A0B6-495E-B725-E15825D2E049}" destId="{97106684-9257-49E4-8525-C1CF2DCBDDD3}" srcOrd="0" destOrd="0" presId="urn:microsoft.com/office/officeart/2005/8/layout/arrow2"/>
    <dgm:cxn modelId="{C6E7F388-66DA-4F2D-AF11-0E95B5863C6F}" srcId="{9C7EF516-A0B6-495E-B725-E15825D2E049}" destId="{378F6B7D-2276-49D2-AA5F-BB2B3F42FCBB}" srcOrd="1" destOrd="0" parTransId="{DC57CDED-45AD-49E1-AB97-A31BA7C32FC3}" sibTransId="{91EDAF6F-CDC3-43E1-A60E-E40B4A52E509}"/>
    <dgm:cxn modelId="{FC84FEE8-1412-4AD2-8FA9-9A243BF2B161}" type="presOf" srcId="{378F6B7D-2276-49D2-AA5F-BB2B3F42FCBB}" destId="{2E304BD0-4270-4B78-BCD6-9ACEF8674A79}" srcOrd="0" destOrd="0" presId="urn:microsoft.com/office/officeart/2005/8/layout/arrow2"/>
    <dgm:cxn modelId="{F2453FF1-65C5-4BB3-BECE-B5B01474E846}" srcId="{9C7EF516-A0B6-495E-B725-E15825D2E049}" destId="{AD823AFB-3758-46EF-A4C7-2596F15D594F}" srcOrd="0" destOrd="0" parTransId="{48EB0DD3-380F-41EF-9F59-357D2378AF5D}" sibTransId="{1826A131-8892-4D11-A710-9A0F88476A70}"/>
    <dgm:cxn modelId="{3D6B0555-DBAE-4E12-9F85-22466785C4DF}" srcId="{9C7EF516-A0B6-495E-B725-E15825D2E049}" destId="{D0F2A44C-07F2-4106-A8AD-5BF5AA9E7E02}" srcOrd="2" destOrd="0" parTransId="{A9C5C224-D28E-4757-8A42-08F2E4F79590}" sibTransId="{2CCB5818-87A3-45A3-BBCF-241951546028}"/>
    <dgm:cxn modelId="{55818BD1-5FB6-4AE2-9819-D3EC9D32ADCE}" type="presParOf" srcId="{97106684-9257-49E4-8525-C1CF2DCBDDD3}" destId="{6094E1E6-185A-43F6-A9BE-AC4DED061F66}" srcOrd="0" destOrd="0" presId="urn:microsoft.com/office/officeart/2005/8/layout/arrow2"/>
    <dgm:cxn modelId="{A87802EA-BBF1-48B5-A31C-DA94A4A4F07F}" type="presParOf" srcId="{97106684-9257-49E4-8525-C1CF2DCBDDD3}" destId="{96AF0FBA-6A8D-4A1B-A8D9-DD967D9FAC6B}" srcOrd="1" destOrd="0" presId="urn:microsoft.com/office/officeart/2005/8/layout/arrow2"/>
    <dgm:cxn modelId="{C106F58D-1E97-4DE1-811D-052F4107CC47}" type="presParOf" srcId="{96AF0FBA-6A8D-4A1B-A8D9-DD967D9FAC6B}" destId="{68074A16-EA91-495F-A10E-1367827B4A9C}" srcOrd="0" destOrd="0" presId="urn:microsoft.com/office/officeart/2005/8/layout/arrow2"/>
    <dgm:cxn modelId="{1B893BD3-A479-465D-8320-C616A51D581F}" type="presParOf" srcId="{96AF0FBA-6A8D-4A1B-A8D9-DD967D9FAC6B}" destId="{7CEF63A4-F6F6-4AD7-8F63-F951048B82F8}" srcOrd="1" destOrd="0" presId="urn:microsoft.com/office/officeart/2005/8/layout/arrow2"/>
    <dgm:cxn modelId="{ACA49EE3-0775-427C-89B8-E5D4D4257929}" type="presParOf" srcId="{96AF0FBA-6A8D-4A1B-A8D9-DD967D9FAC6B}" destId="{ABC237DF-EDEF-4E47-871E-4795FB5317ED}" srcOrd="2" destOrd="0" presId="urn:microsoft.com/office/officeart/2005/8/layout/arrow2"/>
    <dgm:cxn modelId="{466F6104-4238-4CCE-8B0E-1FF361C8F38D}" type="presParOf" srcId="{96AF0FBA-6A8D-4A1B-A8D9-DD967D9FAC6B}" destId="{2E304BD0-4270-4B78-BCD6-9ACEF8674A79}" srcOrd="3" destOrd="0" presId="urn:microsoft.com/office/officeart/2005/8/layout/arrow2"/>
    <dgm:cxn modelId="{120A6009-D40E-4C3A-8E53-AD3DF6300C1D}" type="presParOf" srcId="{96AF0FBA-6A8D-4A1B-A8D9-DD967D9FAC6B}" destId="{84B3FBC3-6E2D-443B-8784-84F2C27D4CC7}" srcOrd="4" destOrd="0" presId="urn:microsoft.com/office/officeart/2005/8/layout/arrow2"/>
    <dgm:cxn modelId="{0D541FD9-0856-48FE-8120-5FEE78C497F2}" type="presParOf" srcId="{96AF0FBA-6A8D-4A1B-A8D9-DD967D9FAC6B}" destId="{BA719018-5173-4AB7-A89E-AF100DE29195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5661F3-DE72-47C4-88F5-4A94B4F8011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EE59FD-7775-4383-B4F2-5C578B72B15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БЕЗОПАСНОСТЬ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smtClean="0"/>
            <a:t>-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Коврики 3D изготовлены из материалов, не содержащих токсичные вещества и вредные смолы 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F503265C-B5ED-4F46-AD36-53C0B5FA8FC9}" type="parTrans" cxnId="{38D1997F-860A-403B-998E-EC2A7E55C631}">
      <dgm:prSet/>
      <dgm:spPr/>
      <dgm:t>
        <a:bodyPr/>
        <a:lstStyle/>
        <a:p>
          <a:endParaRPr lang="ru-RU"/>
        </a:p>
      </dgm:t>
    </dgm:pt>
    <dgm:pt modelId="{43FBB224-2A48-4FE8-9BD9-6ED4E1002477}" type="sibTrans" cxnId="{38D1997F-860A-403B-998E-EC2A7E55C631}">
      <dgm:prSet/>
      <dgm:spPr/>
      <dgm:t>
        <a:bodyPr/>
        <a:lstStyle/>
        <a:p>
          <a:endParaRPr lang="ru-RU"/>
        </a:p>
      </dgm:t>
    </dgm:pt>
    <dgm:pt modelId="{18C84A75-E059-4AE6-B64B-047F59025389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ДЛИТЕЛЬНЫЙ СРОК ЭКСПЛУАТАЦИИ И ПРОСТОТА УХОДА</a:t>
          </a:r>
          <a:r>
            <a:rPr lang="ru-RU" dirty="0" smtClean="0"/>
            <a:t>–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несколько  слоев, выполняющих свою функцию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568F52D-07D3-4C50-A199-2FB3CD95FC17}" type="parTrans" cxnId="{72E2124C-F778-474D-8DC4-F50089E17AF4}">
      <dgm:prSet/>
      <dgm:spPr/>
      <dgm:t>
        <a:bodyPr/>
        <a:lstStyle/>
        <a:p>
          <a:endParaRPr lang="ru-RU"/>
        </a:p>
      </dgm:t>
    </dgm:pt>
    <dgm:pt modelId="{643A40D4-7E44-4A89-9D72-1ACF236AD450}" type="sibTrans" cxnId="{72E2124C-F778-474D-8DC4-F50089E17AF4}">
      <dgm:prSet/>
      <dgm:spPr/>
      <dgm:t>
        <a:bodyPr/>
        <a:lstStyle/>
        <a:p>
          <a:endParaRPr lang="ru-RU"/>
        </a:p>
      </dgm:t>
    </dgm:pt>
    <dgm:pt modelId="{F9BFF5C5-0523-4127-9D9A-A08D7EA0DC7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ДОСТУПНОСТЬ ЦЕНЫ ДЛЯ КАЖДОГО АВТОВЛАДЕЛЬЦА</a:t>
          </a:r>
          <a:endParaRPr lang="ru-RU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F9847F4-CA59-4A37-A015-61FC9DF74227}" type="parTrans" cxnId="{35946B33-4426-4ED6-B3DF-91569CBB1EBD}">
      <dgm:prSet/>
      <dgm:spPr/>
      <dgm:t>
        <a:bodyPr/>
        <a:lstStyle/>
        <a:p>
          <a:endParaRPr lang="ru-RU"/>
        </a:p>
      </dgm:t>
    </dgm:pt>
    <dgm:pt modelId="{4DF49816-C683-4F60-951C-78EC3EAD0AFB}" type="sibTrans" cxnId="{35946B33-4426-4ED6-B3DF-91569CBB1EBD}">
      <dgm:prSet/>
      <dgm:spPr/>
      <dgm:t>
        <a:bodyPr/>
        <a:lstStyle/>
        <a:p>
          <a:endParaRPr lang="ru-RU"/>
        </a:p>
      </dgm:t>
    </dgm:pt>
    <dgm:pt modelId="{E610E7DD-C44C-4A59-B4B5-89BE0E88CDCC}" type="pres">
      <dgm:prSet presAssocID="{6D5661F3-DE72-47C4-88F5-4A94B4F8011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AFF499-79B4-4316-B655-F4F457A166FA}" type="pres">
      <dgm:prSet presAssocID="{6D5661F3-DE72-47C4-88F5-4A94B4F8011A}" presName="dummyMaxCanvas" presStyleCnt="0">
        <dgm:presLayoutVars/>
      </dgm:prSet>
      <dgm:spPr/>
    </dgm:pt>
    <dgm:pt modelId="{7E428576-FD62-4969-B448-6A48CB987DCA}" type="pres">
      <dgm:prSet presAssocID="{6D5661F3-DE72-47C4-88F5-4A94B4F8011A}" presName="ThreeNodes_1" presStyleLbl="node1" presStyleIdx="0" presStyleCnt="3" custScaleX="117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0EAF3E-86B4-40B1-BDFB-441FDD15D75A}" type="pres">
      <dgm:prSet presAssocID="{6D5661F3-DE72-47C4-88F5-4A94B4F8011A}" presName="ThreeNodes_2" presStyleLbl="node1" presStyleIdx="1" presStyleCnt="3" custScaleX="113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3453EF-C590-4366-8BC0-2A4CB1D55002}" type="pres">
      <dgm:prSet presAssocID="{6D5661F3-DE72-47C4-88F5-4A94B4F8011A}" presName="ThreeNodes_3" presStyleLbl="node1" presStyleIdx="2" presStyleCnt="3" custLinFactNeighborX="-4374" custLinFactNeighborY="-31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6384B4-D87A-4CAB-95D5-78CFB1C0C348}" type="pres">
      <dgm:prSet presAssocID="{6D5661F3-DE72-47C4-88F5-4A94B4F8011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A07F5F-F2DB-47FD-BFAD-6B21B1322CC2}" type="pres">
      <dgm:prSet presAssocID="{6D5661F3-DE72-47C4-88F5-4A94B4F8011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6E10AA-6016-43D4-80FA-5E3822851161}" type="pres">
      <dgm:prSet presAssocID="{6D5661F3-DE72-47C4-88F5-4A94B4F8011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03D237-B773-42FF-B774-54C61A34C6FD}" type="pres">
      <dgm:prSet presAssocID="{6D5661F3-DE72-47C4-88F5-4A94B4F8011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1F88FB-0548-4380-A364-0F29A71EE283}" type="pres">
      <dgm:prSet presAssocID="{6D5661F3-DE72-47C4-88F5-4A94B4F8011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D1997F-860A-403B-998E-EC2A7E55C631}" srcId="{6D5661F3-DE72-47C4-88F5-4A94B4F8011A}" destId="{4AEE59FD-7775-4383-B4F2-5C578B72B150}" srcOrd="0" destOrd="0" parTransId="{F503265C-B5ED-4F46-AD36-53C0B5FA8FC9}" sibTransId="{43FBB224-2A48-4FE8-9BD9-6ED4E1002477}"/>
    <dgm:cxn modelId="{EC160E27-7D8E-44C8-9D1E-5F40050BEA2F}" type="presOf" srcId="{43FBB224-2A48-4FE8-9BD9-6ED4E1002477}" destId="{856384B4-D87A-4CAB-95D5-78CFB1C0C348}" srcOrd="0" destOrd="0" presId="urn:microsoft.com/office/officeart/2005/8/layout/vProcess5"/>
    <dgm:cxn modelId="{4EAA5DCF-784F-4E61-8C33-1CE1644709CF}" type="presOf" srcId="{4AEE59FD-7775-4383-B4F2-5C578B72B150}" destId="{7E428576-FD62-4969-B448-6A48CB987DCA}" srcOrd="0" destOrd="0" presId="urn:microsoft.com/office/officeart/2005/8/layout/vProcess5"/>
    <dgm:cxn modelId="{35946B33-4426-4ED6-B3DF-91569CBB1EBD}" srcId="{6D5661F3-DE72-47C4-88F5-4A94B4F8011A}" destId="{F9BFF5C5-0523-4127-9D9A-A08D7EA0DC71}" srcOrd="2" destOrd="0" parTransId="{0F9847F4-CA59-4A37-A015-61FC9DF74227}" sibTransId="{4DF49816-C683-4F60-951C-78EC3EAD0AFB}"/>
    <dgm:cxn modelId="{19BCFE1F-45BD-4BAB-91B0-7DB989B55B4B}" type="presOf" srcId="{F9BFF5C5-0523-4127-9D9A-A08D7EA0DC71}" destId="{0C1F88FB-0548-4380-A364-0F29A71EE283}" srcOrd="1" destOrd="0" presId="urn:microsoft.com/office/officeart/2005/8/layout/vProcess5"/>
    <dgm:cxn modelId="{C280C418-F224-420E-B563-F174F3ED790C}" type="presOf" srcId="{18C84A75-E059-4AE6-B64B-047F59025389}" destId="{D10EAF3E-86B4-40B1-BDFB-441FDD15D75A}" srcOrd="0" destOrd="0" presId="urn:microsoft.com/office/officeart/2005/8/layout/vProcess5"/>
    <dgm:cxn modelId="{0B18A5F5-A996-45D1-925E-D9374E71CFE0}" type="presOf" srcId="{6D5661F3-DE72-47C4-88F5-4A94B4F8011A}" destId="{E610E7DD-C44C-4A59-B4B5-89BE0E88CDCC}" srcOrd="0" destOrd="0" presId="urn:microsoft.com/office/officeart/2005/8/layout/vProcess5"/>
    <dgm:cxn modelId="{5A9ABED0-8711-4122-9B80-E4FF830FF61F}" type="presOf" srcId="{F9BFF5C5-0523-4127-9D9A-A08D7EA0DC71}" destId="{0B3453EF-C590-4366-8BC0-2A4CB1D55002}" srcOrd="0" destOrd="0" presId="urn:microsoft.com/office/officeart/2005/8/layout/vProcess5"/>
    <dgm:cxn modelId="{339C6007-5350-4462-9E06-83690CC00336}" type="presOf" srcId="{643A40D4-7E44-4A89-9D72-1ACF236AD450}" destId="{F0A07F5F-F2DB-47FD-BFAD-6B21B1322CC2}" srcOrd="0" destOrd="0" presId="urn:microsoft.com/office/officeart/2005/8/layout/vProcess5"/>
    <dgm:cxn modelId="{62F9DB9D-15FE-47B7-A0ED-78CE5664FC41}" type="presOf" srcId="{18C84A75-E059-4AE6-B64B-047F59025389}" destId="{2903D237-B773-42FF-B774-54C61A34C6FD}" srcOrd="1" destOrd="0" presId="urn:microsoft.com/office/officeart/2005/8/layout/vProcess5"/>
    <dgm:cxn modelId="{78F2E8D1-5CA8-45F0-A6AD-847F00809864}" type="presOf" srcId="{4AEE59FD-7775-4383-B4F2-5C578B72B150}" destId="{3E6E10AA-6016-43D4-80FA-5E3822851161}" srcOrd="1" destOrd="0" presId="urn:microsoft.com/office/officeart/2005/8/layout/vProcess5"/>
    <dgm:cxn modelId="{72E2124C-F778-474D-8DC4-F50089E17AF4}" srcId="{6D5661F3-DE72-47C4-88F5-4A94B4F8011A}" destId="{18C84A75-E059-4AE6-B64B-047F59025389}" srcOrd="1" destOrd="0" parTransId="{8568F52D-07D3-4C50-A199-2FB3CD95FC17}" sibTransId="{643A40D4-7E44-4A89-9D72-1ACF236AD450}"/>
    <dgm:cxn modelId="{81E8D8C1-135C-4E11-AF31-E53FB8D65490}" type="presParOf" srcId="{E610E7DD-C44C-4A59-B4B5-89BE0E88CDCC}" destId="{E0AFF499-79B4-4316-B655-F4F457A166FA}" srcOrd="0" destOrd="0" presId="urn:microsoft.com/office/officeart/2005/8/layout/vProcess5"/>
    <dgm:cxn modelId="{09AD99A9-830A-433A-8C85-99E491B9C809}" type="presParOf" srcId="{E610E7DD-C44C-4A59-B4B5-89BE0E88CDCC}" destId="{7E428576-FD62-4969-B448-6A48CB987DCA}" srcOrd="1" destOrd="0" presId="urn:microsoft.com/office/officeart/2005/8/layout/vProcess5"/>
    <dgm:cxn modelId="{D69FF627-8D35-4562-B418-3EA78E520CDB}" type="presParOf" srcId="{E610E7DD-C44C-4A59-B4B5-89BE0E88CDCC}" destId="{D10EAF3E-86B4-40B1-BDFB-441FDD15D75A}" srcOrd="2" destOrd="0" presId="urn:microsoft.com/office/officeart/2005/8/layout/vProcess5"/>
    <dgm:cxn modelId="{B0AD48F6-3FB5-4D97-81CC-6D5624A50267}" type="presParOf" srcId="{E610E7DD-C44C-4A59-B4B5-89BE0E88CDCC}" destId="{0B3453EF-C590-4366-8BC0-2A4CB1D55002}" srcOrd="3" destOrd="0" presId="urn:microsoft.com/office/officeart/2005/8/layout/vProcess5"/>
    <dgm:cxn modelId="{7389BF35-9C85-44DE-91FB-44EE634A2CEA}" type="presParOf" srcId="{E610E7DD-C44C-4A59-B4B5-89BE0E88CDCC}" destId="{856384B4-D87A-4CAB-95D5-78CFB1C0C348}" srcOrd="4" destOrd="0" presId="urn:microsoft.com/office/officeart/2005/8/layout/vProcess5"/>
    <dgm:cxn modelId="{5D34F1B0-4068-4943-91E1-40AA98F1AF7E}" type="presParOf" srcId="{E610E7DD-C44C-4A59-B4B5-89BE0E88CDCC}" destId="{F0A07F5F-F2DB-47FD-BFAD-6B21B1322CC2}" srcOrd="5" destOrd="0" presId="urn:microsoft.com/office/officeart/2005/8/layout/vProcess5"/>
    <dgm:cxn modelId="{B13B7C3E-4926-400D-8D03-1A56FC6B2B39}" type="presParOf" srcId="{E610E7DD-C44C-4A59-B4B5-89BE0E88CDCC}" destId="{3E6E10AA-6016-43D4-80FA-5E3822851161}" srcOrd="6" destOrd="0" presId="urn:microsoft.com/office/officeart/2005/8/layout/vProcess5"/>
    <dgm:cxn modelId="{EBCB1E29-EFD6-42D2-90DF-F633DFA633D9}" type="presParOf" srcId="{E610E7DD-C44C-4A59-B4B5-89BE0E88CDCC}" destId="{2903D237-B773-42FF-B774-54C61A34C6FD}" srcOrd="7" destOrd="0" presId="urn:microsoft.com/office/officeart/2005/8/layout/vProcess5"/>
    <dgm:cxn modelId="{AC8AB9A8-3C27-4A1E-A1E6-1AB46D032F5A}" type="presParOf" srcId="{E610E7DD-C44C-4A59-B4B5-89BE0E88CDCC}" destId="{0C1F88FB-0548-4380-A364-0F29A71EE28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94E1E6-185A-43F6-A9BE-AC4DED061F66}">
      <dsp:nvSpPr>
        <dsp:cNvPr id="0" name=""/>
        <dsp:cNvSpPr/>
      </dsp:nvSpPr>
      <dsp:spPr>
        <a:xfrm>
          <a:off x="329552" y="0"/>
          <a:ext cx="7719257" cy="482453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074A16-EA91-495F-A10E-1367827B4A9C}">
      <dsp:nvSpPr>
        <dsp:cNvPr id="0" name=""/>
        <dsp:cNvSpPr/>
      </dsp:nvSpPr>
      <dsp:spPr>
        <a:xfrm>
          <a:off x="1309898" y="3329894"/>
          <a:ext cx="200700" cy="200700"/>
        </a:xfrm>
        <a:prstGeom prst="ellips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EF63A4-F6F6-4AD7-8F63-F951048B82F8}">
      <dsp:nvSpPr>
        <dsp:cNvPr id="0" name=""/>
        <dsp:cNvSpPr/>
      </dsp:nvSpPr>
      <dsp:spPr>
        <a:xfrm>
          <a:off x="-370406" y="3430245"/>
          <a:ext cx="5359897" cy="1394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347" tIns="0" rIns="0" bIns="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Times New Roman" pitchFamily="18" charset="0"/>
              <a:cs typeface="Times New Roman" pitchFamily="18" charset="0"/>
            </a:rPr>
            <a:t>Удовлетворение потребности в качественных и доступных по цене </a:t>
          </a:r>
          <a:r>
            <a:rPr lang="ru-RU" sz="2900" b="1" kern="1200" dirty="0" err="1" smtClean="0">
              <a:latin typeface="Times New Roman" pitchFamily="18" charset="0"/>
              <a:cs typeface="Times New Roman" pitchFamily="18" charset="0"/>
            </a:rPr>
            <a:t>автоковриках</a:t>
          </a:r>
          <a:endParaRPr lang="ru-RU" sz="2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-370406" y="3430245"/>
        <a:ext cx="5359897" cy="1394290"/>
      </dsp:txXfrm>
    </dsp:sp>
    <dsp:sp modelId="{ABC237DF-EDEF-4E47-871E-4795FB5317ED}">
      <dsp:nvSpPr>
        <dsp:cNvPr id="0" name=""/>
        <dsp:cNvSpPr/>
      </dsp:nvSpPr>
      <dsp:spPr>
        <a:xfrm>
          <a:off x="3081467" y="2018585"/>
          <a:ext cx="362805" cy="362805"/>
        </a:xfrm>
        <a:prstGeom prst="ellipse">
          <a:avLst/>
        </a:prstGeom>
        <a:solidFill>
          <a:schemeClr val="accent4">
            <a:shade val="50000"/>
            <a:hueOff val="-139622"/>
            <a:satOff val="-4225"/>
            <a:lumOff val="277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04BD0-4270-4B78-BCD6-9ACEF8674A79}">
      <dsp:nvSpPr>
        <dsp:cNvPr id="0" name=""/>
        <dsp:cNvSpPr/>
      </dsp:nvSpPr>
      <dsp:spPr>
        <a:xfrm>
          <a:off x="1296136" y="2199988"/>
          <a:ext cx="5871051" cy="2624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243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Получение прибыли 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96136" y="2199988"/>
        <a:ext cx="5871051" cy="2624547"/>
      </dsp:txXfrm>
    </dsp:sp>
    <dsp:sp modelId="{84B3FBC3-6E2D-443B-8784-84F2C27D4CC7}">
      <dsp:nvSpPr>
        <dsp:cNvPr id="0" name=""/>
        <dsp:cNvSpPr/>
      </dsp:nvSpPr>
      <dsp:spPr>
        <a:xfrm>
          <a:off x="5211983" y="1220607"/>
          <a:ext cx="501751" cy="501751"/>
        </a:xfrm>
        <a:prstGeom prst="ellipse">
          <a:avLst/>
        </a:prstGeom>
        <a:solidFill>
          <a:schemeClr val="accent4">
            <a:shade val="50000"/>
            <a:hueOff val="-139622"/>
            <a:satOff val="-4225"/>
            <a:lumOff val="277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719018-5173-4AB7-A89E-AF100DE29195}">
      <dsp:nvSpPr>
        <dsp:cNvPr id="0" name=""/>
        <dsp:cNvSpPr/>
      </dsp:nvSpPr>
      <dsp:spPr>
        <a:xfrm>
          <a:off x="3528397" y="1440165"/>
          <a:ext cx="4668329" cy="33530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868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Государственная программа по </a:t>
          </a:r>
          <a:r>
            <a:rPr lang="ru-RU" sz="2700" b="1" kern="1200" dirty="0" err="1" smtClean="0">
              <a:latin typeface="Times New Roman" pitchFamily="18" charset="0"/>
              <a:cs typeface="Times New Roman" pitchFamily="18" charset="0"/>
            </a:rPr>
            <a:t>импортозамещению</a:t>
          </a:r>
          <a:endParaRPr lang="ru-RU" sz="2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28397" y="1440165"/>
        <a:ext cx="4668329" cy="335305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428576-FD62-4969-B448-6A48CB987DCA}">
      <dsp:nvSpPr>
        <dsp:cNvPr id="0" name=""/>
        <dsp:cNvSpPr/>
      </dsp:nvSpPr>
      <dsp:spPr>
        <a:xfrm>
          <a:off x="-306020" y="0"/>
          <a:ext cx="8219243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БЕЗОПАСНОСТЬ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smtClean="0"/>
            <a:t>-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Коврики 3D изготовлены из материалов, не содержащих токсичные вещества и вредные смолы 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-306020" y="0"/>
        <a:ext cx="6591149" cy="1357788"/>
      </dsp:txXfrm>
    </dsp:sp>
    <dsp:sp modelId="{D10EAF3E-86B4-40B1-BDFB-441FDD15D75A}">
      <dsp:nvSpPr>
        <dsp:cNvPr id="0" name=""/>
        <dsp:cNvSpPr/>
      </dsp:nvSpPr>
      <dsp:spPr>
        <a:xfrm>
          <a:off x="442393" y="1584087"/>
          <a:ext cx="7956854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ДЛИТЕЛЬНЫЙ СРОК ЭКСПЛУАТАЦИИ И ПРОСТОТА УХОДА</a:t>
          </a:r>
          <a:r>
            <a:rPr lang="ru-RU" sz="2300" kern="1200" dirty="0" smtClean="0"/>
            <a:t>– </a:t>
          </a: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несколько  слоев, выполняющих свою функцию</a:t>
          </a:r>
          <a:endParaRPr lang="ru-RU" sz="2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2393" y="1584087"/>
        <a:ext cx="6250881" cy="1357788"/>
      </dsp:txXfrm>
    </dsp:sp>
    <dsp:sp modelId="{0B3453EF-C590-4366-8BC0-2A4CB1D55002}">
      <dsp:nvSpPr>
        <dsp:cNvPr id="0" name=""/>
        <dsp:cNvSpPr/>
      </dsp:nvSpPr>
      <dsp:spPr>
        <a:xfrm>
          <a:off x="1234492" y="3124942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ДОСТУПНОСТЬ ЦЕНЫ ДЛЯ КАЖДОГО АВТОВЛАДЕЛЬЦА</a:t>
          </a:r>
          <a:endParaRPr lang="ru-RU" sz="23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34492" y="3124942"/>
        <a:ext cx="5495377" cy="1357788"/>
      </dsp:txXfrm>
    </dsp:sp>
    <dsp:sp modelId="{856384B4-D87A-4CAB-95D5-78CFB1C0C348}">
      <dsp:nvSpPr>
        <dsp:cNvPr id="0" name=""/>
        <dsp:cNvSpPr/>
      </dsp:nvSpPr>
      <dsp:spPr>
        <a:xfrm>
          <a:off x="6418617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418617" y="1029656"/>
        <a:ext cx="882562" cy="882562"/>
      </dsp:txXfrm>
    </dsp:sp>
    <dsp:sp modelId="{F0A07F5F-F2DB-47FD-BFAD-6B21B1322CC2}">
      <dsp:nvSpPr>
        <dsp:cNvPr id="0" name=""/>
        <dsp:cNvSpPr/>
      </dsp:nvSpPr>
      <dsp:spPr>
        <a:xfrm>
          <a:off x="7035837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7035837" y="2604691"/>
        <a:ext cx="882562" cy="882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0.42857</cdr:x>
      <cdr:y>0.05521</cdr:y>
    </cdr:from>
    <cdr:to>
      <cdr:x>0.68067</cdr:x>
      <cdr:y>0.30363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72408" y="288032"/>
          <a:ext cx="2160240" cy="1296144"/>
        </a:xfrm>
        <a:prstGeom xmlns:a="http://schemas.openxmlformats.org/drawingml/2006/main" prst="wedgeRectCallout">
          <a:avLst>
            <a:gd name="adj1" fmla="val -58458"/>
            <a:gd name="adj2" fmla="val 62500"/>
          </a:avLst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/>
            <a:t>ЗАИНТЕРЕСОВАНЫ ЦЕНОЙ И ГОТОВЫ К СОТРУДНИЧЕСТВУ</a:t>
          </a:r>
          <a:endParaRPr lang="ru-RU" sz="16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CDBC5-1635-4573-8846-9BA9A340CBC3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21C19-54D8-4174-8923-8C720F2583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32856"/>
            <a:ext cx="8496944" cy="1470025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7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parajita" pitchFamily="34" charset="0"/>
              </a:rPr>
              <a:t>АвТО-КОВРИКИ</a:t>
            </a:r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parajita" pitchFamily="34" charset="0"/>
              </a:rPr>
              <a:t> </a:t>
            </a:r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parajita" pitchFamily="34" charset="0"/>
              </a:rPr>
              <a:t>3</a:t>
            </a:r>
            <a:r>
              <a:rPr lang="en-US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parajita" pitchFamily="34" charset="0"/>
                <a:cs typeface="Aparajita" pitchFamily="34" charset="0"/>
              </a:rPr>
              <a:t>D</a:t>
            </a:r>
            <a:endParaRPr lang="ru-RU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Aparajit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ЦЕНООБРАЗОВАНИЕ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2735"/>
          <a:ext cx="8219257" cy="5249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1226"/>
                <a:gridCol w="1293556"/>
                <a:gridCol w="595094"/>
                <a:gridCol w="804548"/>
                <a:gridCol w="921219"/>
                <a:gridCol w="837472"/>
                <a:gridCol w="837472"/>
                <a:gridCol w="1095555"/>
                <a:gridCol w="1333115"/>
              </a:tblGrid>
              <a:tr h="28356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Вид продукции/услуги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Рулонная резина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b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Рулонный текстиль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b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Постоянные</a:t>
                      </a:r>
                      <a:r>
                        <a:rPr lang="ru-RU" sz="24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расходы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b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Плановые  расходы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руб.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b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Плановая  наценка, руб.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b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Плановая</a:t>
                      </a:r>
                      <a:r>
                        <a:rPr lang="ru-RU" sz="2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цена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b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 (УСНО, доходы – расходы)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b"/>
                </a:tc>
              </a:tr>
              <a:tr h="3549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97504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«люкс»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650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1550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550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3100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82,5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07329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«бизнес»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2370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380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2750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РЕНТАБЕЛЬНОСТЬ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526692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3563888" y="1556792"/>
          <a:ext cx="518457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ФИНАНСОВО-ОРГАНИЗАЦИОННЫЙ ОБЗОР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/>
              <a:t>Первоначальные вложения </a:t>
            </a:r>
            <a:r>
              <a:rPr lang="ru-RU" dirty="0" smtClean="0"/>
              <a:t>– 2 </a:t>
            </a:r>
            <a:r>
              <a:rPr lang="ru-RU" dirty="0" err="1" smtClean="0"/>
              <a:t>млн</a:t>
            </a:r>
            <a:r>
              <a:rPr lang="ru-RU" dirty="0" smtClean="0"/>
              <a:t> </a:t>
            </a:r>
            <a:r>
              <a:rPr lang="ru-RU" dirty="0" err="1" smtClean="0"/>
              <a:t>руб</a:t>
            </a:r>
            <a:endParaRPr lang="ru-RU" dirty="0" smtClean="0"/>
          </a:p>
          <a:p>
            <a:r>
              <a:rPr lang="ru-RU" b="1" dirty="0" smtClean="0"/>
              <a:t>Кадры </a:t>
            </a:r>
            <a:r>
              <a:rPr lang="ru-RU" dirty="0" smtClean="0"/>
              <a:t>– 6-7 человек</a:t>
            </a:r>
          </a:p>
          <a:p>
            <a:r>
              <a:rPr lang="ru-RU" b="1" dirty="0" smtClean="0"/>
              <a:t>Организационный этап </a:t>
            </a:r>
            <a:r>
              <a:rPr lang="ru-RU" dirty="0" smtClean="0"/>
              <a:t>– 1-2 месяца</a:t>
            </a:r>
          </a:p>
          <a:p>
            <a:r>
              <a:rPr lang="ru-RU" b="1" dirty="0" smtClean="0"/>
              <a:t>Ассортимент</a:t>
            </a:r>
            <a:r>
              <a:rPr lang="ru-RU" dirty="0" smtClean="0"/>
              <a:t> – ограничен только числом существующих моделей автомобилей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Точка безубыточности </a:t>
            </a:r>
            <a:r>
              <a:rPr lang="ru-RU" dirty="0" smtClean="0"/>
              <a:t>– 800 комплектов в месяц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Рентабельность</a:t>
            </a:r>
            <a:r>
              <a:rPr lang="ru-RU" dirty="0" smtClean="0"/>
              <a:t> – 47% и 12%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Срок окупаемости инвестиционных </a:t>
            </a:r>
            <a:r>
              <a:rPr lang="ru-RU" dirty="0" smtClean="0"/>
              <a:t>вложений – 18 месяцев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278092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548680"/>
            <a:ext cx="7416824" cy="10081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БИЗНЕС-ИДЕЯ</a:t>
            </a: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539552" y="1772816"/>
          <a:ext cx="835292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КОВРИКИ- 3</a:t>
            </a: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124744"/>
            <a:ext cx="4320480" cy="485740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называются таковыми потому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выполнены в трех измерениях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длина, ширина и высота, что придает им объемную форму, повторяющую точную конфигурацию пола автомобиля.</a:t>
            </a:r>
          </a:p>
          <a:p>
            <a:endParaRPr lang="ru-RU" dirty="0"/>
          </a:p>
        </p:txBody>
      </p:sp>
      <p:pic>
        <p:nvPicPr>
          <p:cNvPr id="5" name="Picture 2" descr="C:\Users\Аскар\Desktop\Done\L_V_3.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000" b="13145"/>
          <a:stretch>
            <a:fillRect/>
          </a:stretch>
        </p:blipFill>
        <p:spPr bwMode="auto">
          <a:xfrm>
            <a:off x="4499992" y="1196752"/>
            <a:ext cx="4104456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933056"/>
            <a:ext cx="3312368" cy="2410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38138"/>
          </a:xfrm>
          <a:prstGeom prst="flowChartDelay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ПРЕИМУЩЕСТВА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67544" y="126876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373616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ФУНКЦИОНАЛЬНОСТЬ, КАЧЕСТВО И СТИЛЬ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скар\Desktop\Done\L_P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148" y="2708920"/>
            <a:ext cx="2198184" cy="164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скар\Desktop\Done\L_P_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456" y="4653136"/>
            <a:ext cx="2226344" cy="166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скар\Desktop\Done\B_P_B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3714" y="729254"/>
            <a:ext cx="220824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Аскар\Desktop\Done\B_P_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7555" y="2708920"/>
            <a:ext cx="2170923" cy="16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Аскар\Desktop\Done\B_P_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7555" y="4648267"/>
            <a:ext cx="2170924" cy="162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836712"/>
            <a:ext cx="38164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ЛЮКС:</a:t>
            </a:r>
            <a:r>
              <a:rPr lang="ru-RU" sz="1050" dirty="0"/>
              <a:t/>
            </a:r>
            <a:br>
              <a:rPr lang="ru-RU" sz="1050" dirty="0"/>
            </a:br>
            <a:r>
              <a:rPr lang="ru-RU" sz="1050" dirty="0"/>
              <a:t>  </a:t>
            </a:r>
            <a:r>
              <a:rPr lang="ru-RU" sz="1050" dirty="0" smtClean="0"/>
              <a:t> </a:t>
            </a:r>
            <a:r>
              <a:rPr lang="ru-RU" sz="1050" dirty="0"/>
              <a:t>1-ый (верхний) слой - специальная прочная и мягкая велюровая ткань. Быстро сохнет, легко моется.</a:t>
            </a:r>
            <a:br>
              <a:rPr lang="ru-RU" sz="1050" dirty="0"/>
            </a:br>
            <a:r>
              <a:rPr lang="ru-RU" sz="1050" dirty="0"/>
              <a:t>    2-й - слой состоит из вспененной, пористой резины. (впитывает влагу + тепло-, звукоизоляция)</a:t>
            </a:r>
            <a:br>
              <a:rPr lang="ru-RU" sz="1050" dirty="0"/>
            </a:br>
            <a:r>
              <a:rPr lang="ru-RU" sz="1050" dirty="0"/>
              <a:t>    3-й - сплошной полиуретановый слой (водонепроницаемый, увеличивает прочность и жесткость ковров).</a:t>
            </a:r>
            <a:br>
              <a:rPr lang="ru-RU" sz="1050" dirty="0"/>
            </a:br>
            <a:r>
              <a:rPr lang="ru-RU" sz="1050" dirty="0"/>
              <a:t>    4-ый - залитая </a:t>
            </a:r>
            <a:r>
              <a:rPr lang="ru-RU" sz="1050" dirty="0" err="1"/>
              <a:t>полиуританом</a:t>
            </a:r>
            <a:r>
              <a:rPr lang="ru-RU" sz="1050" dirty="0"/>
              <a:t>, армированная металлическая сетка. Прочно держит форму.</a:t>
            </a:r>
            <a:br>
              <a:rPr lang="ru-RU" sz="1050" dirty="0"/>
            </a:br>
            <a:r>
              <a:rPr lang="ru-RU" sz="1050" dirty="0"/>
              <a:t>    </a:t>
            </a:r>
            <a:r>
              <a:rPr lang="ru-RU" sz="1050" dirty="0" smtClean="0"/>
              <a:t>5-ый </a:t>
            </a:r>
            <a:r>
              <a:rPr lang="ru-RU" sz="1050" dirty="0"/>
              <a:t>- анти-скользящий слой ("липучка"). Способствует надежной фиксации</a:t>
            </a:r>
            <a:r>
              <a:rPr lang="ru-RU" sz="1050" dirty="0" smtClean="0"/>
              <a:t>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БИЗНЕС</a:t>
            </a:r>
            <a:r>
              <a:rPr lang="ru-RU" sz="1050" dirty="0"/>
              <a:t/>
            </a:r>
            <a:br>
              <a:rPr lang="ru-RU" sz="1050" dirty="0"/>
            </a:br>
            <a:endParaRPr lang="ru-RU" sz="1050" dirty="0"/>
          </a:p>
          <a:p>
            <a:r>
              <a:rPr lang="ru-RU" sz="1050" dirty="0"/>
              <a:t>  1-ый (верхний) слой - специальная прочная и мягкая велюровая ткань. (Быстро сохнет, легко моется.)</a:t>
            </a:r>
            <a:br>
              <a:rPr lang="ru-RU" sz="1050" dirty="0"/>
            </a:br>
            <a:r>
              <a:rPr lang="ru-RU" sz="1050" dirty="0"/>
              <a:t> 2-ой слой - вспененная, пористая резина, совмещенная с армированной металлической сеткой. (способствует удалению влаги, тепло-, звукоизоляция.)</a:t>
            </a:r>
          </a:p>
          <a:p>
            <a:r>
              <a:rPr lang="ru-RU" sz="1050" dirty="0"/>
              <a:t> 3-ий слой – залитая </a:t>
            </a:r>
            <a:r>
              <a:rPr lang="ru-RU" sz="1050" dirty="0" err="1"/>
              <a:t>полиуританом</a:t>
            </a:r>
            <a:r>
              <a:rPr lang="ru-RU" sz="1050" dirty="0"/>
              <a:t>, армированная металлическая сетка. (Прочно держит форму ковров, и способствует полной </a:t>
            </a:r>
            <a:r>
              <a:rPr lang="ru-RU" sz="1050" dirty="0" err="1"/>
              <a:t>влагонепроницаемости</a:t>
            </a:r>
            <a:r>
              <a:rPr lang="ru-RU" sz="1050" dirty="0"/>
              <a:t>.)</a:t>
            </a:r>
            <a:br>
              <a:rPr lang="ru-RU" sz="1050" dirty="0"/>
            </a:br>
            <a:r>
              <a:rPr lang="ru-RU" sz="1050" dirty="0"/>
              <a:t> 4-ый, анти-скользящий слой ("липучка"). Способствует надежной фиксации ковра на штатном покрытии</a:t>
            </a:r>
            <a:r>
              <a:rPr lang="ru-RU" sz="1050" dirty="0" smtClean="0"/>
              <a:t>.   </a:t>
            </a:r>
            <a:endParaRPr lang="ru-RU" sz="1050" dirty="0"/>
          </a:p>
          <a:p>
            <a:endParaRPr lang="ru-RU" sz="1050" dirty="0" smtClean="0"/>
          </a:p>
          <a:p>
            <a:r>
              <a:rPr lang="ru-RU" sz="1050" dirty="0" smtClean="0"/>
              <a:t>На </a:t>
            </a:r>
            <a:r>
              <a:rPr lang="ru-RU" sz="1050" dirty="0"/>
              <a:t>водительском коврике БИЗНЕС класса, металлический "подпятник" заменен на </a:t>
            </a:r>
            <a:r>
              <a:rPr lang="ru-RU" sz="1050" dirty="0" err="1"/>
              <a:t>термопластиковый</a:t>
            </a:r>
            <a:r>
              <a:rPr lang="ru-RU" sz="1050" dirty="0"/>
              <a:t>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1560" y="764704"/>
            <a:ext cx="20162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КОМПЛЕКТНОСТЬ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3933056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ЛЮКС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5877272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ЛЮКС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812360" y="764704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БИЗНЕС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3933056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БИЗНЕС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732240" y="5877272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БИЗНЕС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052736"/>
            <a:ext cx="1959203" cy="1401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353747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70609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НАШИ ПОТЕНЦИАЛЬНЫЕ ПАРТНЕРЫ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980728"/>
          <a:ext cx="8568952" cy="5217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4797152"/>
            <a:ext cx="2232248" cy="1200329"/>
          </a:xfrm>
          <a:prstGeom prst="wedgeRectCallout">
            <a:avLst>
              <a:gd name="adj1" fmla="val 53986"/>
              <a:gd name="adj2" fmla="val -131519"/>
            </a:avLst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УЖЕ ЗАКЛЮЧЕНЫ ПРЕДВАРИТЕЛЬНЫЕ ДОГОВОРЫ  С 5-Ю АВТОЦЕНТРАМИ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ПЕРВОНАЧАЛЬНЫЕ ЗАТРАТЫ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81750723"/>
              </p:ext>
            </p:extLst>
          </p:nvPr>
        </p:nvGraphicFramePr>
        <p:xfrm>
          <a:off x="457200" y="1600200"/>
          <a:ext cx="8229600" cy="4785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765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Цена 1 шт./руб.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Кол-во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Стоимость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руб.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00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Персональный компьютер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20 000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40 000</a:t>
                      </a:r>
                    </a:p>
                  </a:txBody>
                  <a:tcPr marL="68580" marR="68580" marT="0" marB="0"/>
                </a:tc>
              </a:tr>
              <a:tr h="6600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Принтер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    7 500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15 000</a:t>
                      </a:r>
                    </a:p>
                  </a:txBody>
                  <a:tcPr marL="68580" marR="68580" marT="0" marB="0"/>
                </a:tc>
              </a:tr>
              <a:tr h="6600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Промышленное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оборудование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300 000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600 000</a:t>
                      </a:r>
                    </a:p>
                  </a:txBody>
                  <a:tcPr marL="68580" marR="68580" marT="0" marB="0"/>
                </a:tc>
              </a:tr>
              <a:tr h="6600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Офисная мебель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100 000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100 000</a:t>
                      </a:r>
                    </a:p>
                  </a:txBody>
                  <a:tcPr marL="68580" marR="68580" marT="0" marB="0"/>
                </a:tc>
              </a:tr>
              <a:tr h="6600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755 000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ПОСТОЯННЫЕ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(ЕЖЕМЕСЯЧНЫЕ) ЗАТРАТЫ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4683968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затрат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Расход,руб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./мес.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Расходы на оплату труда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221 000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Арендная плата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70 000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Расходы на рекламу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1500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Административные расходы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10 000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Амортизация производственного оборудования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6292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Расходы на оплату услуг дизайнера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10 000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318792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ПЕРЕМЕННЫЕ ЗАТРАТЫ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4755976"/>
                <a:gridCol w="27432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Вид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Стоимость переменных затрат на шт./продукции/услуги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«Люкс»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Резина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650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Текстиль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950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«Бизнес»</a:t>
                      </a: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Резина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Текстиль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383790" algn="l"/>
                        </a:tabLs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347</Words>
  <Application>Microsoft Office PowerPoint</Application>
  <PresentationFormat>Экран (4:3)</PresentationFormat>
  <Paragraphs>146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АвТО-КОВРИКИ 3D</vt:lpstr>
      <vt:lpstr>Слайд 2</vt:lpstr>
      <vt:lpstr>КОВРИКИ- 3D</vt:lpstr>
      <vt:lpstr>ПРЕИМУЩЕСТВА</vt:lpstr>
      <vt:lpstr>ФУНКЦИОНАЛЬНОСТЬ, КАЧЕСТВО И СТИЛЬ</vt:lpstr>
      <vt:lpstr>НАШИ ПОТЕНЦИАЛЬНЫЕ ПАРТНЕРЫ</vt:lpstr>
      <vt:lpstr>ПЕРВОНАЧАЛЬНЫЕ ЗАТРАТЫ</vt:lpstr>
      <vt:lpstr>ПОСТОЯННЫЕ  (ЕЖЕМЕСЯЧНЫЕ) ЗАТРАТЫ</vt:lpstr>
      <vt:lpstr>ПЕРЕМЕННЫЕ ЗАТРАТЫ</vt:lpstr>
      <vt:lpstr>ЦЕНООБРАЗОВАНИЕ</vt:lpstr>
      <vt:lpstr>РЕНТАБЕЛЬНОСТЬ</vt:lpstr>
      <vt:lpstr>ФИНАНСОВО-ОРГАНИЗАЦИОННЫЙ ОБЗОР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КОВРИКИ 3D</dc:title>
  <dc:creator>Дмитрий</dc:creator>
  <cp:lastModifiedBy>Флорова</cp:lastModifiedBy>
  <cp:revision>31</cp:revision>
  <dcterms:created xsi:type="dcterms:W3CDTF">2015-04-10T17:42:08Z</dcterms:created>
  <dcterms:modified xsi:type="dcterms:W3CDTF">2015-10-06T12:52:16Z</dcterms:modified>
</cp:coreProperties>
</file>