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40"/>
  </p:notesMasterIdLst>
  <p:sldIdLst>
    <p:sldId id="256" r:id="rId2"/>
    <p:sldId id="257" r:id="rId3"/>
    <p:sldId id="297" r:id="rId4"/>
    <p:sldId id="299" r:id="rId5"/>
    <p:sldId id="285" r:id="rId6"/>
    <p:sldId id="286" r:id="rId7"/>
    <p:sldId id="258" r:id="rId8"/>
    <p:sldId id="289" r:id="rId9"/>
    <p:sldId id="260" r:id="rId10"/>
    <p:sldId id="261" r:id="rId11"/>
    <p:sldId id="262" r:id="rId12"/>
    <p:sldId id="263" r:id="rId13"/>
    <p:sldId id="266" r:id="rId14"/>
    <p:sldId id="267" r:id="rId15"/>
    <p:sldId id="268" r:id="rId16"/>
    <p:sldId id="269" r:id="rId17"/>
    <p:sldId id="274" r:id="rId18"/>
    <p:sldId id="272" r:id="rId19"/>
    <p:sldId id="276" r:id="rId20"/>
    <p:sldId id="292" r:id="rId21"/>
    <p:sldId id="303" r:id="rId22"/>
    <p:sldId id="271" r:id="rId23"/>
    <p:sldId id="275" r:id="rId24"/>
    <p:sldId id="279" r:id="rId25"/>
    <p:sldId id="270" r:id="rId26"/>
    <p:sldId id="290" r:id="rId27"/>
    <p:sldId id="291" r:id="rId28"/>
    <p:sldId id="280" r:id="rId29"/>
    <p:sldId id="281" r:id="rId30"/>
    <p:sldId id="293" r:id="rId31"/>
    <p:sldId id="294" r:id="rId32"/>
    <p:sldId id="282" r:id="rId33"/>
    <p:sldId id="284" r:id="rId34"/>
    <p:sldId id="295" r:id="rId35"/>
    <p:sldId id="300" r:id="rId36"/>
    <p:sldId id="301" r:id="rId37"/>
    <p:sldId id="296" r:id="rId38"/>
    <p:sldId id="302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24" autoAdjust="0"/>
    <p:restoredTop sz="94660" autoAdjust="0"/>
  </p:normalViewPr>
  <p:slideViewPr>
    <p:cSldViewPr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5DEBAA-B0F2-48D9-B442-2B877BBE9A75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5650D-2440-440B-8D5C-74463D789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148A115-AB91-4FF5-B5D0-6A8E8B150076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1323346-2AAD-43AD-9F4F-5017874599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A115-AB91-4FF5-B5D0-6A8E8B150076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3346-2AAD-43AD-9F4F-5017874599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A115-AB91-4FF5-B5D0-6A8E8B150076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3346-2AAD-43AD-9F4F-5017874599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148A115-AB91-4FF5-B5D0-6A8E8B150076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1323346-2AAD-43AD-9F4F-5017874599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148A115-AB91-4FF5-B5D0-6A8E8B150076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1323346-2AAD-43AD-9F4F-5017874599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A115-AB91-4FF5-B5D0-6A8E8B150076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3346-2AAD-43AD-9F4F-5017874599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A115-AB91-4FF5-B5D0-6A8E8B150076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3346-2AAD-43AD-9F4F-5017874599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148A115-AB91-4FF5-B5D0-6A8E8B150076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1323346-2AAD-43AD-9F4F-5017874599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A115-AB91-4FF5-B5D0-6A8E8B150076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3346-2AAD-43AD-9F4F-5017874599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148A115-AB91-4FF5-B5D0-6A8E8B150076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1323346-2AAD-43AD-9F4F-5017874599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148A115-AB91-4FF5-B5D0-6A8E8B150076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1323346-2AAD-43AD-9F4F-5017874599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148A115-AB91-4FF5-B5D0-6A8E8B150076}" type="datetimeFigureOut">
              <a:rPr lang="ru-RU" smtClean="0"/>
              <a:pPr/>
              <a:t>14.11.2014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1323346-2AAD-43AD-9F4F-5017874599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effectLst/>
              </a:rPr>
              <a:t>МБДОУ </a:t>
            </a:r>
            <a:r>
              <a:rPr lang="ru-RU" sz="3200" dirty="0" err="1" smtClean="0">
                <a:solidFill>
                  <a:srgbClr val="00B050"/>
                </a:solidFill>
                <a:effectLst/>
              </a:rPr>
              <a:t>д</a:t>
            </a:r>
            <a:r>
              <a:rPr lang="ru-RU" sz="3200" dirty="0" smtClean="0">
                <a:solidFill>
                  <a:srgbClr val="00B050"/>
                </a:solidFill>
                <a:effectLst/>
              </a:rPr>
              <a:t>/с «Берёзка» г.Остров Псковская обл.</a:t>
            </a:r>
            <a:endParaRPr lang="ru-RU" sz="3200" b="0" dirty="0">
              <a:solidFill>
                <a:srgbClr val="00B050"/>
              </a:solidFill>
              <a:effectLst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Творческий проект: </a:t>
            </a:r>
            <a:endParaRPr lang="ru-RU" sz="3200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rgbClr val="00B0F0"/>
                </a:solidFill>
              </a:rPr>
              <a:t>«</a:t>
            </a:r>
            <a:r>
              <a:rPr lang="ru-RU" sz="3200" dirty="0" err="1" smtClean="0">
                <a:solidFill>
                  <a:srgbClr val="00B0F0"/>
                </a:solidFill>
              </a:rPr>
              <a:t>Сказкотерапия-как</a:t>
            </a:r>
            <a:r>
              <a:rPr lang="ru-RU" sz="3200" dirty="0" smtClean="0">
                <a:solidFill>
                  <a:srgbClr val="00B0F0"/>
                </a:solidFill>
              </a:rPr>
              <a:t> средство развития эмоциональной сферы детей дошкольного возраста»</a:t>
            </a:r>
          </a:p>
          <a:p>
            <a:pPr>
              <a:buNone/>
            </a:pPr>
            <a:r>
              <a:rPr lang="ru-RU" dirty="0" smtClean="0"/>
              <a:t>   Подготовила:</a:t>
            </a:r>
          </a:p>
          <a:p>
            <a:pPr>
              <a:buNone/>
            </a:pPr>
            <a:r>
              <a:rPr lang="ru-RU" dirty="0" smtClean="0"/>
              <a:t>   воспитатель ДОУ  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err="1" smtClean="0"/>
              <a:t>Марышева</a:t>
            </a:r>
            <a:r>
              <a:rPr lang="ru-RU" dirty="0" smtClean="0"/>
              <a:t> Наталья Анатольевна</a:t>
            </a:r>
            <a:endParaRPr lang="ru-RU" dirty="0"/>
          </a:p>
        </p:txBody>
      </p:sp>
      <p:pic>
        <p:nvPicPr>
          <p:cNvPr id="3074" name="Picture 2" descr="C:\Users\Наталья\Pictures\72907837_1301650834_460125035138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124744"/>
            <a:ext cx="4896544" cy="525658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82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14356"/>
            <a:ext cx="8472518" cy="56102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I этап – подготовительный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Обсуждения воспитателя с родителями цели и задач проекта.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Подбор сказок, иллюстраций к ним, стихотворений, загадок, песен, соответствующей литературы.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Подборка консультаций для родителей.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Изготовление родителями масок для инсценирования, изготовление игры « Лото-сказки».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Разработка сценариев сказок</a:t>
            </a:r>
            <a:endParaRPr lang="ru-RU" sz="2800" dirty="0"/>
          </a:p>
        </p:txBody>
      </p:sp>
    </p:spTree>
  </p:cSld>
  <p:clrMapOvr>
    <a:masterClrMapping/>
  </p:clrMapOvr>
  <p:transition spd="med" advTm="23338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88640"/>
            <a:ext cx="8401080" cy="64807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ea typeface="Calibri" pitchFamily="34" charset="0"/>
              </a:rPr>
              <a:t>II  этап – основной ( практический)</a:t>
            </a:r>
          </a:p>
          <a:p>
            <a:pPr algn="ctr">
              <a:buNone/>
            </a:pPr>
            <a:r>
              <a:rPr lang="ru-RU" sz="3200" b="1" dirty="0" smtClean="0"/>
              <a:t>Внедрение в воспитательно – образовательный процесс эффективных приёмов </a:t>
            </a:r>
            <a:r>
              <a:rPr lang="ru-RU" sz="3200" b="1" dirty="0" err="1" smtClean="0"/>
              <a:t>сказкотерапии</a:t>
            </a:r>
            <a:r>
              <a:rPr lang="ru-RU" sz="3200" b="1" dirty="0" smtClean="0"/>
              <a:t> ,обогащение предметно- развивающей среды. </a:t>
            </a:r>
            <a:endParaRPr lang="ru-RU" sz="3200" dirty="0"/>
          </a:p>
        </p:txBody>
      </p:sp>
      <p:pic>
        <p:nvPicPr>
          <p:cNvPr id="32769" name="Picture 1" descr="C:\Users\Наталья\Pictures\-5JolMVbi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12976"/>
            <a:ext cx="3816424" cy="338437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1372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8229600" cy="407196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Домашнее задание родителям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Прочитать любимые сказки.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Отгадывать загадки по сказкам.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Совместно с детьми инсценировать сказку « Колобок». 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Рассмотреть с детьми сказки с яркими иллюстрациями.</a:t>
            </a:r>
            <a:endParaRPr lang="ru-RU" sz="3200" dirty="0"/>
          </a:p>
        </p:txBody>
      </p:sp>
    </p:spTree>
  </p:cSld>
  <p:clrMapOvr>
    <a:masterClrMapping/>
  </p:clrMapOvr>
  <p:transition spd="med" advTm="15444"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142844" y="908720"/>
            <a:ext cx="8543956" cy="5256584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Игровая деятельность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Дидактические игры</a:t>
            </a:r>
          </a:p>
          <a:p>
            <a:pPr algn="ctr">
              <a:buNone/>
            </a:pPr>
            <a:r>
              <a:rPr lang="ru-RU" sz="2800" dirty="0" smtClean="0"/>
              <a:t>«Один много», «Собери сказку из частей», «Из какой сказки» , «Счёт сказочных персонажей», «Угадай героя по описанию», «Узнай знакомую сказку».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Настольные игры:</a:t>
            </a:r>
          </a:p>
          <a:p>
            <a:pPr algn="ctr">
              <a:buNone/>
            </a:pPr>
            <a:r>
              <a:rPr lang="ru-RU" sz="2800" dirty="0" smtClean="0"/>
              <a:t>Лото « Сказки», «Разрезные картинки».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Подвижные игры:</a:t>
            </a:r>
            <a:endParaRPr lang="ru-RU" sz="2800" b="1" dirty="0" smtClean="0"/>
          </a:p>
          <a:p>
            <a:pPr algn="ctr">
              <a:buNone/>
            </a:pPr>
            <a:r>
              <a:rPr lang="ru-RU" sz="2800" dirty="0" smtClean="0"/>
              <a:t>«Поедем в гости», « У медведя во бору», « Вершки-корешки». Лиса и зайцы»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Сюжетно- ролевая игра </a:t>
            </a:r>
            <a:r>
              <a:rPr lang="ru-RU" sz="2800" dirty="0" smtClean="0"/>
              <a:t>«Кто в теремочке живёт».</a:t>
            </a:r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dirty="0" smtClean="0"/>
          </a:p>
        </p:txBody>
      </p:sp>
    </p:spTree>
  </p:cSld>
  <p:clrMapOvr>
    <a:masterClrMapping/>
  </p:clrMapOvr>
  <p:transition spd="med" advTm="47000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Лото сказки, разрезные картинки,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7" name="Содержимое 6" descr="_rRHlIPyKL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988840"/>
            <a:ext cx="3888432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2" name="Содержимое 11" descr="Rhl8xXYEdJQ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70374" y="1700808"/>
            <a:ext cx="4262065" cy="45365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med" advTm="2000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«У медведя во бору»,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« В гости к нам пришла курочка ряба»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mmnNrHmWVaM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28800"/>
            <a:ext cx="3826768" cy="4752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Содержимое 7" descr="nL3ug865zGA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384674" y="1484784"/>
            <a:ext cx="3931741" cy="49685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Tm="2000"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285720" y="285728"/>
            <a:ext cx="8401080" cy="60388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Познавательная деятельность:</a:t>
            </a: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Формирование целостной картины мира.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Тема: </a:t>
            </a:r>
            <a:r>
              <a:rPr lang="ru-RU" sz="2800" dirty="0" smtClean="0">
                <a:solidFill>
                  <a:srgbClr val="002060"/>
                </a:solidFill>
              </a:rPr>
              <a:t>« Откуда книга к нам пришла?»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Тема: «Чудесный сундучок», «Милости просим гости дорогие»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. </a:t>
            </a:r>
          </a:p>
          <a:p>
            <a:pPr>
              <a:buNone/>
            </a:pPr>
            <a:endParaRPr lang="ru-RU" sz="28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ФЭМП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Тема: </a:t>
            </a:r>
            <a:r>
              <a:rPr lang="ru-RU" sz="2800" dirty="0" smtClean="0">
                <a:solidFill>
                  <a:srgbClr val="002060"/>
                </a:solidFill>
              </a:rPr>
              <a:t>« Сколько елочек», « Каких персонажей больше?» «В гости к трём медведям»</a:t>
            </a:r>
          </a:p>
          <a:p>
            <a:endParaRPr lang="ru-RU" dirty="0"/>
          </a:p>
        </p:txBody>
      </p:sp>
    </p:spTree>
  </p:cSld>
  <p:clrMapOvr>
    <a:masterClrMapping/>
  </p:clrMapOvr>
  <p:transition spd="med" advTm="24000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357166"/>
            <a:ext cx="8472518" cy="59674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Коммуникация: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2060"/>
                </a:solidFill>
              </a:rPr>
              <a:t>Чтение сказок « Колобок», « Теремок», « Маша и медведь» «Три медведя».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2060"/>
                </a:solidFill>
              </a:rPr>
              <a:t>Заучивание </a:t>
            </a:r>
            <a:r>
              <a:rPr lang="ru-RU" b="1" dirty="0" smtClean="0">
                <a:solidFill>
                  <a:srgbClr val="002060"/>
                </a:solidFill>
              </a:rPr>
              <a:t>песенки</a:t>
            </a:r>
            <a:r>
              <a:rPr lang="ru-RU" sz="3200" b="1" dirty="0" smtClean="0">
                <a:solidFill>
                  <a:srgbClr val="002060"/>
                </a:solidFill>
              </a:rPr>
              <a:t> « Колобка»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2060"/>
                </a:solidFill>
              </a:rPr>
              <a:t>Отгадывание загадок о персонажах сказок.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2060"/>
                </a:solidFill>
              </a:rPr>
              <a:t>Рассматривание иллюстрированных книжек со сказками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Рассматривание иллюстраций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2060"/>
                </a:solidFill>
              </a:rPr>
              <a:t>Рассказывание любимых сказок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advTm="19000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142844" y="214290"/>
            <a:ext cx="8543956" cy="6110310"/>
          </a:xfrm>
        </p:spPr>
        <p:txBody>
          <a:bodyPr/>
          <a:lstStyle/>
          <a:p>
            <a:pPr algn="ctr">
              <a:buNone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Беседы</a:t>
            </a:r>
            <a:r>
              <a:rPr lang="ru-RU" sz="3600" dirty="0" smtClean="0">
                <a:solidFill>
                  <a:srgbClr val="002060"/>
                </a:solidFill>
              </a:rPr>
              <a:t>: 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« Для чего нужны книги?», « Как дети с родителями знакомятся с книгой?», « Почему книжка заболела?», « Откуда книга к нам пришла?».</a:t>
            </a:r>
          </a:p>
          <a:p>
            <a:pPr>
              <a:buNone/>
            </a:pPr>
            <a:endParaRPr lang="ru-RU" sz="28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 </a:t>
            </a:r>
            <a:r>
              <a:rPr lang="ru-RU" sz="3200" b="1" dirty="0" smtClean="0">
                <a:solidFill>
                  <a:srgbClr val="002060"/>
                </a:solidFill>
              </a:rPr>
              <a:t>Решение проблемной ситуации:  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«</a:t>
            </a:r>
            <a:r>
              <a:rPr lang="ru-RU" sz="2800" dirty="0" smtClean="0">
                <a:solidFill>
                  <a:srgbClr val="002060"/>
                </a:solidFill>
              </a:rPr>
              <a:t>Что может произойти, если у детей не будет сказок?».</a:t>
            </a:r>
            <a:endParaRPr lang="ru-RU" dirty="0"/>
          </a:p>
        </p:txBody>
      </p:sp>
    </p:spTree>
  </p:cSld>
  <p:clrMapOvr>
    <a:masterClrMapping/>
  </p:clrMapOvr>
  <p:transition advTm="18689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4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472518" cy="6110310"/>
          </a:xfrm>
        </p:spPr>
        <p:txBody>
          <a:bodyPr>
            <a:normAutofit fontScale="97500"/>
          </a:bodyPr>
          <a:lstStyle/>
          <a:p>
            <a:pPr fontAlgn="base"/>
            <a:r>
              <a:rPr lang="ru-RU" sz="3600" b="1" dirty="0" smtClean="0">
                <a:solidFill>
                  <a:srgbClr val="FF0000"/>
                </a:solidFill>
              </a:rPr>
              <a:t>Художественное творчество</a:t>
            </a:r>
            <a:endParaRPr lang="ru-RU" sz="3200" b="1" i="1" dirty="0" smtClean="0"/>
          </a:p>
          <a:p>
            <a:pPr fontAlgn="base"/>
            <a:r>
              <a:rPr lang="ru-RU" sz="3200" dirty="0" smtClean="0">
                <a:solidFill>
                  <a:srgbClr val="00B050"/>
                </a:solidFill>
              </a:rPr>
              <a:t>Конструирование: </a:t>
            </a:r>
            <a:r>
              <a:rPr lang="ru-RU" sz="3200" dirty="0" smtClean="0"/>
              <a:t>строительная игра «поможем зверушкам построить красивый теремок».</a:t>
            </a:r>
          </a:p>
          <a:p>
            <a:pPr fontAlgn="base"/>
            <a:r>
              <a:rPr lang="ru-RU" sz="3200" dirty="0" smtClean="0">
                <a:solidFill>
                  <a:srgbClr val="00B050"/>
                </a:solidFill>
              </a:rPr>
              <a:t>Аппликация</a:t>
            </a:r>
            <a:r>
              <a:rPr lang="ru-RU" sz="3200" dirty="0" smtClean="0"/>
              <a:t> «Накормим зайку морковкой».</a:t>
            </a:r>
          </a:p>
          <a:p>
            <a:pPr fontAlgn="base"/>
            <a:r>
              <a:rPr lang="ru-RU" sz="3200" dirty="0" smtClean="0">
                <a:solidFill>
                  <a:srgbClr val="00B050"/>
                </a:solidFill>
              </a:rPr>
              <a:t>Лепка посуды к сказке </a:t>
            </a:r>
            <a:r>
              <a:rPr lang="ru-RU" sz="3200" dirty="0" smtClean="0"/>
              <a:t>«Три медведя». «Колобок»</a:t>
            </a:r>
          </a:p>
          <a:p>
            <a:pPr fontAlgn="base"/>
            <a:r>
              <a:rPr lang="ru-RU" sz="3200" dirty="0" smtClean="0">
                <a:solidFill>
                  <a:srgbClr val="00B050"/>
                </a:solidFill>
              </a:rPr>
              <a:t>Рисование </a:t>
            </a:r>
            <a:r>
              <a:rPr lang="ru-RU" sz="3200" dirty="0" smtClean="0"/>
              <a:t>«Животные в сказках», «Твой любимый сказочный горой».</a:t>
            </a:r>
          </a:p>
          <a:p>
            <a:pPr>
              <a:buNone/>
            </a:pPr>
            <a:endParaRPr lang="ru-RU" sz="2900" dirty="0"/>
          </a:p>
        </p:txBody>
      </p:sp>
    </p:spTree>
  </p:cSld>
  <p:clrMapOvr>
    <a:masterClrMapping/>
  </p:clrMapOvr>
  <p:transition spd="med" advTm="20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571472" y="428604"/>
            <a:ext cx="8115328" cy="5500726"/>
          </a:xfrm>
        </p:spPr>
        <p:txBody>
          <a:bodyPr>
            <a:normAutofit lnSpcReduction="10000"/>
          </a:bodyPr>
          <a:lstStyle/>
          <a:p>
            <a:pPr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   Сказка</a:t>
            </a:r>
            <a:r>
              <a:rPr lang="ru-RU" sz="2400" dirty="0" smtClean="0"/>
              <a:t>- древнее знание, зашифрованное  в привлекательных образах и интригующих ситуациях.                                                  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Сказка</a:t>
            </a:r>
            <a:r>
              <a:rPr lang="ru-RU" sz="2400" dirty="0" smtClean="0"/>
              <a:t>- это сфера чудес, нежный мир грёз и фантазий .Но самое главное в ней не то ,что чудеса происходят в самой сказке, а то, что она может творить чудеса с любым, кто с ней соприкоснётся . Нужно только внимательно прислушаться к ней, ведь не зря сказки существуют уже не одну тысячу лет.                                                                        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Сказка -</a:t>
            </a:r>
            <a:r>
              <a:rPr lang="ru-RU" sz="2400" dirty="0" smtClean="0"/>
              <a:t> это не просто развлечение , увлекающее ребёнка в волшебную страну грёз  и фантазий. развлекающая функция сказки лишь одна из многих.                         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 Сказка </a:t>
            </a:r>
            <a:r>
              <a:rPr lang="ru-RU" sz="2400" dirty="0" smtClean="0"/>
              <a:t>–это ещё и верный друг и мудрый воспитатель.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 advTm="39000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                 </a:t>
            </a:r>
            <a:r>
              <a:rPr lang="ru-RU" sz="4400" dirty="0" smtClean="0">
                <a:solidFill>
                  <a:srgbClr val="0070C0"/>
                </a:solidFill>
              </a:rPr>
              <a:t> Лепка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Наталья\Pictures\jdE9ytx152g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916" y="1412776"/>
            <a:ext cx="6654420" cy="50405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Tm="671"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FF"/>
                </a:solidFill>
              </a:rPr>
              <a:t>Подвижная игра «Догоним зайку»</a:t>
            </a:r>
            <a:endParaRPr lang="ru-RU" sz="4000" b="1" dirty="0">
              <a:solidFill>
                <a:srgbClr val="FF00FF"/>
              </a:solidFill>
            </a:endParaRPr>
          </a:p>
        </p:txBody>
      </p:sp>
      <p:pic>
        <p:nvPicPr>
          <p:cNvPr id="3074" name="Picture 2" descr="C:\Users\Наталья\Pictures\nC_QFd5Hi3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916" y="1600200"/>
            <a:ext cx="6498167" cy="4873625"/>
          </a:xfrm>
          <a:prstGeom prst="rect">
            <a:avLst/>
          </a:prstGeom>
          <a:noFill/>
        </p:spPr>
      </p:pic>
    </p:spTree>
  </p:cSld>
  <p:clrMapOvr>
    <a:masterClrMapping/>
  </p:clrMapOvr>
  <p:transition advTm="2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   « </a:t>
            </a:r>
            <a:r>
              <a:rPr lang="ru-RU" b="1" dirty="0" smtClean="0">
                <a:solidFill>
                  <a:srgbClr val="7030A0"/>
                </a:solidFill>
              </a:rPr>
              <a:t>Чтение русских народных сказок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8" name="Содержимое 7" descr="lnpTgSKlxtw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83568" y="1412776"/>
            <a:ext cx="7344816" cy="5040560"/>
          </a:xfrm>
        </p:spPr>
      </p:pic>
    </p:spTree>
  </p:cSld>
  <p:clrMapOvr>
    <a:masterClrMapping/>
  </p:clrMapOvr>
  <p:transition spd="med" advTm="1420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74638"/>
            <a:ext cx="6840760" cy="92211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FF"/>
                </a:solidFill>
              </a:rPr>
              <a:t>Рассматривание иллюстраций</a:t>
            </a:r>
            <a:endParaRPr lang="ru-RU" sz="3600" b="1" dirty="0">
              <a:solidFill>
                <a:srgbClr val="FF00FF"/>
              </a:solidFill>
            </a:endParaRPr>
          </a:p>
        </p:txBody>
      </p:sp>
      <p:pic>
        <p:nvPicPr>
          <p:cNvPr id="7" name="Содержимое 6" descr="FcOnl1wIbw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268760"/>
            <a:ext cx="3816424" cy="4608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Содержимое 11" descr="DpkoZ983kfk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70374" y="1412776"/>
            <a:ext cx="4334073" cy="4464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 advTm="920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FF"/>
                </a:solidFill>
              </a:rPr>
              <a:t>Книжный уголок «</a:t>
            </a:r>
            <a:r>
              <a:rPr lang="ru-RU" sz="4000" b="1" dirty="0" err="1" smtClean="0">
                <a:solidFill>
                  <a:srgbClr val="FF00FF"/>
                </a:solidFill>
              </a:rPr>
              <a:t>Книжкин</a:t>
            </a:r>
            <a:r>
              <a:rPr lang="ru-RU" sz="4000" b="1" dirty="0" smtClean="0">
                <a:solidFill>
                  <a:srgbClr val="FF00FF"/>
                </a:solidFill>
              </a:rPr>
              <a:t> дом»</a:t>
            </a:r>
            <a:endParaRPr lang="ru-RU" sz="4000" b="1" dirty="0">
              <a:solidFill>
                <a:srgbClr val="FF00FF"/>
              </a:solidFill>
            </a:endParaRPr>
          </a:p>
        </p:txBody>
      </p:sp>
      <p:pic>
        <p:nvPicPr>
          <p:cNvPr id="18433" name="Picture 1" descr="C:\Users\Наталья\Pictures\DpkoZ983kfk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3960440" cy="4968552"/>
          </a:xfrm>
          <a:prstGeom prst="rect">
            <a:avLst/>
          </a:prstGeom>
          <a:noFill/>
        </p:spPr>
      </p:pic>
      <p:pic>
        <p:nvPicPr>
          <p:cNvPr id="1026" name="Picture 2" descr="C:\Users\Наталья\Pictures\Uy-YxsnUMv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340768"/>
            <a:ext cx="4104455" cy="525658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9376">
    <p:comb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      </a:t>
            </a:r>
            <a:r>
              <a:rPr lang="ru-RU" sz="4000" b="1" dirty="0" err="1" smtClean="0">
                <a:solidFill>
                  <a:srgbClr val="FF0000"/>
                </a:solidFill>
              </a:rPr>
              <a:t>Театр,таетр,театр</a:t>
            </a:r>
            <a:r>
              <a:rPr lang="ru-RU" sz="4000" b="1" dirty="0" smtClean="0">
                <a:solidFill>
                  <a:srgbClr val="FF0000"/>
                </a:solidFill>
              </a:rPr>
              <a:t>!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" name="Содержимое 7" descr="Cvzs_-_nY0U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916832"/>
            <a:ext cx="3528392" cy="4608512"/>
          </a:xfrm>
        </p:spPr>
      </p:pic>
    </p:spTree>
  </p:cSld>
  <p:clrMapOvr>
    <a:masterClrMapping/>
  </p:clrMapOvr>
  <p:transition spd="med" advTm="3760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:\Users\Наталья\Pictures\Pv-5r3j1B2M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60648"/>
            <a:ext cx="6552727" cy="64087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 advTm="905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C:\Users\Наталья\Pictures\Y0kqiLvtoNU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104456" cy="54726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0419" name="Picture 3" descr="C:\Users\Наталья\Pictures\6SbemD66Fm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564904"/>
            <a:ext cx="4190057" cy="41044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Tm="5038">
    <p:checke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Инсценирование сказки « Колобок» </a:t>
            </a:r>
            <a:endParaRPr lang="ru-RU" sz="3600" dirty="0"/>
          </a:p>
        </p:txBody>
      </p:sp>
      <p:pic>
        <p:nvPicPr>
          <p:cNvPr id="17410" name="Picture 2" descr="C:\Users\Наталья\Pictures\klH0dk0NUIs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00808"/>
            <a:ext cx="6995120" cy="489654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606">
    <p:cover dir="l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214282" y="285728"/>
            <a:ext cx="8472518" cy="603887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32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Работа с родителями</a:t>
            </a:r>
          </a:p>
          <a:p>
            <a:pPr lvl="0" algn="ctr">
              <a:buNone/>
            </a:pPr>
            <a:r>
              <a:rPr lang="ru-RU" sz="3200" dirty="0" smtClean="0">
                <a:solidFill>
                  <a:srgbClr val="00B0F0"/>
                </a:solidFill>
              </a:rPr>
              <a:t>Консультации, беседы                                                </a:t>
            </a:r>
            <a:r>
              <a:rPr lang="ru-RU" sz="3200" dirty="0" smtClean="0"/>
              <a:t>«Читаем вместе с детьми», «Для чего нужно читать детям на ночь», «Мамины сказки» «Воспитание сказкой»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sz="3200" dirty="0" smtClean="0"/>
              <a:t>Анкетирование родителей(</a:t>
            </a:r>
            <a:r>
              <a:rPr lang="ru-RU" sz="3200" dirty="0" err="1" smtClean="0"/>
              <a:t>выявить,насколько</a:t>
            </a:r>
            <a:r>
              <a:rPr lang="ru-RU" sz="3200" dirty="0" smtClean="0"/>
              <a:t> часто родители читают детям книги)</a:t>
            </a:r>
          </a:p>
          <a:p>
            <a:pPr lvl="0">
              <a:buFont typeface="Wingdings" pitchFamily="2" charset="2"/>
              <a:buChar char="v"/>
            </a:pPr>
            <a:r>
              <a:rPr lang="ru-RU" sz="3200" dirty="0" smtClean="0"/>
              <a:t>Оформление стендов .</a:t>
            </a:r>
          </a:p>
          <a:p>
            <a:pPr lvl="0">
              <a:buFont typeface="Wingdings" pitchFamily="2" charset="2"/>
              <a:buChar char="v"/>
            </a:pPr>
            <a:r>
              <a:rPr lang="ru-RU" sz="3200" dirty="0" smtClean="0"/>
              <a:t> Оформление фотовыставок.</a:t>
            </a:r>
          </a:p>
          <a:p>
            <a:pPr lvl="0">
              <a:buFont typeface="Wingdings" pitchFamily="2" charset="2"/>
              <a:buChar char="v"/>
            </a:pPr>
            <a:r>
              <a:rPr lang="ru-RU" sz="3200" dirty="0" smtClean="0"/>
              <a:t>Разыгрывание сказок вместе с детьми.</a:t>
            </a:r>
          </a:p>
          <a:p>
            <a:pPr lvl="0">
              <a:buFont typeface="Wingdings" pitchFamily="2" charset="2"/>
              <a:buChar char="v"/>
            </a:pPr>
            <a:r>
              <a:rPr lang="ru-RU" sz="3200" dirty="0" smtClean="0"/>
              <a:t>Привлечение родителей к изготовлению различных театров,                                                                 Привлечение родителей к совместному с детьми сочинению сказок и созданию иллюстраций к ним.</a:t>
            </a:r>
          </a:p>
          <a:p>
            <a:pPr lvl="0" algn="ctr">
              <a:buNone/>
            </a:pPr>
            <a:endParaRPr lang="ru-RU" sz="3200" dirty="0" smtClean="0"/>
          </a:p>
          <a:p>
            <a:pPr algn="ctr">
              <a:buNone/>
            </a:pPr>
            <a:endParaRPr lang="ru-RU" sz="32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Tm="33135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27584" y="781552"/>
            <a:ext cx="640871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ложь ,да в ней намёк, добрым молодцам- урок! Это выражение знакомо каждому человеку с детства. Наши предки, занимаясь воспитанием детей рассказывали им занимательные истории. Не торопясь наказывать провинившегося ребёнка, они вели рассказ ,из которого становился ясным смысл поступка ,а многие обычаи предохраняли малыша от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напастей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,учили их жизни. Это сегодня, опираясь на многовековой педагогический опыт, мы говорим что подобные истории являлись ни чем иным, как основой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сказкотерапии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C:\Users\Наталья\Pictures\6SbemD66Fm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77850"/>
            <a:ext cx="7416824" cy="5702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 advTm="671">
    <p:plus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:\Users\Наталья\Pictures\9tc9TLeL3k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5256584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3491" name="Picture 3" descr="C:\Users\Наталья\Pictures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129482"/>
            <a:ext cx="3768418" cy="34678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Tm="1326">
    <p:split orient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4"/>
          <p:cNvSpPr>
            <a:spLocks noGrp="1"/>
          </p:cNvSpPr>
          <p:nvPr>
            <p:ph sz="quarter" idx="1"/>
          </p:nvPr>
        </p:nvSpPr>
        <p:spPr>
          <a:xfrm>
            <a:off x="214313" y="214313"/>
            <a:ext cx="8472487" cy="6110287"/>
          </a:xfrm>
        </p:spPr>
        <p:txBody>
          <a:bodyPr>
            <a:normAutofit fontScale="97500"/>
          </a:bodyPr>
          <a:lstStyle/>
          <a:p>
            <a:pPr algn="ctr">
              <a:buNone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III этап – заключительный</a:t>
            </a:r>
          </a:p>
          <a:p>
            <a:pPr>
              <a:buFont typeface="Wingdings" pitchFamily="2" charset="2"/>
              <a:buChar char="v"/>
            </a:pPr>
            <a:r>
              <a:rPr lang="ru-RU" sz="3300" dirty="0" smtClean="0"/>
              <a:t>Оформление результатов проекта в виде презентации. </a:t>
            </a:r>
          </a:p>
          <a:p>
            <a:pPr>
              <a:buFont typeface="Wingdings" pitchFamily="2" charset="2"/>
              <a:buChar char="v"/>
            </a:pPr>
            <a:r>
              <a:rPr lang="ru-RU" sz="3300" dirty="0" smtClean="0"/>
              <a:t>Оформление книжного уголка в группе.</a:t>
            </a:r>
          </a:p>
          <a:p>
            <a:pPr>
              <a:buFont typeface="Wingdings" pitchFamily="2" charset="2"/>
              <a:buChar char="v"/>
            </a:pPr>
            <a:r>
              <a:rPr lang="ru-RU" sz="3300" dirty="0" smtClean="0"/>
              <a:t>Инсценирование русской народной сказки « Теремок»</a:t>
            </a:r>
          </a:p>
        </p:txBody>
      </p:sp>
    </p:spTree>
  </p:cSld>
  <p:clrMapOvr>
    <a:masterClrMapping/>
  </p:clrMapOvr>
  <p:transition spd="med" advTm="14742">
    <p:wheel spokes="8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85728"/>
            <a:ext cx="8472518" cy="6038872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endParaRPr lang="ru-RU" sz="36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8600" dirty="0" smtClean="0">
                <a:solidFill>
                  <a:srgbClr val="FF0000"/>
                </a:solidFill>
              </a:rPr>
              <a:t>Результаты реализации проекта </a:t>
            </a:r>
          </a:p>
          <a:p>
            <a:r>
              <a:rPr lang="ru-RU" sz="4500" b="1" dirty="0" smtClean="0"/>
              <a:t>-</a:t>
            </a:r>
            <a:r>
              <a:rPr lang="ru-RU" sz="5500" b="1" dirty="0" smtClean="0"/>
              <a:t> </a:t>
            </a:r>
            <a:r>
              <a:rPr lang="ru-RU" sz="5500" dirty="0" smtClean="0"/>
              <a:t>Реализуя ,аналитическое направление в занятиях с элементами  </a:t>
            </a:r>
            <a:r>
              <a:rPr lang="ru-RU" sz="5500" dirty="0" err="1" smtClean="0"/>
              <a:t>сказкотерапии</a:t>
            </a:r>
            <a:r>
              <a:rPr lang="ru-RU" sz="5500" dirty="0" smtClean="0"/>
              <a:t> решаются следующие задачи:</a:t>
            </a:r>
          </a:p>
          <a:p>
            <a:r>
              <a:rPr lang="ru-RU" sz="5500" dirty="0" smtClean="0"/>
              <a:t>-дети стали более </a:t>
            </a:r>
            <a:r>
              <a:rPr lang="ru-RU" sz="5500" dirty="0" err="1" smtClean="0"/>
              <a:t>внимательными,усидчивыми</a:t>
            </a:r>
            <a:endParaRPr lang="ru-RU" sz="5500" dirty="0" smtClean="0"/>
          </a:p>
          <a:p>
            <a:r>
              <a:rPr lang="ru-RU" sz="5500" dirty="0" smtClean="0"/>
              <a:t>-развивается воображение и фантазия,</a:t>
            </a:r>
          </a:p>
          <a:p>
            <a:r>
              <a:rPr lang="ru-RU" sz="5500" dirty="0" smtClean="0"/>
              <a:t>- развивается речь детей, активизируется и совершенствуется словарный </a:t>
            </a:r>
            <a:r>
              <a:rPr lang="ru-RU" sz="5500" dirty="0" err="1" smtClean="0"/>
              <a:t>запас,звукопроизношение,навыки</a:t>
            </a:r>
            <a:r>
              <a:rPr lang="ru-RU" sz="5500" dirty="0" smtClean="0"/>
              <a:t> связной речи</a:t>
            </a:r>
          </a:p>
          <a:p>
            <a:r>
              <a:rPr lang="ru-RU" sz="5500" dirty="0" smtClean="0"/>
              <a:t>-идёт накопление опыта общения со взрослыми и сверстниками,</a:t>
            </a:r>
          </a:p>
          <a:p>
            <a:r>
              <a:rPr lang="ru-RU" sz="5500" dirty="0" smtClean="0"/>
              <a:t>- дети овладевают анализом положительных и отрицательных </a:t>
            </a:r>
            <a:r>
              <a:rPr lang="ru-RU" sz="5500" dirty="0" err="1" smtClean="0"/>
              <a:t>поступков,учатся</a:t>
            </a:r>
            <a:r>
              <a:rPr lang="ru-RU" sz="5500" dirty="0" smtClean="0"/>
              <a:t> отличать хорошее от плохого</a:t>
            </a:r>
          </a:p>
          <a:p>
            <a:pPr algn="ctr">
              <a:buNone/>
            </a:pPr>
            <a:endParaRPr lang="ru-RU" sz="36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Tm="39983">
    <p:cover dir="r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9"/>
            <a:ext cx="79928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</a:t>
            </a:r>
            <a:r>
              <a:rPr lang="ru-RU" sz="2400" dirty="0" smtClean="0"/>
              <a:t>используя музыку в занятиях  с элементами </a:t>
            </a:r>
            <a:r>
              <a:rPr lang="ru-RU" sz="2400" dirty="0" err="1" smtClean="0"/>
              <a:t>сказкотерапии</a:t>
            </a:r>
            <a:r>
              <a:rPr lang="ru-RU" sz="2400" dirty="0" smtClean="0"/>
              <a:t> дети овладевают навыками определения эмоционального содержания сказки , настроения героев,</a:t>
            </a:r>
          </a:p>
          <a:p>
            <a:r>
              <a:rPr lang="ru-RU" sz="2400" dirty="0" smtClean="0"/>
              <a:t>-учатся воспринимать музыку более осмысленно, соотносить музыкальные звуки с жизненными явлениями,</a:t>
            </a:r>
          </a:p>
          <a:p>
            <a:r>
              <a:rPr lang="ru-RU" sz="2400" dirty="0" smtClean="0"/>
              <a:t>-Научились имитировать движения под музыку , передавать образы животных , птиц , насекомых.</a:t>
            </a:r>
          </a:p>
          <a:p>
            <a:r>
              <a:rPr lang="ru-RU" sz="2400" dirty="0" smtClean="0"/>
              <a:t>-продолжаем учить детей переживать ,радоваться, сочувствовать, грустить,</a:t>
            </a:r>
          </a:p>
          <a:p>
            <a:r>
              <a:rPr lang="ru-RU" sz="2400" dirty="0" smtClean="0"/>
              <a:t>- продолжаем воспитывать с помощью </a:t>
            </a:r>
            <a:r>
              <a:rPr lang="ru-RU" sz="2400" dirty="0" err="1" smtClean="0"/>
              <a:t>сказкотерапии</a:t>
            </a:r>
            <a:r>
              <a:rPr lang="ru-RU" sz="2400" dirty="0" smtClean="0"/>
              <a:t> духовно –нравственные качества</a:t>
            </a:r>
          </a:p>
          <a:p>
            <a:r>
              <a:rPr lang="ru-RU" sz="2400" dirty="0" smtClean="0"/>
              <a:t>- родители прислушиваются к советам педагога ,стали больше читать детям сказок ,беседовать с ними.</a:t>
            </a:r>
          </a:p>
          <a:p>
            <a:endParaRPr lang="ru-RU" sz="2400" dirty="0" smtClean="0"/>
          </a:p>
        </p:txBody>
      </p:sp>
    </p:spTree>
  </p:cSld>
  <p:clrMapOvr>
    <a:masterClrMapping/>
  </p:clrMapOvr>
  <p:transition spd="slow" advTm="34460">
    <p:cover dir="l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82089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FF0000"/>
                </a:solidFill>
              </a:rPr>
              <a:t>Формы и способы реализации 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задач проекта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Чтение сказок.</a:t>
            </a:r>
            <a:br>
              <a:rPr lang="ru-RU" sz="2400" dirty="0" smtClean="0"/>
            </a:br>
            <a:r>
              <a:rPr lang="ru-RU" sz="2400" dirty="0" smtClean="0"/>
              <a:t>Рассказывание сказок.</a:t>
            </a:r>
            <a:br>
              <a:rPr lang="ru-RU" sz="2400" dirty="0" smtClean="0"/>
            </a:br>
            <a:r>
              <a:rPr lang="ru-RU" sz="2400" dirty="0" smtClean="0"/>
              <a:t>Просмотр мультфильмов и фильмов по русским сказкам.</a:t>
            </a:r>
            <a:br>
              <a:rPr lang="ru-RU" sz="2400" dirty="0" smtClean="0"/>
            </a:br>
            <a:r>
              <a:rPr lang="ru-RU" sz="2400" dirty="0" smtClean="0"/>
              <a:t>Дидактические игры.</a:t>
            </a:r>
            <a:br>
              <a:rPr lang="ru-RU" sz="2400" dirty="0" smtClean="0"/>
            </a:br>
            <a:r>
              <a:rPr lang="ru-RU" sz="2400" dirty="0" smtClean="0"/>
              <a:t>Создание и пополнение «шкатулки сказочных премудростей»( картотека игр, диски с </a:t>
            </a:r>
            <a:br>
              <a:rPr lang="ru-RU" sz="2400" dirty="0" smtClean="0"/>
            </a:br>
            <a:r>
              <a:rPr lang="ru-RU" sz="2400" dirty="0" smtClean="0"/>
              <a:t>любимыми мультфильмами, присказки и поговорки, загадки по сказкам).</a:t>
            </a:r>
            <a:br>
              <a:rPr lang="ru-RU" sz="2400" dirty="0" smtClean="0"/>
            </a:br>
            <a:r>
              <a:rPr lang="ru-RU" sz="2400" dirty="0" smtClean="0"/>
              <a:t>Создание и пополнение «Короба сказок».</a:t>
            </a:r>
            <a:br>
              <a:rPr lang="ru-RU" sz="2400" dirty="0" smtClean="0"/>
            </a:br>
            <a:r>
              <a:rPr lang="ru-RU" sz="2400" dirty="0" smtClean="0"/>
              <a:t>Проведение досугов.</a:t>
            </a:r>
            <a:br>
              <a:rPr lang="ru-RU" sz="2400" dirty="0" smtClean="0"/>
            </a:br>
            <a:r>
              <a:rPr lang="ru-RU" sz="2400" dirty="0" smtClean="0"/>
              <a:t>Драматизация сказок.</a:t>
            </a:r>
            <a:br>
              <a:rPr lang="ru-RU" sz="2400" dirty="0" smtClean="0"/>
            </a:br>
            <a:r>
              <a:rPr lang="ru-RU" sz="2400" dirty="0" smtClean="0"/>
              <a:t>Игровые занятия;</a:t>
            </a:r>
            <a:br>
              <a:rPr lang="ru-RU" sz="2400" dirty="0" smtClean="0"/>
            </a:br>
            <a:r>
              <a:rPr lang="ru-RU" sz="2400" dirty="0" smtClean="0"/>
              <a:t>Комплексные занятия;</a:t>
            </a:r>
            <a:endParaRPr lang="ru-RU" sz="2400" dirty="0"/>
          </a:p>
        </p:txBody>
      </p:sp>
    </p:spTree>
  </p:cSld>
  <p:clrMapOvr>
    <a:masterClrMapping/>
  </p:clrMapOvr>
  <p:transition advTm="35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Самостоятельная игровая деятельность детей;</a:t>
            </a:r>
            <a:br>
              <a:rPr lang="ru-RU" sz="2400" dirty="0" smtClean="0"/>
            </a:br>
            <a:r>
              <a:rPr lang="ru-RU" sz="2400" dirty="0" smtClean="0"/>
              <a:t>Самостоятельная продуктивная деятельность детей;</a:t>
            </a:r>
            <a:br>
              <a:rPr lang="ru-RU" sz="2400" dirty="0" smtClean="0"/>
            </a:br>
            <a:r>
              <a:rPr lang="ru-RU" sz="2400" dirty="0" smtClean="0"/>
              <a:t>Посещение кукольного и драматического театра.</a:t>
            </a:r>
            <a:br>
              <a:rPr lang="ru-RU" sz="2400" dirty="0" smtClean="0"/>
            </a:br>
            <a:r>
              <a:rPr lang="ru-RU" sz="2400" dirty="0" smtClean="0"/>
              <a:t>Работа с родителями в форме консультаций, родительских уголков, родительского</a:t>
            </a:r>
            <a:br>
              <a:rPr lang="ru-RU" sz="2400" dirty="0" smtClean="0"/>
            </a:br>
            <a:r>
              <a:rPr lang="ru-RU" sz="2400" dirty="0" smtClean="0"/>
              <a:t>собрания, организация выставки книг «Бабушкины сказки».</a:t>
            </a:r>
            <a:endParaRPr lang="ru-RU" sz="2400" dirty="0"/>
          </a:p>
        </p:txBody>
      </p:sp>
      <p:pic>
        <p:nvPicPr>
          <p:cNvPr id="2052" name="Picture 4" descr="C:\Users\Наталья\Pictures\реп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780928"/>
            <a:ext cx="4985298" cy="3848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2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539552" y="723287"/>
            <a:ext cx="8064896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Планы на будущее.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работы показали необходимость продолжать проводить игры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занятия с элементами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сказкотерапии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планирую в дальнейшем ,использовать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сказкотерапию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только в  непосредственной образовательной деятельности ,но и в режимных моментах ,включать их в праздники, развлечения, привлекать родителей   этой новой форме работы с детьми.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Необходимо убедить родителей в значимости элементов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сказкотерапии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показать, какой интерес могут вызвать такие занятия у детей, какую роль они играют в его эмоциональном, познавательном и двигательном развитие.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Необходимо создать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библиотеку,фонотеку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психотерапевтических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психокоррекционных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сказок,которые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помогли бы детям избавиться от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агрессивности,драчливости,от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страхов,от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боязни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темноты,от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жадности.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Привлечь родителей для изготовления атрибутов и оборудования по русским народным сказкам.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68376">
    <p:wedg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лья\Pictures\72907929_1301652269_teremok_201x242_15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82" y="332656"/>
            <a:ext cx="7808726" cy="62646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83568" y="476672"/>
            <a:ext cx="71287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Спасибо за внимание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67600" cy="252028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. </a:t>
            </a:r>
            <a:r>
              <a:rPr lang="ru-RU" sz="2000" b="1" dirty="0" smtClean="0">
                <a:solidFill>
                  <a:srgbClr val="7030A0"/>
                </a:solidFill>
              </a:rPr>
              <a:t>Я полагаю , что главной задачей при использовании в работе </a:t>
            </a:r>
            <a:r>
              <a:rPr lang="ru-RU" sz="2000" b="1" dirty="0" err="1" smtClean="0">
                <a:solidFill>
                  <a:srgbClr val="7030A0"/>
                </a:solidFill>
              </a:rPr>
              <a:t>сказкотерапии</a:t>
            </a:r>
            <a:r>
              <a:rPr lang="ru-RU" sz="2000" b="1" dirty="0" smtClean="0">
                <a:solidFill>
                  <a:srgbClr val="7030A0"/>
                </a:solidFill>
              </a:rPr>
              <a:t> является  духовно – нравственное , экологическое ,умственное ,трудовое  , гражданское  воспитание, а также развитие творческих способностей детей.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schitalka-0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2924944"/>
            <a:ext cx="3718867" cy="3548881"/>
          </a:xfrm>
        </p:spPr>
      </p:pic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685092"/>
            <a:ext cx="770485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такое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сказкотерапия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Это воспитание и лечение сказкой;                                                                                                                     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процесс поиска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смысла,расшифровка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знаний о мире и системе взаимоотношений в нем;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процесс образования связи между сказочными событиями и поведением в реальной жизни.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процесс ресурсов потенциала личности.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Наталья\Pictures\image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149080"/>
            <a:ext cx="3672408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med" advTm="22058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539552" y="911333"/>
            <a:ext cx="734481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</a:t>
            </a:r>
            <a:r>
              <a:rPr kumimoji="0" lang="ru-RU" sz="25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сказкотерапии</a:t>
            </a:r>
            <a:r>
              <a:rPr kumimoji="0" lang="ru-RU" sz="25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Воспитание ценностных ориентиров посредством сказки, формирование психологического здоровья дошкольников.                                                                                        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</a:t>
            </a:r>
            <a:r>
              <a:rPr kumimoji="0" lang="ru-RU" sz="25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сказкотерапии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5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                                                                                                                                  </a:t>
            </a: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Обучать положительному </a:t>
            </a:r>
            <a:r>
              <a:rPr kumimoji="0" lang="ru-RU" sz="2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самоотношению</a:t>
            </a: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принятию других людей; развивать интерес к своей личности, раскрывать своё </a:t>
            </a: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</a:t>
            </a: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,повышать самооценку;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Формировать у детей представление о внутреннем мире </a:t>
            </a:r>
            <a:r>
              <a:rPr kumimoji="0" lang="ru-RU" sz="2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человека,о</a:t>
            </a: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его месте в окружающем мире;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Развивать у детей умение чувствовать и понимать другого;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Tm="32775"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xfrm>
            <a:off x="285720" y="428603"/>
            <a:ext cx="8401080" cy="57864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Тип проекта</a:t>
            </a:r>
            <a:r>
              <a:rPr lang="ru-RU" dirty="0" smtClean="0"/>
              <a:t>: творческий, групповой, долгосрочный.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Цель</a:t>
            </a:r>
            <a:r>
              <a:rPr lang="ru-RU" dirty="0" err="1" smtClean="0">
                <a:solidFill>
                  <a:srgbClr val="FF0000"/>
                </a:solidFill>
              </a:rPr>
              <a:t>:</a:t>
            </a:r>
            <a:r>
              <a:rPr lang="ru-RU" dirty="0" err="1" smtClean="0"/>
              <a:t>обоснование</a:t>
            </a:r>
            <a:r>
              <a:rPr lang="ru-RU" dirty="0" smtClean="0"/>
              <a:t> и экспериментальное  подтверждение  </a:t>
            </a:r>
            <a:r>
              <a:rPr lang="ru-RU" dirty="0" err="1" smtClean="0"/>
              <a:t>сказкотерапии</a:t>
            </a:r>
            <a:r>
              <a:rPr lang="ru-RU" dirty="0" smtClean="0"/>
              <a:t> как эмоционального развития дошкольников.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Актуальность проекта </a:t>
            </a:r>
            <a:r>
              <a:rPr lang="ru-RU" dirty="0" smtClean="0"/>
              <a:t>в том ,что в современном обществе, сформировалось и закрепилось духовно- нравственное обнищание население, агрессивное поведение  молодого поколения, преобладающее негативное эмоциональное состояние у большинства людей, наблюдение игнорирования родителями чтения детям рассказов, сказок, домашнего чтения, просмотра детских передач и фильмов посвященных духовно- нравственной проблеме.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Tm="43087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992888" cy="216024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Участники проекта</a:t>
            </a:r>
            <a:r>
              <a:rPr lang="ru-RU" sz="2400" dirty="0" smtClean="0">
                <a:latin typeface="+mn-lt"/>
                <a:cs typeface="Times New Roman" pitchFamily="18" charset="0"/>
              </a:rPr>
              <a:t>: </a:t>
            </a:r>
            <a:r>
              <a:rPr lang="ru-RU" sz="2400" dirty="0" smtClean="0">
                <a:latin typeface="+mn-lt"/>
                <a:cs typeface="Times New Roman" pitchFamily="18" charset="0"/>
              </a:rPr>
              <a:t>воспитатели </a:t>
            </a:r>
            <a:r>
              <a:rPr lang="ru-RU" sz="2400" dirty="0" smtClean="0">
                <a:latin typeface="+mn-lt"/>
                <a:cs typeface="Times New Roman" pitchFamily="18" charset="0"/>
              </a:rPr>
              <a:t>, дети, родители.</a:t>
            </a:r>
            <a:br>
              <a:rPr lang="ru-RU" sz="2400" dirty="0" smtClean="0">
                <a:latin typeface="+mn-lt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Интеграция областей</a:t>
            </a:r>
            <a:r>
              <a:rPr lang="ru-RU" sz="2400" dirty="0" smtClean="0">
                <a:latin typeface="+mn-lt"/>
                <a:cs typeface="Times New Roman" pitchFamily="18" charset="0"/>
              </a:rPr>
              <a:t>: познание, коммуникация, чтение художественной литературы, художественное творчество, физкультура, музыка.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etekBqA-qWI (1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2276872"/>
            <a:ext cx="3600400" cy="4320480"/>
          </a:xfrm>
        </p:spPr>
      </p:pic>
    </p:spTree>
  </p:cSld>
  <p:clrMapOvr>
    <a:masterClrMapping/>
  </p:clrMapOvr>
  <p:transition spd="med" advTm="15428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642918"/>
            <a:ext cx="8543956" cy="56816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Этапы реализации</a:t>
            </a:r>
            <a:endParaRPr lang="ru-RU" sz="2800" dirty="0" smtClean="0">
              <a:solidFill>
                <a:srgbClr val="0070C0"/>
              </a:solidFill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I этап – подготовительный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  <a:ea typeface="Calibri" pitchFamily="34" charset="0"/>
              </a:rPr>
              <a:t>II  этап – основной ( практический)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3600" dirty="0" smtClean="0">
              <a:solidFill>
                <a:srgbClr val="002060"/>
              </a:solidFill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b="1" dirty="0" smtClean="0">
                <a:solidFill>
                  <a:srgbClr val="002060"/>
                </a:solidFill>
                <a:ea typeface="Calibri" pitchFamily="34" charset="0"/>
              </a:rPr>
              <a:t>III этап- заключительный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</a:p>
          <a:p>
            <a:pPr marL="1028700" indent="-1028700" algn="ctr">
              <a:buNone/>
            </a:pPr>
            <a:endParaRPr lang="ru-RU" sz="54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 advTm="6552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976</TotalTime>
  <Words>1104</Words>
  <Application>Microsoft Office PowerPoint</Application>
  <PresentationFormat>Экран (4:3)</PresentationFormat>
  <Paragraphs>118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Эркер</vt:lpstr>
      <vt:lpstr>МБДОУ д/с «Берёзка» г.Остров Псковская обл.</vt:lpstr>
      <vt:lpstr>Слайд 2</vt:lpstr>
      <vt:lpstr>Слайд 3</vt:lpstr>
      <vt:lpstr>. Я полагаю , что главной задачей при использовании в работе сказкотерапии является  духовно – нравственное , экологическое ,умственное ,трудовое  , гражданское  воспитание, а также развитие творческих способностей детей.</vt:lpstr>
      <vt:lpstr>Слайд 5</vt:lpstr>
      <vt:lpstr>Слайд 6</vt:lpstr>
      <vt:lpstr>Слайд 7</vt:lpstr>
      <vt:lpstr> Участники проекта: воспитатели , дети, родители. Интеграция областей: познание, коммуникация, чтение художественной литературы, художественное творчество, физкультура, музыка. </vt:lpstr>
      <vt:lpstr>Слайд 9</vt:lpstr>
      <vt:lpstr>Слайд 10</vt:lpstr>
      <vt:lpstr>Слайд 11</vt:lpstr>
      <vt:lpstr>Слайд 12</vt:lpstr>
      <vt:lpstr>Слайд 13</vt:lpstr>
      <vt:lpstr>Лото сказки, разрезные картинки,</vt:lpstr>
      <vt:lpstr>«У медведя во бору»,  « В гости к нам пришла курочка ряба»</vt:lpstr>
      <vt:lpstr>Слайд 16</vt:lpstr>
      <vt:lpstr>Слайд 17</vt:lpstr>
      <vt:lpstr>Слайд 18</vt:lpstr>
      <vt:lpstr>Слайд 19</vt:lpstr>
      <vt:lpstr>                  Лепка</vt:lpstr>
      <vt:lpstr>Подвижная игра «Догоним зайку»</vt:lpstr>
      <vt:lpstr>   « Чтение русских народных сказок»</vt:lpstr>
      <vt:lpstr>Рассматривание иллюстраций</vt:lpstr>
      <vt:lpstr>Книжный уголок «Книжкин дом»</vt:lpstr>
      <vt:lpstr>          Театр,таетр,театр!</vt:lpstr>
      <vt:lpstr>Слайд 26</vt:lpstr>
      <vt:lpstr>Слайд 27</vt:lpstr>
      <vt:lpstr>Инсценирование сказки « Колобок» 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 ДОУ Починковский детский сад №2 Семейный детский сад</dc:title>
  <dc:creator>Admin</dc:creator>
  <cp:lastModifiedBy>Наталья</cp:lastModifiedBy>
  <cp:revision>101</cp:revision>
  <dcterms:created xsi:type="dcterms:W3CDTF">2014-04-10T15:21:15Z</dcterms:created>
  <dcterms:modified xsi:type="dcterms:W3CDTF">2014-11-14T05:56:52Z</dcterms:modified>
</cp:coreProperties>
</file>