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70" r:id="rId1"/>
  </p:sldMasterIdLst>
  <p:sldIdLst>
    <p:sldId id="291" r:id="rId2"/>
    <p:sldId id="283" r:id="rId3"/>
    <p:sldId id="285" r:id="rId4"/>
    <p:sldId id="290" r:id="rId5"/>
    <p:sldId id="286" r:id="rId6"/>
    <p:sldId id="287" r:id="rId7"/>
    <p:sldId id="288" r:id="rId8"/>
    <p:sldId id="289" r:id="rId9"/>
    <p:sldId id="271" r:id="rId10"/>
    <p:sldId id="272" r:id="rId11"/>
    <p:sldId id="27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29" autoAdjust="0"/>
    <p:restoredTop sz="94660"/>
  </p:normalViewPr>
  <p:slideViewPr>
    <p:cSldViewPr>
      <p:cViewPr varScale="1">
        <p:scale>
          <a:sx n="69" d="100"/>
          <a:sy n="69" d="100"/>
        </p:scale>
        <p:origin x="-13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007EAEC-836B-4F49-9EFD-844D1B623721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20F5E0-7AF6-44DE-BDC1-C46CDFB3C934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60886D-9CD7-4E4C-BD77-9D3E88118E72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39E89D-FB57-4F59-A667-B9E6479FC86D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pPr>
              <a:defRPr/>
            </a:pPr>
            <a:fld id="{F11DEE8D-E459-406C-8CF5-719F5BF4EF81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60BCC2-B1BD-4E90-98F3-E45B7A99CCA4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1CE709-F785-4A0D-BA76-0EB86A8AB863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77FCCD-5CDB-42AB-9691-4ADB339AEC3C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D39410-AFDB-46D9-94D1-E13EB1966B4A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3B9FC1-0C7C-46E6-BA82-061FB84E1476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FDFFB5-635F-4455-90E7-E2F2C008C926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50"/>
            </a:gs>
            <a:gs pos="10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EE5035E-7C34-4A49-AF8C-514FD613AC72}" type="slidenum">
              <a:rPr lang="ru-RU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071" r:id="rId1"/>
    <p:sldLayoutId id="2147484072" r:id="rId2"/>
    <p:sldLayoutId id="2147484073" r:id="rId3"/>
    <p:sldLayoutId id="2147484074" r:id="rId4"/>
    <p:sldLayoutId id="2147484075" r:id="rId5"/>
    <p:sldLayoutId id="2147484076" r:id="rId6"/>
    <p:sldLayoutId id="2147484077" r:id="rId7"/>
    <p:sldLayoutId id="2147484078" r:id="rId8"/>
    <p:sldLayoutId id="2147484079" r:id="rId9"/>
    <p:sldLayoutId id="2147484080" r:id="rId10"/>
    <p:sldLayoutId id="214748408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ru.wikipedia.org/wiki/%D0%9F%D1%80%D0%BE%D0%B1%D0%BB%D0%B5%D0%BC%D0%B0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6600" smtClean="0">
                <a:solidFill>
                  <a:schemeClr val="bg1"/>
                </a:solidFill>
              </a:rPr>
              <a:t>«ОД </a:t>
            </a:r>
            <a:r>
              <a:rPr lang="ru-RU" sz="6600" dirty="0" smtClean="0">
                <a:solidFill>
                  <a:schemeClr val="bg1"/>
                </a:solidFill>
              </a:rPr>
              <a:t>в форме проекта»</a:t>
            </a:r>
            <a:endParaRPr lang="ru-RU" sz="6600" dirty="0">
              <a:solidFill>
                <a:schemeClr val="bg1"/>
              </a:solidFill>
            </a:endParaRPr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4427984" y="3886200"/>
            <a:ext cx="3816424" cy="1752600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Старший воспитатель</a:t>
            </a:r>
          </a:p>
          <a:p>
            <a:r>
              <a:rPr lang="ru-RU" dirty="0" err="1" smtClean="0">
                <a:solidFill>
                  <a:schemeClr val="bg1"/>
                </a:solidFill>
              </a:rPr>
              <a:t>Набиуллина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Э.Х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96844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200" b="1" i="1" dirty="0" smtClean="0">
                <a:solidFill>
                  <a:schemeClr val="bg1"/>
                </a:solidFill>
              </a:rPr>
              <a:t>Метод проектов </a:t>
            </a:r>
            <a:r>
              <a:rPr lang="ru-RU" sz="3200" b="1" i="1" dirty="0" smtClean="0"/>
              <a:t/>
            </a:r>
            <a:br>
              <a:rPr lang="ru-RU" sz="3200" b="1" i="1" dirty="0" smtClean="0"/>
            </a:br>
            <a:endParaRPr lang="ru-RU" sz="3200" b="1" i="1" dirty="0" smtClean="0"/>
          </a:p>
        </p:txBody>
      </p:sp>
      <p:sp>
        <p:nvSpPr>
          <p:cNvPr id="7373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990600"/>
            <a:ext cx="8229600" cy="54864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400" dirty="0" smtClean="0">
                <a:solidFill>
                  <a:schemeClr val="tx2"/>
                </a:solidFill>
              </a:rPr>
              <a:t>-   </a:t>
            </a:r>
            <a:r>
              <a:rPr lang="ru-RU" sz="2400" dirty="0" smtClean="0">
                <a:solidFill>
                  <a:schemeClr val="bg1"/>
                </a:solidFill>
              </a:rPr>
              <a:t>это совокупность приёмов, действий в их определённой последовательности для достижения поставленной задачи — решения </a:t>
            </a:r>
            <a:r>
              <a:rPr lang="ru-RU" sz="2400" dirty="0" smtClean="0">
                <a:solidFill>
                  <a:schemeClr val="bg1"/>
                </a:solidFill>
                <a:hlinkClick r:id="rId2" tooltip="Проблема"/>
              </a:rPr>
              <a:t>проблемы</a:t>
            </a:r>
            <a:r>
              <a:rPr lang="ru-RU" sz="2400" dirty="0" smtClean="0">
                <a:solidFill>
                  <a:schemeClr val="bg1"/>
                </a:solidFill>
              </a:rPr>
              <a:t>, оформленной в виде некоего конечного продукта.</a:t>
            </a:r>
            <a:r>
              <a:rPr lang="ru-RU" sz="2400" dirty="0" smtClean="0">
                <a:solidFill>
                  <a:schemeClr val="tx2"/>
                </a:solidFill>
              </a:rPr>
              <a:t/>
            </a:r>
            <a:br>
              <a:rPr lang="ru-RU" sz="2400" dirty="0" smtClean="0">
                <a:solidFill>
                  <a:schemeClr val="tx2"/>
                </a:solidFill>
              </a:rPr>
            </a:br>
            <a:endParaRPr lang="ru-RU" sz="2400" dirty="0" smtClean="0">
              <a:solidFill>
                <a:schemeClr val="tx2"/>
              </a:solidFill>
            </a:endParaRP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381000" y="2514600"/>
            <a:ext cx="2438400" cy="1143000"/>
          </a:xfrm>
          <a:prstGeom prst="rect">
            <a:avLst/>
          </a:prstGeom>
          <a:solidFill>
            <a:srgbClr val="F02E4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altLang="ru-RU" sz="2400" b="1" dirty="0" smtClean="0">
                <a:solidFill>
                  <a:schemeClr val="bg1"/>
                </a:solidFill>
              </a:rPr>
              <a:t>ПРОБЛЕМА</a:t>
            </a:r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2133600" y="3429000"/>
            <a:ext cx="2743200" cy="1143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altLang="ru-RU" sz="1800" dirty="0" smtClean="0">
                <a:solidFill>
                  <a:schemeClr val="bg1"/>
                </a:solidFill>
              </a:rPr>
              <a:t>ПЛАН РЕШЕНИЯ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altLang="ru-RU" sz="1800" dirty="0" smtClean="0">
                <a:solidFill>
                  <a:schemeClr val="bg1"/>
                </a:solidFill>
              </a:rPr>
              <a:t>ПРОБЛЕМЫ</a:t>
            </a:r>
          </a:p>
        </p:txBody>
      </p:sp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4267200" y="4267200"/>
            <a:ext cx="2667000" cy="1143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altLang="ru-RU" sz="1800" dirty="0" smtClean="0">
                <a:solidFill>
                  <a:schemeClr val="bg1"/>
                </a:solidFill>
              </a:rPr>
              <a:t>ИССЛЕДОВАТЕЛЬСКИЙ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altLang="ru-RU" sz="1800" dirty="0" smtClean="0">
                <a:solidFill>
                  <a:schemeClr val="bg1"/>
                </a:solidFill>
              </a:rPr>
              <a:t>ПОИСК</a:t>
            </a:r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6172200" y="5257800"/>
            <a:ext cx="2819400" cy="1066800"/>
          </a:xfrm>
          <a:prstGeom prst="rect">
            <a:avLst/>
          </a:prstGeom>
          <a:solidFill>
            <a:srgbClr val="F02E4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altLang="ru-RU" sz="1800" b="1" dirty="0" smtClean="0">
                <a:solidFill>
                  <a:schemeClr val="bg1"/>
                </a:solidFill>
              </a:rPr>
              <a:t>РЕЗУЛЬТАТ – 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altLang="ru-RU" sz="1800" b="1" dirty="0" smtClean="0">
                <a:solidFill>
                  <a:schemeClr val="bg1"/>
                </a:solidFill>
              </a:rPr>
              <a:t>РЕШЕНИЕ ПРОБЛЕМЫ</a:t>
            </a:r>
          </a:p>
        </p:txBody>
      </p:sp>
      <p:sp>
        <p:nvSpPr>
          <p:cNvPr id="8200" name="AutoShape 8"/>
          <p:cNvSpPr>
            <a:spLocks noChangeArrowheads="1"/>
          </p:cNvSpPr>
          <p:nvPr/>
        </p:nvSpPr>
        <p:spPr bwMode="auto">
          <a:xfrm rot="2818335">
            <a:off x="2743200" y="2971800"/>
            <a:ext cx="1066800" cy="609600"/>
          </a:xfrm>
          <a:prstGeom prst="curvedDownArrow">
            <a:avLst>
              <a:gd name="adj1" fmla="val 35000"/>
              <a:gd name="adj2" fmla="val 70000"/>
              <a:gd name="adj3" fmla="val 33333"/>
            </a:avLst>
          </a:prstGeom>
          <a:solidFill>
            <a:srgbClr val="F02E4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ru-RU" altLang="ru-RU" sz="1800" smtClean="0">
              <a:solidFill>
                <a:srgbClr val="FFFFFF"/>
              </a:solidFill>
            </a:endParaRPr>
          </a:p>
        </p:txBody>
      </p:sp>
      <p:sp>
        <p:nvSpPr>
          <p:cNvPr id="8201" name="AutoShape 9"/>
          <p:cNvSpPr>
            <a:spLocks noChangeArrowheads="1"/>
          </p:cNvSpPr>
          <p:nvPr/>
        </p:nvSpPr>
        <p:spPr bwMode="auto">
          <a:xfrm rot="2818335">
            <a:off x="4876800" y="3733800"/>
            <a:ext cx="1066800" cy="609600"/>
          </a:xfrm>
          <a:prstGeom prst="curvedDownArrow">
            <a:avLst>
              <a:gd name="adj1" fmla="val 35000"/>
              <a:gd name="adj2" fmla="val 70000"/>
              <a:gd name="adj3" fmla="val 33333"/>
            </a:avLst>
          </a:prstGeom>
          <a:solidFill>
            <a:srgbClr val="F02E4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ru-RU" altLang="ru-RU" sz="1800" smtClean="0">
              <a:solidFill>
                <a:srgbClr val="FFFFFF"/>
              </a:solidFill>
            </a:endParaRPr>
          </a:p>
        </p:txBody>
      </p:sp>
      <p:sp>
        <p:nvSpPr>
          <p:cNvPr id="8202" name="AutoShape 10"/>
          <p:cNvSpPr>
            <a:spLocks noChangeArrowheads="1"/>
          </p:cNvSpPr>
          <p:nvPr/>
        </p:nvSpPr>
        <p:spPr bwMode="auto">
          <a:xfrm rot="2818335">
            <a:off x="6934200" y="4724400"/>
            <a:ext cx="1066800" cy="609600"/>
          </a:xfrm>
          <a:prstGeom prst="curvedDownArrow">
            <a:avLst>
              <a:gd name="adj1" fmla="val 35000"/>
              <a:gd name="adj2" fmla="val 70000"/>
              <a:gd name="adj3" fmla="val 33333"/>
            </a:avLst>
          </a:prstGeom>
          <a:solidFill>
            <a:srgbClr val="F02E4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ru-RU" altLang="ru-RU" sz="1800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3672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dirty="0" smtClean="0">
                <a:solidFill>
                  <a:schemeClr val="bg1"/>
                </a:solidFill>
              </a:rPr>
              <a:t>Проект 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 smtClean="0"/>
          </a:p>
        </p:txBody>
      </p:sp>
      <p:sp>
        <p:nvSpPr>
          <p:cNvPr id="7270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990600"/>
            <a:ext cx="8229600" cy="5105400"/>
          </a:xfrm>
        </p:spPr>
        <p:txBody>
          <a:bodyPr/>
          <a:lstStyle/>
          <a:p>
            <a:pPr eaLnBrk="1" hangingPunct="1">
              <a:buFontTx/>
              <a:buChar char="-"/>
              <a:defRPr/>
            </a:pPr>
            <a:endParaRPr lang="ru-RU" smtClean="0"/>
          </a:p>
        </p:txBody>
      </p:sp>
      <p:sp>
        <p:nvSpPr>
          <p:cNvPr id="72708" name="Rectangle 4"/>
          <p:cNvSpPr>
            <a:spLocks noChangeArrowheads="1"/>
          </p:cNvSpPr>
          <p:nvPr/>
        </p:nvSpPr>
        <p:spPr bwMode="auto">
          <a:xfrm>
            <a:off x="533400" y="990600"/>
            <a:ext cx="5257800" cy="1295400"/>
          </a:xfrm>
          <a:prstGeom prst="rect">
            <a:avLst/>
          </a:prstGeom>
          <a:solidFill>
            <a:srgbClr val="FF7C8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– форма деятельности,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организованная с помощью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метода проектов</a:t>
            </a:r>
          </a:p>
        </p:txBody>
      </p:sp>
      <p:sp>
        <p:nvSpPr>
          <p:cNvPr id="72709" name="Rectangle 5"/>
          <p:cNvSpPr>
            <a:spLocks noChangeArrowheads="1"/>
          </p:cNvSpPr>
          <p:nvPr/>
        </p:nvSpPr>
        <p:spPr bwMode="auto">
          <a:xfrm>
            <a:off x="1143000" y="2590800"/>
            <a:ext cx="7086600" cy="1600200"/>
          </a:xfrm>
          <a:prstGeom prst="rect">
            <a:avLst/>
          </a:prstGeom>
          <a:solidFill>
            <a:srgbClr val="FF66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SzPct val="80000"/>
              <a:buFont typeface="Wingdings" pitchFamily="2" charset="2"/>
              <a:buNone/>
              <a:defRPr/>
            </a:pPr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самостоятельная и коллективная </a:t>
            </a:r>
          </a:p>
          <a:p>
            <a:pPr algn="ctr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SzPct val="80000"/>
              <a:buFont typeface="Wingdings" pitchFamily="2" charset="2"/>
              <a:buNone/>
              <a:defRPr/>
            </a:pPr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творческая завершенная работа, </a:t>
            </a:r>
          </a:p>
          <a:p>
            <a:pPr algn="ctr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SzPct val="80000"/>
              <a:buFont typeface="Wingdings" pitchFamily="2" charset="2"/>
              <a:buNone/>
              <a:defRPr/>
            </a:pPr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имеющая социально значимый результат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400" dirty="0">
              <a:solidFill>
                <a:srgbClr val="FFFFFF"/>
              </a:solidFill>
            </a:endParaRPr>
          </a:p>
        </p:txBody>
      </p:sp>
      <p:sp>
        <p:nvSpPr>
          <p:cNvPr id="72710" name="Rectangle 6"/>
          <p:cNvSpPr>
            <a:spLocks noChangeArrowheads="1"/>
          </p:cNvSpPr>
          <p:nvPr/>
        </p:nvSpPr>
        <p:spPr bwMode="auto">
          <a:xfrm>
            <a:off x="1295400" y="4572000"/>
            <a:ext cx="7848600" cy="1828800"/>
          </a:xfrm>
          <a:prstGeom prst="rect">
            <a:avLst/>
          </a:prstGeom>
          <a:solidFill>
            <a:srgbClr val="F02E4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4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 основе проекта лежит проблема, для ее  решения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необходим  исследовательский поиск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                в различных направлениях,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результаты которого обобщаются и объединяются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                                 в одно целое.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7589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762000" y="685800"/>
            <a:ext cx="7772400" cy="1736725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dirty="0" smtClean="0">
                <a:solidFill>
                  <a:schemeClr val="bg1"/>
                </a:solidFill>
              </a:rPr>
              <a:t>Актуальность</a:t>
            </a:r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228600" y="2971800"/>
            <a:ext cx="8534400" cy="2514600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dirty="0" smtClean="0"/>
              <a:t> </a:t>
            </a:r>
            <a:r>
              <a:rPr lang="ru-RU" dirty="0" smtClean="0">
                <a:solidFill>
                  <a:schemeClr val="bg1"/>
                </a:solidFill>
              </a:rPr>
              <a:t>В современном </a:t>
            </a:r>
            <a:r>
              <a:rPr lang="ru-RU" dirty="0">
                <a:solidFill>
                  <a:schemeClr val="bg1"/>
                </a:solidFill>
              </a:rPr>
              <a:t>мире </a:t>
            </a:r>
            <a:r>
              <a:rPr lang="ru-RU" dirty="0" smtClean="0">
                <a:solidFill>
                  <a:schemeClr val="bg1"/>
                </a:solidFill>
              </a:rPr>
              <a:t>совместная деятельность </a:t>
            </a:r>
            <a:r>
              <a:rPr lang="ru-RU" dirty="0">
                <a:solidFill>
                  <a:schemeClr val="bg1"/>
                </a:solidFill>
              </a:rPr>
              <a:t>по методу </a:t>
            </a:r>
            <a:r>
              <a:rPr lang="ru-RU" dirty="0" smtClean="0">
                <a:solidFill>
                  <a:schemeClr val="bg1"/>
                </a:solidFill>
              </a:rPr>
              <a:t>проектов существенно отличается от </a:t>
            </a:r>
            <a:r>
              <a:rPr lang="ru-RU" dirty="0">
                <a:solidFill>
                  <a:schemeClr val="bg1"/>
                </a:solidFill>
              </a:rPr>
              <a:t>обучающего занятия </a:t>
            </a:r>
          </a:p>
          <a:p>
            <a:pPr eaLnBrk="1" hangingPunct="1">
              <a:defRPr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8806683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graphicFrame>
        <p:nvGraphicFramePr>
          <p:cNvPr id="23580" name="Group 2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03158692"/>
              </p:ext>
            </p:extLst>
          </p:nvPr>
        </p:nvGraphicFramePr>
        <p:xfrm>
          <a:off x="0" y="0"/>
          <a:ext cx="9144000" cy="6780214"/>
        </p:xfrm>
        <a:graphic>
          <a:graphicData uri="http://schemas.openxmlformats.org/drawingml/2006/table">
            <a:tbl>
              <a:tblPr/>
              <a:tblGrid>
                <a:gridCol w="3968750"/>
                <a:gridCol w="5175250"/>
              </a:tblGrid>
              <a:tr h="1163638"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urier New" pitchFamily="49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Модель организации совместной деятельности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  методу проектов</a:t>
                      </a:r>
                      <a:endParaRPr kumimoji="0" lang="ru-RU" alt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urier New" pitchFamily="49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270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Деятельность воспитателя</a:t>
                      </a:r>
                      <a:endParaRPr kumimoji="0" lang="ru-RU" alt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urier New" pitchFamily="49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Деятельность ребёнка</a:t>
                      </a:r>
                      <a:endParaRPr kumimoji="0" lang="ru-RU" alt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urier New" pitchFamily="49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922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Создание проблемной ситуации</a:t>
                      </a:r>
                      <a:endParaRPr kumimoji="0" lang="ru-RU" alt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urier New" pitchFamily="49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Возникновение состояния </a:t>
                      </a:r>
                      <a:r>
                        <a:rPr kumimoji="0" lang="ru-RU" alt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«хочу»</a:t>
                      </a:r>
                      <a:endParaRPr kumimoji="0" lang="ru-RU" alt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urier New" pitchFamily="49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63638"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Совместное определение значимых проблем, выдвижение гипотез по их решению, обсуждение и составление плана деятельности по решению выдвинутых проблем</a:t>
                      </a:r>
                      <a:endParaRPr kumimoji="0" lang="ru-RU" alt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urier New" pitchFamily="49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6048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Координация самостоятельного поиска</a:t>
                      </a:r>
                      <a:endParaRPr kumimoji="0" lang="ru-RU" alt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urier New" pitchFamily="49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Самостоятельный </a:t>
                      </a:r>
                      <a:endParaRPr kumimoji="0" lang="ru-RU" alt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urier New" pitchFamily="49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поиск</a:t>
                      </a:r>
                      <a:endParaRPr kumimoji="0" lang="ru-RU" alt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urier New" pitchFamily="49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73175"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Совместное обсуждение итогов,</a:t>
                      </a:r>
                      <a:endParaRPr kumimoji="0" lang="ru-RU" alt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urier New" pitchFamily="49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выдвижение новых проблем</a:t>
                      </a:r>
                      <a:endParaRPr kumimoji="0" lang="ru-RU" alt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urier New" pitchFamily="49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62923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400" smtClean="0"/>
              <a:t> </a:t>
            </a:r>
            <a:endParaRPr lang="ru-RU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381000"/>
            <a:ext cx="7696200" cy="51054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4000" b="1" i="1" dirty="0" smtClean="0">
                <a:solidFill>
                  <a:schemeClr val="bg1"/>
                </a:solidFill>
              </a:rPr>
              <a:t>Проект</a:t>
            </a:r>
            <a:r>
              <a:rPr lang="ru-RU" sz="4000" dirty="0" smtClean="0">
                <a:solidFill>
                  <a:schemeClr val="bg1"/>
                </a:solidFill>
              </a:rPr>
              <a:t>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4000" dirty="0" smtClean="0">
                <a:solidFill>
                  <a:schemeClr val="bg1"/>
                </a:solidFill>
              </a:rPr>
              <a:t>   как форма и вид совместной деятельности, позволяет интегрировать   различные </a:t>
            </a:r>
            <a:r>
              <a:rPr lang="ru-RU" sz="4000" b="1" i="1" dirty="0" smtClean="0">
                <a:solidFill>
                  <a:schemeClr val="bg1"/>
                </a:solidFill>
              </a:rPr>
              <a:t>формы и методы</a:t>
            </a:r>
            <a:r>
              <a:rPr lang="ru-RU" sz="4000" dirty="0" smtClean="0">
                <a:solidFill>
                  <a:schemeClr val="bg1"/>
                </a:solidFill>
              </a:rPr>
              <a:t>   в процесс его реализации</a:t>
            </a:r>
          </a:p>
        </p:txBody>
      </p:sp>
    </p:spTree>
    <p:extLst>
      <p:ext uri="{BB962C8B-B14F-4D97-AF65-F5344CB8AC3E}">
        <p14:creationId xmlns:p14="http://schemas.microsoft.com/office/powerpoint/2010/main" val="7806212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4175"/>
            <a:ext cx="8229600" cy="5461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200" dirty="0" smtClean="0">
                <a:solidFill>
                  <a:schemeClr val="bg1"/>
                </a:solidFill>
              </a:rPr>
              <a:t>Проекты в ДОУ - </a:t>
            </a:r>
            <a:r>
              <a:rPr lang="ru-RU" sz="3200" dirty="0" err="1" smtClean="0">
                <a:solidFill>
                  <a:schemeClr val="bg1"/>
                </a:solidFill>
              </a:rPr>
              <a:t>межпредметные</a:t>
            </a:r>
            <a:endParaRPr lang="ru-RU" sz="3200" dirty="0" smtClean="0">
              <a:solidFill>
                <a:schemeClr val="bg1"/>
              </a:solidFill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endParaRPr lang="ru-RU" smtClean="0"/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3352800" y="3276600"/>
            <a:ext cx="2362200" cy="990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altLang="ru-RU" sz="2400" dirty="0" smtClean="0">
                <a:solidFill>
                  <a:schemeClr val="bg1"/>
                </a:solidFill>
                <a:latin typeface="Arial" charset="0"/>
              </a:rPr>
              <a:t>Проект 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altLang="ru-RU" sz="2400" dirty="0" smtClean="0">
                <a:solidFill>
                  <a:schemeClr val="bg1"/>
                </a:solidFill>
                <a:latin typeface="Arial" charset="0"/>
              </a:rPr>
              <a:t>«Времена года»</a:t>
            </a:r>
          </a:p>
        </p:txBody>
      </p:sp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609600" y="1371600"/>
            <a:ext cx="3962400" cy="129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altLang="ru-RU" sz="2000" b="1" dirty="0" smtClean="0">
                <a:solidFill>
                  <a:schemeClr val="bg1"/>
                </a:solidFill>
                <a:latin typeface="Arial" charset="0"/>
              </a:rPr>
              <a:t>экологическое воспитание</a:t>
            </a:r>
            <a:r>
              <a:rPr lang="ru-RU" altLang="ru-RU" sz="1800" dirty="0" smtClean="0">
                <a:solidFill>
                  <a:schemeClr val="bg1"/>
                </a:solidFill>
                <a:latin typeface="Arial" charset="0"/>
              </a:rPr>
              <a:t> (экскурсии, наблюдения, экологические игры и др.) </a:t>
            </a:r>
          </a:p>
        </p:txBody>
      </p:sp>
      <p:sp>
        <p:nvSpPr>
          <p:cNvPr id="24582" name="Rectangle 6"/>
          <p:cNvSpPr>
            <a:spLocks noChangeArrowheads="1"/>
          </p:cNvSpPr>
          <p:nvPr/>
        </p:nvSpPr>
        <p:spPr bwMode="auto">
          <a:xfrm>
            <a:off x="4876800" y="1371600"/>
            <a:ext cx="3810000" cy="129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altLang="ru-RU" sz="2000" b="1" dirty="0" smtClean="0">
                <a:solidFill>
                  <a:schemeClr val="bg1"/>
                </a:solidFill>
                <a:latin typeface="Arial" charset="0"/>
              </a:rPr>
              <a:t>художественная литература</a:t>
            </a:r>
            <a:r>
              <a:rPr lang="ru-RU" altLang="ru-RU" sz="1800" dirty="0" smtClean="0">
                <a:solidFill>
                  <a:schemeClr val="bg1"/>
                </a:solidFill>
                <a:latin typeface="Arial" charset="0"/>
              </a:rPr>
              <a:t> (заучивание стихотворений, чтение произведений  по тематике проекта и т.п.) </a:t>
            </a:r>
          </a:p>
        </p:txBody>
      </p:sp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457200" y="3429000"/>
            <a:ext cx="2743200" cy="1447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altLang="ru-RU" sz="2000" b="1" dirty="0" smtClean="0">
                <a:solidFill>
                  <a:schemeClr val="bg1"/>
                </a:solidFill>
                <a:latin typeface="Arial" charset="0"/>
              </a:rPr>
              <a:t>изобразительная деятельность</a:t>
            </a:r>
            <a:r>
              <a:rPr lang="ru-RU" altLang="ru-RU" sz="1800" dirty="0" smtClean="0">
                <a:solidFill>
                  <a:schemeClr val="bg1"/>
                </a:solidFill>
                <a:latin typeface="Arial" charset="0"/>
              </a:rPr>
              <a:t> (рассматривание репродукций, зарисовки и т.п.) </a:t>
            </a:r>
          </a:p>
        </p:txBody>
      </p:sp>
      <p:sp>
        <p:nvSpPr>
          <p:cNvPr id="24584" name="Rectangle 8"/>
          <p:cNvSpPr>
            <a:spLocks noChangeArrowheads="1"/>
          </p:cNvSpPr>
          <p:nvPr/>
        </p:nvSpPr>
        <p:spPr bwMode="auto">
          <a:xfrm>
            <a:off x="5867400" y="3429000"/>
            <a:ext cx="2895600" cy="1447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altLang="ru-RU" sz="2000" b="1" dirty="0" smtClean="0">
                <a:solidFill>
                  <a:schemeClr val="bg1"/>
                </a:solidFill>
                <a:latin typeface="Arial" charset="0"/>
              </a:rPr>
              <a:t>музыкальное воспитание</a:t>
            </a:r>
            <a:r>
              <a:rPr lang="ru-RU" altLang="ru-RU" sz="1800" dirty="0" smtClean="0">
                <a:solidFill>
                  <a:schemeClr val="bg1"/>
                </a:solidFill>
                <a:latin typeface="Arial" charset="0"/>
              </a:rPr>
              <a:t> 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altLang="ru-RU" sz="1800" dirty="0" smtClean="0">
                <a:solidFill>
                  <a:schemeClr val="bg1"/>
                </a:solidFill>
                <a:latin typeface="Arial" charset="0"/>
              </a:rPr>
              <a:t>(слушание музыки, разучивание песен и танцев по теме проекта) </a:t>
            </a:r>
          </a:p>
        </p:txBody>
      </p:sp>
      <p:sp>
        <p:nvSpPr>
          <p:cNvPr id="24585" name="Rectangle 9"/>
          <p:cNvSpPr>
            <a:spLocks noChangeArrowheads="1"/>
          </p:cNvSpPr>
          <p:nvPr/>
        </p:nvSpPr>
        <p:spPr bwMode="auto">
          <a:xfrm>
            <a:off x="2514600" y="5105400"/>
            <a:ext cx="4495800" cy="129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altLang="ru-RU" sz="2000" b="1" dirty="0" smtClean="0">
                <a:solidFill>
                  <a:schemeClr val="bg1"/>
                </a:solidFill>
                <a:latin typeface="Arial" charset="0"/>
              </a:rPr>
              <a:t>физическое воспитание</a:t>
            </a:r>
            <a:r>
              <a:rPr lang="ru-RU" altLang="ru-RU" sz="1800" dirty="0" smtClean="0">
                <a:solidFill>
                  <a:schemeClr val="bg1"/>
                </a:solidFill>
                <a:latin typeface="Arial" charset="0"/>
              </a:rPr>
              <a:t> (подвижные игры, эстафеты, спортивные праздники по тематике проекта) </a:t>
            </a:r>
          </a:p>
        </p:txBody>
      </p:sp>
      <p:sp>
        <p:nvSpPr>
          <p:cNvPr id="24586" name="Line 10"/>
          <p:cNvSpPr>
            <a:spLocks noChangeShapeType="1"/>
          </p:cNvSpPr>
          <p:nvPr/>
        </p:nvSpPr>
        <p:spPr bwMode="auto">
          <a:xfrm>
            <a:off x="3352800" y="2667000"/>
            <a:ext cx="457200" cy="533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FFFFFF"/>
              </a:solidFill>
            </a:endParaRPr>
          </a:p>
        </p:txBody>
      </p:sp>
      <p:sp>
        <p:nvSpPr>
          <p:cNvPr id="24587" name="Line 11"/>
          <p:cNvSpPr>
            <a:spLocks noChangeShapeType="1"/>
          </p:cNvSpPr>
          <p:nvPr/>
        </p:nvSpPr>
        <p:spPr bwMode="auto">
          <a:xfrm flipH="1">
            <a:off x="5029200" y="2667000"/>
            <a:ext cx="609600" cy="533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FFFFFF"/>
              </a:solidFill>
            </a:endParaRPr>
          </a:p>
        </p:txBody>
      </p:sp>
      <p:sp>
        <p:nvSpPr>
          <p:cNvPr id="24588" name="Line 12"/>
          <p:cNvSpPr>
            <a:spLocks noChangeShapeType="1"/>
          </p:cNvSpPr>
          <p:nvPr/>
        </p:nvSpPr>
        <p:spPr bwMode="auto">
          <a:xfrm flipV="1">
            <a:off x="3200400" y="4343400"/>
            <a:ext cx="609600" cy="4572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FFFFFF"/>
              </a:solidFill>
            </a:endParaRPr>
          </a:p>
        </p:txBody>
      </p:sp>
      <p:sp>
        <p:nvSpPr>
          <p:cNvPr id="24589" name="Line 13"/>
          <p:cNvSpPr>
            <a:spLocks noChangeShapeType="1"/>
          </p:cNvSpPr>
          <p:nvPr/>
        </p:nvSpPr>
        <p:spPr bwMode="auto">
          <a:xfrm flipH="1" flipV="1">
            <a:off x="5181600" y="4343400"/>
            <a:ext cx="685800" cy="4572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FFFFFF"/>
              </a:solidFill>
            </a:endParaRPr>
          </a:p>
        </p:txBody>
      </p:sp>
      <p:sp>
        <p:nvSpPr>
          <p:cNvPr id="24590" name="Line 14"/>
          <p:cNvSpPr>
            <a:spLocks noChangeShapeType="1"/>
          </p:cNvSpPr>
          <p:nvPr/>
        </p:nvSpPr>
        <p:spPr bwMode="auto">
          <a:xfrm flipV="1">
            <a:off x="4572000" y="4343400"/>
            <a:ext cx="0" cy="762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5074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2362200" y="2667000"/>
            <a:ext cx="6019800" cy="1143000"/>
          </a:xfrm>
          <a:solidFill>
            <a:schemeClr val="accent1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ru-RU" sz="3100" dirty="0" smtClean="0">
                <a:solidFill>
                  <a:schemeClr val="bg1"/>
                </a:solidFill>
              </a:rPr>
              <a:t>игровая форма реализации проекта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idx="1"/>
          </p:nvPr>
        </p:nvSpPr>
        <p:spPr>
          <a:xfrm>
            <a:off x="228600" y="6400800"/>
            <a:ext cx="8763000" cy="76200"/>
          </a:xfrm>
        </p:spPr>
        <p:txBody>
          <a:bodyPr>
            <a:normAutofit fontScale="25000" lnSpcReduction="20000"/>
          </a:bodyPr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800" smtClean="0"/>
          </a:p>
        </p:txBody>
      </p:sp>
      <p:sp>
        <p:nvSpPr>
          <p:cNvPr id="25603" name="Rectangle 4"/>
          <p:cNvSpPr>
            <a:spLocks noChangeArrowheads="1"/>
          </p:cNvSpPr>
          <p:nvPr/>
        </p:nvSpPr>
        <p:spPr bwMode="auto">
          <a:xfrm>
            <a:off x="457200" y="762000"/>
            <a:ext cx="4648200" cy="129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altLang="ru-RU" sz="2400" dirty="0" smtClean="0">
                <a:solidFill>
                  <a:schemeClr val="bg1"/>
                </a:solidFill>
                <a:latin typeface="Arial" charset="0"/>
              </a:rPr>
              <a:t>Ведущий вид деятельности дошкольника - </a:t>
            </a:r>
            <a:r>
              <a:rPr lang="ru-RU" altLang="ru-RU" sz="2400" b="1" dirty="0" smtClean="0">
                <a:solidFill>
                  <a:schemeClr val="bg1"/>
                </a:solidFill>
                <a:latin typeface="Arial" charset="0"/>
              </a:rPr>
              <a:t>игра</a:t>
            </a:r>
          </a:p>
        </p:txBody>
      </p:sp>
      <p:sp>
        <p:nvSpPr>
          <p:cNvPr id="25604" name="Rectangle 5"/>
          <p:cNvSpPr>
            <a:spLocks noChangeArrowheads="1"/>
          </p:cNvSpPr>
          <p:nvPr/>
        </p:nvSpPr>
        <p:spPr bwMode="auto">
          <a:xfrm>
            <a:off x="3962400" y="4419600"/>
            <a:ext cx="4953000" cy="1828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altLang="ru-RU" sz="2000" dirty="0" smtClean="0">
                <a:solidFill>
                  <a:schemeClr val="bg1"/>
                </a:solidFill>
                <a:latin typeface="Arial" charset="0"/>
              </a:rPr>
              <a:t>экскурсии, разведки, встречи с людьми различных профессий, игры на объектах социальной среды, практически полезные дела</a:t>
            </a:r>
          </a:p>
        </p:txBody>
      </p:sp>
      <p:sp>
        <p:nvSpPr>
          <p:cNvPr id="25606" name="Line 7"/>
          <p:cNvSpPr>
            <a:spLocks noChangeShapeType="1"/>
          </p:cNvSpPr>
          <p:nvPr/>
        </p:nvSpPr>
        <p:spPr bwMode="auto">
          <a:xfrm>
            <a:off x="3048000" y="2057400"/>
            <a:ext cx="1066800" cy="6096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FFFFFF"/>
              </a:solidFill>
            </a:endParaRPr>
          </a:p>
        </p:txBody>
      </p:sp>
      <p:sp>
        <p:nvSpPr>
          <p:cNvPr id="25607" name="Line 8"/>
          <p:cNvSpPr>
            <a:spLocks noChangeShapeType="1"/>
          </p:cNvSpPr>
          <p:nvPr/>
        </p:nvSpPr>
        <p:spPr bwMode="auto">
          <a:xfrm>
            <a:off x="5638800" y="3810000"/>
            <a:ext cx="1143000" cy="6096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511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bg1"/>
                </a:solidFill>
              </a:rPr>
              <a:t>продолжительность проектов в ДОУ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endParaRPr lang="ru-RU" dirty="0" smtClean="0"/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1501775" y="2846388"/>
            <a:ext cx="4191000" cy="1143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altLang="ru-RU" sz="2000" b="1" dirty="0" smtClean="0">
                <a:solidFill>
                  <a:schemeClr val="bg1"/>
                </a:solidFill>
                <a:latin typeface="Arial" charset="0"/>
              </a:rPr>
              <a:t>краткосрочные 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altLang="ru-RU" sz="2000" dirty="0" smtClean="0">
                <a:solidFill>
                  <a:schemeClr val="bg1"/>
                </a:solidFill>
                <a:latin typeface="Arial" charset="0"/>
              </a:rPr>
              <a:t>(от одного до нескольких дней</a:t>
            </a:r>
            <a:r>
              <a:rPr lang="ru-RU" altLang="ru-RU" sz="1800" dirty="0" smtClean="0">
                <a:solidFill>
                  <a:schemeClr val="bg1"/>
                </a:solidFill>
                <a:latin typeface="Arial" charset="0"/>
              </a:rPr>
              <a:t>) </a:t>
            </a:r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3124200" y="4038600"/>
            <a:ext cx="5029200" cy="1143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altLang="ru-RU" sz="2000" b="1" dirty="0" smtClean="0">
                <a:solidFill>
                  <a:schemeClr val="bg1"/>
                </a:solidFill>
                <a:latin typeface="Arial" charset="0"/>
              </a:rPr>
              <a:t>средней продолжительности</a:t>
            </a:r>
            <a:r>
              <a:rPr lang="ru-RU" altLang="ru-RU" sz="2000" dirty="0" smtClean="0">
                <a:solidFill>
                  <a:schemeClr val="bg1"/>
                </a:solidFill>
                <a:latin typeface="Arial" charset="0"/>
              </a:rPr>
              <a:t> 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altLang="ru-RU" sz="2000" dirty="0" smtClean="0">
                <a:solidFill>
                  <a:schemeClr val="bg1"/>
                </a:solidFill>
                <a:latin typeface="Arial" charset="0"/>
              </a:rPr>
              <a:t>(например, «Мир сказок» с организацией театрализованного шоу – 1-2 месяца)</a:t>
            </a:r>
            <a:r>
              <a:rPr lang="ru-RU" altLang="ru-RU" sz="1800" dirty="0" smtClean="0">
                <a:solidFill>
                  <a:schemeClr val="bg1"/>
                </a:solidFill>
                <a:latin typeface="Arial" charset="0"/>
              </a:rPr>
              <a:t> </a:t>
            </a:r>
          </a:p>
        </p:txBody>
      </p:sp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4038600" y="5448300"/>
            <a:ext cx="5105400" cy="129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altLang="ru-RU" sz="2000" b="1" dirty="0" smtClean="0">
                <a:solidFill>
                  <a:schemeClr val="bg1"/>
                </a:solidFill>
                <a:latin typeface="Arial" charset="0"/>
              </a:rPr>
              <a:t>долгосрочные</a:t>
            </a:r>
            <a:r>
              <a:rPr lang="ru-RU" altLang="ru-RU" sz="2000" dirty="0" smtClean="0">
                <a:solidFill>
                  <a:schemeClr val="bg1"/>
                </a:solidFill>
                <a:latin typeface="Arial" charset="0"/>
              </a:rPr>
              <a:t> 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altLang="ru-RU" sz="2000" dirty="0" smtClean="0">
                <a:solidFill>
                  <a:schemeClr val="bg1"/>
                </a:solidFill>
                <a:latin typeface="Arial" charset="0"/>
              </a:rPr>
              <a:t>(«Времена года»- на учебный год)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609600" y="1676400"/>
            <a:ext cx="4191000" cy="1066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 dirty="0">
                <a:solidFill>
                  <a:schemeClr val="bg1"/>
                </a:solidFill>
              </a:rPr>
              <a:t>Проект – ситуация </a:t>
            </a:r>
          </a:p>
        </p:txBody>
      </p:sp>
    </p:spTree>
    <p:extLst>
      <p:ext uri="{BB962C8B-B14F-4D97-AF65-F5344CB8AC3E}">
        <p14:creationId xmlns:p14="http://schemas.microsoft.com/office/powerpoint/2010/main" val="31146213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bg1"/>
                </a:solidFill>
              </a:rPr>
              <a:t>Меняется позиция педагога 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bg1"/>
                </a:solidFill>
              </a:rPr>
              <a:t>из «передатчика» знаний он превращается в активного участника совместной деятельности</a:t>
            </a:r>
          </a:p>
          <a:p>
            <a:pPr eaLnBrk="1" hangingPunct="1">
              <a:defRPr/>
            </a:pPr>
            <a:r>
              <a:rPr lang="ru-RU" dirty="0" smtClean="0">
                <a:solidFill>
                  <a:schemeClr val="bg1"/>
                </a:solidFill>
              </a:rPr>
              <a:t>выступает в роли координатора, ненавязчиво и гибко  направляя работу детей, организуя отдельные этапы </a:t>
            </a:r>
          </a:p>
        </p:txBody>
      </p:sp>
    </p:spTree>
    <p:extLst>
      <p:ext uri="{BB962C8B-B14F-4D97-AF65-F5344CB8AC3E}">
        <p14:creationId xmlns:p14="http://schemas.microsoft.com/office/powerpoint/2010/main" val="7070079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b="1" i="1" dirty="0" smtClean="0">
                <a:solidFill>
                  <a:schemeClr val="bg1"/>
                </a:solidFill>
              </a:rPr>
              <a:t>Метод проектов </a:t>
            </a:r>
            <a:br>
              <a:rPr lang="ru-RU" sz="2800" b="1" i="1" dirty="0" smtClean="0">
                <a:solidFill>
                  <a:schemeClr val="bg1"/>
                </a:solidFill>
              </a:rPr>
            </a:br>
            <a:r>
              <a:rPr lang="ru-RU" sz="2400" b="1" i="1" dirty="0" smtClean="0">
                <a:solidFill>
                  <a:schemeClr val="bg1"/>
                </a:solidFill>
              </a:rPr>
              <a:t>(в пер. с греч. "путь исследования")</a:t>
            </a:r>
            <a:endParaRPr lang="ru-RU" sz="2400" dirty="0" smtClean="0">
              <a:solidFill>
                <a:schemeClr val="bg1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smtClean="0"/>
              <a:t>   </a:t>
            </a:r>
            <a:endParaRPr lang="ru-RU" sz="1800" smtClean="0"/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381000" y="2133600"/>
            <a:ext cx="8382000" cy="3046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dirty="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 </a:t>
            </a:r>
            <a:r>
              <a:rPr lang="ru-RU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— это способ достижения дидактической цели через детальную разработку проблемы (технологию), которая должна завершиться вполне реальным, осязаемым практическим результатом, оформленным тем или иным образом</a:t>
            </a:r>
          </a:p>
        </p:txBody>
      </p:sp>
    </p:spTree>
    <p:extLst>
      <p:ext uri="{BB962C8B-B14F-4D97-AF65-F5344CB8AC3E}">
        <p14:creationId xmlns:p14="http://schemas.microsoft.com/office/powerpoint/2010/main" val="2270114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134</TotalTime>
  <Words>340</Words>
  <Application>Microsoft Office PowerPoint</Application>
  <PresentationFormat>Экран (4:3)</PresentationFormat>
  <Paragraphs>69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Апекс</vt:lpstr>
      <vt:lpstr>«ОД в форме проекта»</vt:lpstr>
      <vt:lpstr>Актуальность</vt:lpstr>
      <vt:lpstr>Презентация PowerPoint</vt:lpstr>
      <vt:lpstr> </vt:lpstr>
      <vt:lpstr>Проекты в ДОУ - межпредметные</vt:lpstr>
      <vt:lpstr>игровая форма реализации проекта</vt:lpstr>
      <vt:lpstr>продолжительность проектов в ДОУ</vt:lpstr>
      <vt:lpstr>Меняется позиция педагога </vt:lpstr>
      <vt:lpstr>Метод проектов  (в пер. с греч. "путь исследования")</vt:lpstr>
      <vt:lpstr>Метод проектов  </vt:lpstr>
      <vt:lpstr>Проект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User3</dc:creator>
  <cp:lastModifiedBy>Olga</cp:lastModifiedBy>
  <cp:revision>11</cp:revision>
  <dcterms:created xsi:type="dcterms:W3CDTF">2014-10-16T05:24:44Z</dcterms:created>
  <dcterms:modified xsi:type="dcterms:W3CDTF">2015-10-06T08:26:10Z</dcterms:modified>
</cp:coreProperties>
</file>