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</p:sldMasterIdLst>
  <p:sldIdLst>
    <p:sldId id="256" r:id="rId5"/>
    <p:sldId id="259" r:id="rId6"/>
    <p:sldId id="261" r:id="rId7"/>
    <p:sldId id="257" r:id="rId8"/>
    <p:sldId id="258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67" r:id="rId17"/>
    <p:sldId id="268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31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602847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6902891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794000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676833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277634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3656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246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0949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9892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73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038943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950312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304833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43454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147954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145618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6917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142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313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48939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9828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46725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964736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396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220558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088475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9234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639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67717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58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09920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144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8438204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31277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737110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5BBCF0F-60EB-471B-9F9C-FDFF96837B52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78EE4-E738-47B3-BE76-7246E9713D44}" type="slidenum">
              <a:rPr lang="ru-RU" smtClean="0">
                <a:solidFill>
                  <a:srgbClr val="A04DA3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04DA3">
                  <a:shade val="75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30847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92696" y="-589757"/>
            <a:ext cx="12097344" cy="76054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3212975"/>
            <a:ext cx="6733597" cy="156966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time</a:t>
            </a:r>
            <a:endParaRPr lang="ru-RU" sz="9600" b="1" cap="none" spc="0" dirty="0">
              <a:ln w="1143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310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«Ровный час» – </a:t>
            </a:r>
            <a:r>
              <a:rPr lang="en-US" b="1" dirty="0" smtClean="0">
                <a:solidFill>
                  <a:srgbClr val="7030A0"/>
                </a:solidFill>
              </a:rPr>
              <a:t>o'clock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1751" y="2564904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Ровно любой час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/>
              <a:t>(без минут)</a:t>
            </a:r>
          </a:p>
          <a:p>
            <a:pPr algn="ctr">
              <a:lnSpc>
                <a:spcPct val="150000"/>
              </a:lnSpc>
            </a:pPr>
            <a:endParaRPr lang="ru-RU" sz="2400" dirty="0">
              <a:solidFill>
                <a:prstClr val="black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6647" y="6194920"/>
            <a:ext cx="5359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/>
              <a:buChar char="•"/>
            </a:pPr>
            <a:r>
              <a:rPr lang="en-US" sz="2400" b="1" i="1" dirty="0">
                <a:solidFill>
                  <a:srgbClr val="002060"/>
                </a:solidFill>
              </a:rPr>
              <a:t>I</a:t>
            </a:r>
            <a:r>
              <a:rPr lang="ru-RU" sz="2400" b="1" i="1" dirty="0" smtClean="0">
                <a:solidFill>
                  <a:srgbClr val="002060"/>
                </a:solidFill>
              </a:rPr>
              <a:t>t</a:t>
            </a:r>
            <a:r>
              <a:rPr lang="en-US" sz="2400" b="1" i="1" dirty="0" smtClean="0">
                <a:solidFill>
                  <a:srgbClr val="002060"/>
                </a:solidFill>
              </a:rPr>
              <a:t> is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</a:rPr>
              <a:t>ten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o'clock</a:t>
            </a:r>
            <a:r>
              <a:rPr lang="ru-RU" sz="2400" i="1" dirty="0" smtClean="0">
                <a:solidFill>
                  <a:prstClr val="black"/>
                </a:solidFill>
              </a:rPr>
              <a:t>.  (</a:t>
            </a:r>
            <a:r>
              <a:rPr lang="ru-RU" i="1" dirty="0" smtClean="0">
                <a:solidFill>
                  <a:prstClr val="black"/>
                </a:solidFill>
              </a:rPr>
              <a:t>Десять </a:t>
            </a:r>
            <a:r>
              <a:rPr lang="ru-RU" i="1" dirty="0">
                <a:solidFill>
                  <a:prstClr val="black"/>
                </a:solidFill>
              </a:rPr>
              <a:t>часов </a:t>
            </a:r>
            <a:r>
              <a:rPr lang="ru-RU" i="1" dirty="0" smtClean="0">
                <a:solidFill>
                  <a:prstClr val="black"/>
                </a:solidFill>
              </a:rPr>
              <a:t>ровно).</a:t>
            </a:r>
            <a:endParaRPr lang="ru-RU" i="1" dirty="0">
              <a:solidFill>
                <a:prstClr val="black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590" y="1340767"/>
            <a:ext cx="4549450" cy="45494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680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Употребление предлогов</a:t>
            </a:r>
            <a:endParaRPr lang="ru-RU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666359688"/>
              </p:ext>
            </p:extLst>
          </p:nvPr>
        </p:nvGraphicFramePr>
        <p:xfrm>
          <a:off x="323528" y="2204864"/>
          <a:ext cx="8428071" cy="3661127"/>
        </p:xfrm>
        <a:graphic>
          <a:graphicData uri="http://schemas.openxmlformats.org/drawingml/2006/table">
            <a:tbl>
              <a:tblPr/>
              <a:tblGrid>
                <a:gridCol w="2809357"/>
                <a:gridCol w="2809357"/>
                <a:gridCol w="2809357"/>
              </a:tblGrid>
              <a:tr h="56325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7030A0"/>
                          </a:solidFill>
                        </a:rPr>
                        <a:t>In</a:t>
                      </a:r>
                      <a:endParaRPr lang="en-US" sz="28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7030A0"/>
                          </a:solidFill>
                        </a:rPr>
                        <a:t>On</a:t>
                      </a:r>
                      <a:endParaRPr lang="en-US" sz="28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7030A0"/>
                          </a:solidFill>
                        </a:rPr>
                        <a:t>At</a:t>
                      </a:r>
                      <a:endParaRPr lang="en-US" sz="28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78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/>
                        <a:t>Сезоны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smtClean="0"/>
                        <a:t>– in summer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(winter, autumn,</a:t>
                      </a:r>
                      <a:r>
                        <a:rPr lang="en-US" sz="2000" baseline="0" dirty="0" smtClean="0"/>
                        <a:t> spring).</a:t>
                      </a:r>
                      <a:endParaRPr lang="ru-RU" sz="2000" dirty="0" smtClean="0"/>
                    </a:p>
                    <a:p>
                      <a:pPr algn="l"/>
                      <a:r>
                        <a:rPr lang="en-US" sz="2000" b="1" dirty="0" smtClean="0"/>
                        <a:t>Месяцы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/>
                        <a:t>- </a:t>
                      </a:r>
                      <a:r>
                        <a:rPr lang="en-US" sz="2000" dirty="0" smtClean="0"/>
                        <a:t> in January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February ,</a:t>
                      </a:r>
                      <a:r>
                        <a:rPr lang="en-US" sz="2000" baseline="0" dirty="0" smtClean="0"/>
                        <a:t> March)</a:t>
                      </a:r>
                    </a:p>
                    <a:p>
                      <a:pPr algn="l"/>
                      <a:r>
                        <a:rPr lang="en-US" sz="2000" dirty="0" smtClean="0"/>
                        <a:t> </a:t>
                      </a:r>
                      <a:r>
                        <a:rPr lang="en-US" sz="2000" dirty="0"/>
                        <a:t>а </a:t>
                      </a:r>
                      <a:r>
                        <a:rPr lang="en-US" sz="2000" dirty="0" smtClean="0"/>
                        <a:t>также – in the morning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the </a:t>
                      </a:r>
                      <a:r>
                        <a:rPr lang="en-US" sz="2000" dirty="0"/>
                        <a:t>afternoon, </a:t>
                      </a:r>
                      <a:r>
                        <a:rPr lang="en-US" sz="2000" dirty="0" smtClean="0"/>
                        <a:t>the evening)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/>
                        <a:t>Дни недели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smtClean="0"/>
                        <a:t>– </a:t>
                      </a:r>
                      <a:r>
                        <a:rPr lang="en-US" sz="2000" dirty="0" smtClean="0"/>
                        <a:t>on Sunday ( Monday,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Saturday </a:t>
                      </a:r>
                      <a:r>
                        <a:rPr lang="en-US" sz="2000" dirty="0"/>
                        <a:t>nights </a:t>
                      </a:r>
                      <a:r>
                        <a:rPr lang="en-US" sz="2000" dirty="0" smtClean="0"/>
                        <a:t>)</a:t>
                      </a:r>
                      <a:r>
                        <a:rPr lang="ru-RU" sz="2000" dirty="0" smtClean="0"/>
                        <a:t> </a:t>
                      </a:r>
                      <a:endParaRPr lang="en-US" sz="2000" dirty="0" smtClean="0"/>
                    </a:p>
                    <a:p>
                      <a:pPr algn="l"/>
                      <a:r>
                        <a:rPr lang="ru-RU" sz="2000" b="1" dirty="0" smtClean="0"/>
                        <a:t>Даты</a:t>
                      </a:r>
                      <a:r>
                        <a:rPr lang="ru-RU" sz="2000" dirty="0" smtClean="0"/>
                        <a:t> – </a:t>
                      </a:r>
                      <a:r>
                        <a:rPr lang="en-US" sz="2000" dirty="0" smtClean="0"/>
                        <a:t>on the </a:t>
                      </a:r>
                      <a:r>
                        <a:rPr lang="ru-RU" sz="2000" dirty="0" smtClean="0"/>
                        <a:t>1</a:t>
                      </a:r>
                      <a:r>
                        <a:rPr lang="en-US" sz="2000" dirty="0" err="1"/>
                        <a:t>st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smtClean="0"/>
                        <a:t>of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September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26st </a:t>
                      </a:r>
                      <a:r>
                        <a:rPr lang="en-US" sz="2000" dirty="0"/>
                        <a:t>April </a:t>
                      </a:r>
                      <a:r>
                        <a:rPr lang="en-US" sz="2000" dirty="0" smtClean="0"/>
                        <a:t>)</a:t>
                      </a:r>
                    </a:p>
                    <a:p>
                      <a:pPr algn="l"/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а также </a:t>
                      </a:r>
                      <a:r>
                        <a:rPr lang="ru-RU" sz="2000" dirty="0" smtClean="0"/>
                        <a:t>– </a:t>
                      </a:r>
                      <a:r>
                        <a:rPr lang="en-US" sz="2000" dirty="0" smtClean="0"/>
                        <a:t>on my </a:t>
                      </a:r>
                      <a:r>
                        <a:rPr lang="en-US" sz="2000" dirty="0"/>
                        <a:t>birthday.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/>
                        <a:t>Праздники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smtClean="0"/>
                        <a:t>– </a:t>
                      </a:r>
                      <a:r>
                        <a:rPr lang="en-US" sz="2000" dirty="0" smtClean="0"/>
                        <a:t>on Christmas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Easter)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b="1" dirty="0"/>
                        <a:t>Время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smtClean="0"/>
                        <a:t>– </a:t>
                      </a:r>
                      <a:r>
                        <a:rPr lang="en-US" sz="2000" dirty="0" smtClean="0"/>
                        <a:t>at four </a:t>
                      </a:r>
                      <a:r>
                        <a:rPr lang="en-US" sz="2000" dirty="0"/>
                        <a:t>o'clock 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а также </a:t>
                      </a:r>
                      <a:r>
                        <a:rPr lang="ru-RU" sz="2000" dirty="0" smtClean="0"/>
                        <a:t>– </a:t>
                      </a:r>
                      <a:r>
                        <a:rPr lang="en-US" sz="2000" dirty="0" smtClean="0"/>
                        <a:t>night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the weekend)</a:t>
                      </a:r>
                      <a:endParaRPr lang="ru-RU" sz="2000" dirty="0" smtClean="0"/>
                    </a:p>
                    <a:p>
                      <a:pPr algn="l"/>
                      <a:endParaRPr lang="ru-RU" sz="2000" dirty="0" smtClean="0"/>
                    </a:p>
                    <a:p>
                      <a:pPr algn="l"/>
                      <a:endParaRPr lang="ru-RU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2327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Следует запомнить: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7030A0"/>
                </a:solidFill>
              </a:rPr>
              <a:t>exactly</a:t>
            </a:r>
            <a:r>
              <a:rPr lang="en-US" dirty="0"/>
              <a:t> - </a:t>
            </a:r>
            <a:r>
              <a:rPr lang="ru-RU" dirty="0"/>
              <a:t>ровно; например, </a:t>
            </a:r>
            <a:r>
              <a:rPr lang="en-US" dirty="0"/>
              <a:t>it's exactly nine (</a:t>
            </a:r>
            <a:r>
              <a:rPr lang="ru-RU" dirty="0"/>
              <a:t>ровно девять часов)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7030A0"/>
                </a:solidFill>
              </a:rPr>
              <a:t>about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ru-RU" dirty="0"/>
              <a:t>примерно; например, </a:t>
            </a:r>
            <a:r>
              <a:rPr lang="en-US" dirty="0"/>
              <a:t>it's about seven (</a:t>
            </a:r>
            <a:r>
              <a:rPr lang="ru-RU" dirty="0"/>
              <a:t>около семи часов)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7030A0"/>
                </a:solidFill>
              </a:rPr>
              <a:t>almost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ru-RU" dirty="0"/>
              <a:t>почти; например, </a:t>
            </a:r>
            <a:r>
              <a:rPr lang="en-US" dirty="0"/>
              <a:t>it's about eight (</a:t>
            </a:r>
            <a:r>
              <a:rPr lang="ru-RU" dirty="0"/>
              <a:t>почти восемь часов)</a:t>
            </a:r>
          </a:p>
        </p:txBody>
      </p:sp>
    </p:spTree>
    <p:extLst>
      <p:ext uri="{BB962C8B-B14F-4D97-AF65-F5344CB8AC3E}">
        <p14:creationId xmlns:p14="http://schemas.microsoft.com/office/powerpoint/2010/main" xmlns="" val="33040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Примеры времени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662736" cy="4782272"/>
          </a:xfrm>
        </p:spPr>
        <p:txBody>
          <a:bodyPr>
            <a:noAutofit/>
          </a:bodyPr>
          <a:lstStyle/>
          <a:p>
            <a:r>
              <a:rPr lang="ru-RU" sz="2000" dirty="0"/>
              <a:t>00.00 (полночь) - </a:t>
            </a:r>
            <a:r>
              <a:rPr lang="en-US" sz="2000" dirty="0" smtClean="0"/>
              <a:t>midnight</a:t>
            </a:r>
          </a:p>
          <a:p>
            <a:r>
              <a:rPr lang="en-US" sz="2000" dirty="0" smtClean="0"/>
              <a:t>00.05 </a:t>
            </a:r>
            <a:r>
              <a:rPr lang="en-US" sz="2000" dirty="0"/>
              <a:t>(</a:t>
            </a:r>
            <a:r>
              <a:rPr lang="ru-RU" sz="2000" dirty="0"/>
              <a:t>пять минут первого ночи) - </a:t>
            </a:r>
            <a:r>
              <a:rPr lang="en-US" sz="2000" dirty="0"/>
              <a:t>it’s five past zero am</a:t>
            </a:r>
          </a:p>
          <a:p>
            <a:r>
              <a:rPr lang="en-US" sz="2000" dirty="0"/>
              <a:t>01.10 (</a:t>
            </a:r>
            <a:r>
              <a:rPr lang="ru-RU" sz="2000" dirty="0"/>
              <a:t>десять минут второго ночи) - </a:t>
            </a:r>
            <a:r>
              <a:rPr lang="en-US" sz="2000" dirty="0"/>
              <a:t>it’s ten past one am</a:t>
            </a:r>
          </a:p>
          <a:p>
            <a:r>
              <a:rPr lang="en-US" sz="2000" dirty="0"/>
              <a:t>02.15 (</a:t>
            </a:r>
            <a:r>
              <a:rPr lang="ru-RU" sz="2000" dirty="0"/>
              <a:t>пятнадцать минут третьего ночи) - </a:t>
            </a:r>
            <a:r>
              <a:rPr lang="en-US" sz="2000" dirty="0"/>
              <a:t>it’s a quarter past two am</a:t>
            </a:r>
          </a:p>
          <a:p>
            <a:r>
              <a:rPr lang="en-US" sz="2000" dirty="0"/>
              <a:t>03.20 (</a:t>
            </a:r>
            <a:r>
              <a:rPr lang="ru-RU" sz="2000" dirty="0"/>
              <a:t>двадцать минут четвёртого ночи) - </a:t>
            </a:r>
            <a:r>
              <a:rPr lang="en-US" sz="2000" dirty="0"/>
              <a:t>it’s twenty past three am</a:t>
            </a:r>
          </a:p>
          <a:p>
            <a:r>
              <a:rPr lang="en-US" sz="2000" dirty="0"/>
              <a:t>04.25 (</a:t>
            </a:r>
            <a:r>
              <a:rPr lang="ru-RU" sz="2000" dirty="0"/>
              <a:t>двадцать пять минут пятого утра) - </a:t>
            </a:r>
            <a:r>
              <a:rPr lang="en-US" sz="2000" dirty="0"/>
              <a:t>it’s twenty five past four am</a:t>
            </a:r>
          </a:p>
          <a:p>
            <a:r>
              <a:rPr lang="en-US" sz="2000" dirty="0"/>
              <a:t>05.30 (</a:t>
            </a:r>
            <a:r>
              <a:rPr lang="ru-RU" sz="2000" dirty="0"/>
              <a:t>половина шестого утра) - </a:t>
            </a:r>
            <a:r>
              <a:rPr lang="en-US" sz="2000" dirty="0"/>
              <a:t>it’s half past five am</a:t>
            </a:r>
          </a:p>
          <a:p>
            <a:r>
              <a:rPr lang="en-US" sz="2000" dirty="0"/>
              <a:t>06.35 </a:t>
            </a:r>
            <a:r>
              <a:rPr lang="en-US" sz="2000" dirty="0" smtClean="0"/>
              <a:t>(</a:t>
            </a:r>
            <a:r>
              <a:rPr lang="ru-RU" sz="2000" dirty="0" smtClean="0"/>
              <a:t>без </a:t>
            </a:r>
            <a:r>
              <a:rPr lang="ru-RU" sz="2000" dirty="0"/>
              <a:t>25 минут 7) - </a:t>
            </a:r>
            <a:r>
              <a:rPr lang="en-US" sz="2000" dirty="0"/>
              <a:t>it's twenty five to seven am</a:t>
            </a:r>
          </a:p>
          <a:p>
            <a:r>
              <a:rPr lang="en-US" sz="2000" dirty="0"/>
              <a:t>07.40 (</a:t>
            </a:r>
            <a:r>
              <a:rPr lang="ru-RU" sz="2000" dirty="0"/>
              <a:t>без двадцати восемь утра) - </a:t>
            </a:r>
            <a:r>
              <a:rPr lang="en-US" sz="2000" dirty="0"/>
              <a:t>it's twenty to eight am</a:t>
            </a:r>
          </a:p>
          <a:p>
            <a:r>
              <a:rPr lang="en-US" sz="2000" dirty="0"/>
              <a:t>08.45 (</a:t>
            </a:r>
            <a:r>
              <a:rPr lang="ru-RU" sz="2000" dirty="0"/>
              <a:t>без пятнадцати девять утра) - </a:t>
            </a:r>
            <a:r>
              <a:rPr lang="en-US" sz="2000" dirty="0"/>
              <a:t>it's a quarter to nine am</a:t>
            </a:r>
          </a:p>
          <a:p>
            <a:r>
              <a:rPr lang="en-US" sz="2000" dirty="0"/>
              <a:t>09.50 (</a:t>
            </a:r>
            <a:r>
              <a:rPr lang="ru-RU" sz="2000" dirty="0"/>
              <a:t>без десяти десять утра) - </a:t>
            </a:r>
            <a:r>
              <a:rPr lang="en-US" sz="2000" dirty="0"/>
              <a:t>it's ten to ten am</a:t>
            </a:r>
          </a:p>
          <a:p>
            <a:r>
              <a:rPr lang="en-US" sz="2000" dirty="0"/>
              <a:t>10.55 (</a:t>
            </a:r>
            <a:r>
              <a:rPr lang="ru-RU" sz="2000" dirty="0"/>
              <a:t>без пяти одиннадцать утра) - </a:t>
            </a:r>
            <a:r>
              <a:rPr lang="en-US" sz="2000" dirty="0"/>
              <a:t>it's five to eleven am</a:t>
            </a:r>
          </a:p>
          <a:p>
            <a:r>
              <a:rPr lang="en-US" sz="2000" dirty="0"/>
              <a:t>12.00 (</a:t>
            </a:r>
            <a:r>
              <a:rPr lang="ru-RU" sz="2000" dirty="0"/>
              <a:t>полдень) - </a:t>
            </a:r>
            <a:r>
              <a:rPr lang="en-US" sz="2000" dirty="0"/>
              <a:t>noon </a:t>
            </a:r>
            <a:r>
              <a:rPr lang="ru-RU" sz="2000" dirty="0"/>
              <a:t>или </a:t>
            </a:r>
            <a:r>
              <a:rPr lang="en-US" sz="2000" dirty="0" smtClean="0"/>
              <a:t>midday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9718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A04DA3">
                    <a:shade val="75000"/>
                  </a:srgbClr>
                </a:solidFill>
              </a:rPr>
              <a:t>Примеры времени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12.05 (</a:t>
            </a:r>
            <a:r>
              <a:rPr lang="ru-RU" sz="2000" dirty="0">
                <a:solidFill>
                  <a:prstClr val="black"/>
                </a:solidFill>
              </a:rPr>
              <a:t>пять минут первого дня) - </a:t>
            </a:r>
            <a:r>
              <a:rPr lang="en-US" sz="2000" dirty="0">
                <a:solidFill>
                  <a:prstClr val="black"/>
                </a:solidFill>
              </a:rPr>
              <a:t>it's five past twelve pm 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13.10 (</a:t>
            </a:r>
            <a:r>
              <a:rPr lang="ru-RU" sz="2000" dirty="0">
                <a:solidFill>
                  <a:prstClr val="black"/>
                </a:solidFill>
              </a:rPr>
              <a:t>десять минут второго дня) - </a:t>
            </a:r>
            <a:r>
              <a:rPr lang="en-US" sz="2000" dirty="0">
                <a:solidFill>
                  <a:prstClr val="black"/>
                </a:solidFill>
              </a:rPr>
              <a:t>it's ten past one pm 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14.15 (</a:t>
            </a:r>
            <a:r>
              <a:rPr lang="ru-RU" sz="2000" dirty="0">
                <a:solidFill>
                  <a:prstClr val="black"/>
                </a:solidFill>
              </a:rPr>
              <a:t>пятнадцать минут третьего дня) - </a:t>
            </a:r>
            <a:r>
              <a:rPr lang="en-US" sz="2000" dirty="0">
                <a:solidFill>
                  <a:prstClr val="black"/>
                </a:solidFill>
              </a:rPr>
              <a:t>it's a quarter past two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15.20 (</a:t>
            </a:r>
            <a:r>
              <a:rPr lang="ru-RU" sz="2000" dirty="0">
                <a:solidFill>
                  <a:prstClr val="black"/>
                </a:solidFill>
              </a:rPr>
              <a:t>двадцать минут четвёртого дня) - </a:t>
            </a:r>
            <a:r>
              <a:rPr lang="en-US" sz="2000" dirty="0">
                <a:solidFill>
                  <a:prstClr val="black"/>
                </a:solidFill>
              </a:rPr>
              <a:t>it's twenty past three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16.25 (</a:t>
            </a:r>
            <a:r>
              <a:rPr lang="ru-RU" sz="2000" dirty="0">
                <a:solidFill>
                  <a:prstClr val="black"/>
                </a:solidFill>
              </a:rPr>
              <a:t>двадцать пять минут пятого дня) - </a:t>
            </a:r>
            <a:r>
              <a:rPr lang="en-US" sz="2000" dirty="0">
                <a:solidFill>
                  <a:prstClr val="black"/>
                </a:solidFill>
              </a:rPr>
              <a:t>it's twenty five past four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17.30 (</a:t>
            </a:r>
            <a:r>
              <a:rPr lang="ru-RU" sz="2000" dirty="0">
                <a:solidFill>
                  <a:prstClr val="black"/>
                </a:solidFill>
              </a:rPr>
              <a:t>половина шестого вечера) - </a:t>
            </a:r>
            <a:r>
              <a:rPr lang="en-US" sz="2000" dirty="0">
                <a:solidFill>
                  <a:prstClr val="black"/>
                </a:solidFill>
              </a:rPr>
              <a:t>it's half past five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18.35 </a:t>
            </a:r>
            <a:r>
              <a:rPr lang="en-US" sz="2000" dirty="0" smtClean="0">
                <a:solidFill>
                  <a:prstClr val="black"/>
                </a:solidFill>
              </a:rPr>
              <a:t>(</a:t>
            </a:r>
            <a:r>
              <a:rPr lang="ru-RU" sz="2000" dirty="0" smtClean="0">
                <a:solidFill>
                  <a:prstClr val="black"/>
                </a:solidFill>
              </a:rPr>
              <a:t>без </a:t>
            </a:r>
            <a:r>
              <a:rPr lang="ru-RU" sz="2000" dirty="0">
                <a:solidFill>
                  <a:prstClr val="black"/>
                </a:solidFill>
              </a:rPr>
              <a:t>25 минут 7) - </a:t>
            </a:r>
            <a:r>
              <a:rPr lang="en-US" sz="2000" dirty="0">
                <a:solidFill>
                  <a:prstClr val="black"/>
                </a:solidFill>
              </a:rPr>
              <a:t>it's twenty five to seven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19.40 (</a:t>
            </a:r>
            <a:r>
              <a:rPr lang="ru-RU" sz="2000" dirty="0">
                <a:solidFill>
                  <a:prstClr val="black"/>
                </a:solidFill>
              </a:rPr>
              <a:t>без двадцати минут восемь вечера) - </a:t>
            </a:r>
            <a:r>
              <a:rPr lang="en-US" sz="2000" dirty="0">
                <a:solidFill>
                  <a:prstClr val="black"/>
                </a:solidFill>
              </a:rPr>
              <a:t>it's twenty to eight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20.45 (</a:t>
            </a:r>
            <a:r>
              <a:rPr lang="ru-RU" sz="2000" dirty="0">
                <a:solidFill>
                  <a:prstClr val="black"/>
                </a:solidFill>
              </a:rPr>
              <a:t>без пятнадцати минут девять вечера) - </a:t>
            </a:r>
            <a:r>
              <a:rPr lang="en-US" sz="2000" dirty="0">
                <a:solidFill>
                  <a:prstClr val="black"/>
                </a:solidFill>
              </a:rPr>
              <a:t>it's a quarter to nine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21.50 (</a:t>
            </a:r>
            <a:r>
              <a:rPr lang="ru-RU" sz="2000" dirty="0">
                <a:solidFill>
                  <a:prstClr val="black"/>
                </a:solidFill>
              </a:rPr>
              <a:t>без десяти минут десять вечера) - </a:t>
            </a:r>
            <a:r>
              <a:rPr lang="en-US" sz="2000" dirty="0">
                <a:solidFill>
                  <a:prstClr val="black"/>
                </a:solidFill>
              </a:rPr>
              <a:t>it's ten to ten pm</a:t>
            </a:r>
          </a:p>
          <a:p>
            <a:pPr lvl="0">
              <a:buClr>
                <a:srgbClr val="53548A"/>
              </a:buClr>
            </a:pPr>
            <a:r>
              <a:rPr lang="en-US" sz="2000" dirty="0">
                <a:solidFill>
                  <a:prstClr val="black"/>
                </a:solidFill>
              </a:rPr>
              <a:t>22.55 (</a:t>
            </a:r>
            <a:r>
              <a:rPr lang="ru-RU" sz="2000" dirty="0">
                <a:solidFill>
                  <a:prstClr val="black"/>
                </a:solidFill>
              </a:rPr>
              <a:t>без пяти минут одиннадцать вечера) - </a:t>
            </a:r>
            <a:r>
              <a:rPr lang="en-US" sz="2000" dirty="0">
                <a:solidFill>
                  <a:prstClr val="black"/>
                </a:solidFill>
              </a:rPr>
              <a:t>it's five to eleven </a:t>
            </a:r>
            <a:r>
              <a:rPr lang="en-US" sz="2000" dirty="0" smtClean="0">
                <a:solidFill>
                  <a:prstClr val="black"/>
                </a:solidFill>
              </a:rPr>
              <a:t>pm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342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Также важно знать: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>
                <a:solidFill>
                  <a:srgbClr val="002060"/>
                </a:solidFill>
              </a:rPr>
              <a:t>течение трех </a:t>
            </a:r>
            <a:r>
              <a:rPr lang="ru-RU" sz="2000" b="1" dirty="0" smtClean="0">
                <a:solidFill>
                  <a:srgbClr val="002060"/>
                </a:solidFill>
              </a:rPr>
              <a:t>часов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</a:rPr>
              <a:t>for </a:t>
            </a:r>
            <a:r>
              <a:rPr lang="en-US" sz="2000" b="1" dirty="0">
                <a:solidFill>
                  <a:srgbClr val="002060"/>
                </a:solidFill>
              </a:rPr>
              <a:t>3 hours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через час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</a:rPr>
              <a:t>in </a:t>
            </a:r>
            <a:r>
              <a:rPr lang="en-US" sz="2000" b="1" dirty="0">
                <a:solidFill>
                  <a:srgbClr val="002060"/>
                </a:solidFill>
              </a:rPr>
              <a:t>an hour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через полчаса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</a:rPr>
              <a:t>in </a:t>
            </a:r>
            <a:r>
              <a:rPr lang="en-US" sz="2000" b="1" dirty="0">
                <a:solidFill>
                  <a:srgbClr val="002060"/>
                </a:solidFill>
              </a:rPr>
              <a:t>half an hour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через </a:t>
            </a:r>
            <a:r>
              <a:rPr lang="ru-RU" sz="2000" b="1" dirty="0">
                <a:solidFill>
                  <a:srgbClr val="002060"/>
                </a:solidFill>
              </a:rPr>
              <a:t>полтора </a:t>
            </a:r>
            <a:r>
              <a:rPr lang="ru-RU" sz="2000" b="1" dirty="0" smtClean="0">
                <a:solidFill>
                  <a:srgbClr val="002060"/>
                </a:solidFill>
              </a:rPr>
              <a:t>часа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</a:rPr>
              <a:t>in </a:t>
            </a:r>
            <a:r>
              <a:rPr lang="en-US" sz="2000" b="1" dirty="0">
                <a:solidFill>
                  <a:srgbClr val="002060"/>
                </a:solidFill>
              </a:rPr>
              <a:t>an hour and a half </a:t>
            </a:r>
          </a:p>
          <a:p>
            <a:pPr lvl="0">
              <a:buClr>
                <a:srgbClr val="53548A"/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вовремя - </a:t>
            </a:r>
            <a:r>
              <a:rPr lang="en-US" sz="2000" b="1" dirty="0" smtClean="0">
                <a:solidFill>
                  <a:srgbClr val="002060"/>
                </a:solidFill>
              </a:rPr>
              <a:t>in </a:t>
            </a:r>
            <a:r>
              <a:rPr lang="en-US" sz="2000" b="1" dirty="0">
                <a:solidFill>
                  <a:srgbClr val="002060"/>
                </a:solidFill>
              </a:rPr>
              <a:t>time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>
              <a:buClr>
                <a:srgbClr val="53548A"/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далеко </a:t>
            </a:r>
            <a:r>
              <a:rPr lang="ru-RU" sz="2000" b="1" dirty="0">
                <a:solidFill>
                  <a:srgbClr val="002060"/>
                </a:solidFill>
              </a:rPr>
              <a:t>за полночь — </a:t>
            </a:r>
            <a:r>
              <a:rPr lang="en-US" sz="2000" b="1" dirty="0">
                <a:solidFill>
                  <a:srgbClr val="002060"/>
                </a:solidFill>
              </a:rPr>
              <a:t>in the small hours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 полночь — </a:t>
            </a:r>
            <a:r>
              <a:rPr lang="en-US" sz="2000" b="1" dirty="0">
                <a:solidFill>
                  <a:srgbClr val="002060"/>
                </a:solidFill>
              </a:rPr>
              <a:t>at midnight,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за </a:t>
            </a:r>
            <a:r>
              <a:rPr lang="ru-RU" sz="2000" b="1" dirty="0">
                <a:solidFill>
                  <a:srgbClr val="002060"/>
                </a:solidFill>
              </a:rPr>
              <a:t>полночь — </a:t>
            </a:r>
            <a:r>
              <a:rPr lang="en-US" sz="2000" b="1" dirty="0">
                <a:solidFill>
                  <a:srgbClr val="002060"/>
                </a:solidFill>
              </a:rPr>
              <a:t>after midnight,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>
              <a:buClr>
                <a:srgbClr val="53548A"/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>
                <a:solidFill>
                  <a:srgbClr val="002060"/>
                </a:solidFill>
              </a:rPr>
              <a:t>полдень — </a:t>
            </a:r>
            <a:r>
              <a:rPr lang="en-US" sz="2000" b="1" dirty="0">
                <a:solidFill>
                  <a:srgbClr val="002060"/>
                </a:solidFill>
              </a:rPr>
              <a:t>at noon,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>
              <a:buClr>
                <a:srgbClr val="53548A"/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время </a:t>
            </a:r>
            <a:r>
              <a:rPr lang="ru-RU" sz="2000" b="1" dirty="0">
                <a:solidFill>
                  <a:srgbClr val="002060"/>
                </a:solidFill>
              </a:rPr>
              <a:t>до полудня — </a:t>
            </a:r>
            <a:r>
              <a:rPr lang="en-US" sz="2000" b="1" dirty="0">
                <a:solidFill>
                  <a:srgbClr val="002060"/>
                </a:solidFill>
              </a:rPr>
              <a:t>forenoon,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>
              <a:buClr>
                <a:srgbClr val="53548A"/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время </a:t>
            </a:r>
            <a:r>
              <a:rPr lang="ru-RU" sz="2000" b="1" dirty="0">
                <a:solidFill>
                  <a:srgbClr val="002060"/>
                </a:solidFill>
              </a:rPr>
              <a:t>после полудня — </a:t>
            </a:r>
            <a:r>
              <a:rPr lang="en-US" sz="2000" b="1" dirty="0">
                <a:solidFill>
                  <a:srgbClr val="002060"/>
                </a:solidFill>
              </a:rPr>
              <a:t>afternoon,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>
              <a:buClr>
                <a:srgbClr val="53548A"/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после </a:t>
            </a:r>
            <a:r>
              <a:rPr lang="ru-RU" sz="2000" b="1" dirty="0">
                <a:solidFill>
                  <a:srgbClr val="002060"/>
                </a:solidFill>
              </a:rPr>
              <a:t>полудня — </a:t>
            </a:r>
            <a:r>
              <a:rPr lang="en-US" sz="2000" b="1" dirty="0">
                <a:solidFill>
                  <a:srgbClr val="002060"/>
                </a:solidFill>
              </a:rPr>
              <a:t>in the afternoon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900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34400" cy="97497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 английском языке есть четкое разделение времени: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640960" cy="518457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  <a:buFont typeface="Arial"/>
              <a:buChar char="•"/>
            </a:pPr>
            <a:r>
              <a:rPr lang="ru-RU" b="1" dirty="0">
                <a:solidFill>
                  <a:srgbClr val="7030A0"/>
                </a:solidFill>
              </a:rPr>
              <a:t>До полудня </a:t>
            </a:r>
            <a:r>
              <a:rPr lang="ru-RU" dirty="0"/>
              <a:t>(00:00 - 12:00): </a:t>
            </a:r>
            <a:r>
              <a:rPr lang="en-US" b="1" dirty="0">
                <a:solidFill>
                  <a:srgbClr val="7030A0"/>
                </a:solidFill>
              </a:rPr>
              <a:t>AM</a:t>
            </a:r>
            <a:r>
              <a:rPr lang="en-US" b="1" dirty="0">
                <a:solidFill>
                  <a:srgbClr val="3366FF"/>
                </a:solidFill>
              </a:rPr>
              <a:t> </a:t>
            </a:r>
            <a:r>
              <a:rPr lang="en-US" dirty="0"/>
              <a:t>(</a:t>
            </a:r>
            <a:r>
              <a:rPr lang="en-US" sz="2400" dirty="0"/>
              <a:t>Ante </a:t>
            </a:r>
            <a:r>
              <a:rPr lang="en-US" sz="2400" dirty="0" err="1"/>
              <a:t>Merediem</a:t>
            </a:r>
            <a:r>
              <a:rPr lang="en-US" dirty="0"/>
              <a:t>)</a:t>
            </a:r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ru-RU" b="1" dirty="0">
                <a:solidFill>
                  <a:srgbClr val="7030A0"/>
                </a:solidFill>
              </a:rPr>
              <a:t>После полудня </a:t>
            </a:r>
            <a:r>
              <a:rPr lang="ru-RU" dirty="0"/>
              <a:t>(12:00 - 24:00): </a:t>
            </a:r>
            <a:r>
              <a:rPr lang="en-US" b="1" dirty="0">
                <a:solidFill>
                  <a:srgbClr val="7030A0"/>
                </a:solidFill>
              </a:rPr>
              <a:t>PM</a:t>
            </a:r>
            <a:r>
              <a:rPr lang="en-US" b="1" dirty="0">
                <a:solidFill>
                  <a:srgbClr val="3366FF"/>
                </a:solidFill>
              </a:rPr>
              <a:t> </a:t>
            </a:r>
            <a:r>
              <a:rPr lang="en-US" dirty="0"/>
              <a:t>(</a:t>
            </a:r>
            <a:r>
              <a:rPr lang="en-US" sz="2400" dirty="0"/>
              <a:t>Post </a:t>
            </a:r>
            <a:r>
              <a:rPr lang="en-US" sz="2400" dirty="0" err="1"/>
              <a:t>Merediem</a:t>
            </a:r>
            <a:r>
              <a:rPr lang="en-US" dirty="0" smtClean="0"/>
              <a:t>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900" b="1" i="1" dirty="0" smtClean="0">
                <a:solidFill>
                  <a:srgbClr val="F83110"/>
                </a:solidFill>
              </a:rPr>
              <a:t>*</a:t>
            </a:r>
            <a:r>
              <a:rPr lang="ru-RU" sz="2600" i="1" dirty="0" smtClean="0"/>
              <a:t>Также</a:t>
            </a:r>
            <a:r>
              <a:rPr lang="ru-RU" sz="2600" i="1" dirty="0"/>
              <a:t>, </a:t>
            </a:r>
            <a:r>
              <a:rPr lang="ru-RU" sz="2600" i="1" dirty="0" smtClean="0">
                <a:solidFill>
                  <a:prstClr val="black"/>
                </a:solidFill>
              </a:rPr>
              <a:t> можно </a:t>
            </a:r>
            <a:r>
              <a:rPr lang="ru-RU" sz="2600" i="1" dirty="0">
                <a:solidFill>
                  <a:prstClr val="black"/>
                </a:solidFill>
              </a:rPr>
              <a:t>использовать </a:t>
            </a:r>
            <a:r>
              <a:rPr lang="ru-RU" sz="2600" i="1" dirty="0" smtClean="0"/>
              <a:t>вместо </a:t>
            </a:r>
            <a:endParaRPr lang="en-US" sz="2600" i="1" dirty="0" smtClean="0"/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600" b="1" i="1" dirty="0" smtClean="0">
                <a:solidFill>
                  <a:srgbClr val="7030A0"/>
                </a:solidFill>
              </a:rPr>
              <a:t>a.m</a:t>
            </a:r>
            <a:r>
              <a:rPr lang="en-US" sz="2600" b="1" i="1" dirty="0">
                <a:solidFill>
                  <a:srgbClr val="7030A0"/>
                </a:solidFill>
              </a:rPr>
              <a:t>.</a:t>
            </a:r>
            <a:r>
              <a:rPr lang="en-US" sz="2600" i="1" dirty="0"/>
              <a:t> </a:t>
            </a:r>
            <a:r>
              <a:rPr lang="ru-RU" sz="2600" i="1" dirty="0" smtClean="0"/>
              <a:t>- </a:t>
            </a:r>
            <a:r>
              <a:rPr lang="en-US" sz="2600" b="1" i="1" dirty="0">
                <a:solidFill>
                  <a:srgbClr val="7030A0"/>
                </a:solidFill>
              </a:rPr>
              <a:t>in the </a:t>
            </a:r>
            <a:r>
              <a:rPr lang="en-US" sz="2600" b="1" i="1" dirty="0" smtClean="0">
                <a:solidFill>
                  <a:srgbClr val="7030A0"/>
                </a:solidFill>
              </a:rPr>
              <a:t>morning</a:t>
            </a:r>
            <a:endParaRPr lang="en-US" sz="2600" i="1" dirty="0" smtClean="0"/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600" b="1" i="1" dirty="0" smtClean="0">
                <a:solidFill>
                  <a:srgbClr val="7030A0"/>
                </a:solidFill>
              </a:rPr>
              <a:t>p.m</a:t>
            </a:r>
            <a:r>
              <a:rPr lang="en-US" sz="2600" b="1" i="1" dirty="0">
                <a:solidFill>
                  <a:srgbClr val="7030A0"/>
                </a:solidFill>
              </a:rPr>
              <a:t>.</a:t>
            </a:r>
            <a:r>
              <a:rPr lang="en-US" sz="2600" i="1" dirty="0"/>
              <a:t> -</a:t>
            </a:r>
            <a:r>
              <a:rPr lang="ru-RU" sz="2600" i="1" dirty="0" smtClean="0"/>
              <a:t> </a:t>
            </a:r>
            <a:r>
              <a:rPr lang="en-US" sz="2600" b="1" i="1" dirty="0">
                <a:solidFill>
                  <a:srgbClr val="7030A0"/>
                </a:solidFill>
              </a:rPr>
              <a:t>in the </a:t>
            </a:r>
            <a:r>
              <a:rPr lang="en-US" sz="2600" b="1" i="1" dirty="0" smtClean="0">
                <a:solidFill>
                  <a:srgbClr val="7030A0"/>
                </a:solidFill>
              </a:rPr>
              <a:t>evening</a:t>
            </a:r>
            <a:endParaRPr lang="en-US" sz="2600" i="1" dirty="0" smtClean="0"/>
          </a:p>
          <a:p>
            <a:pPr marL="0" lvl="0" indent="0" algn="just">
              <a:lnSpc>
                <a:spcPct val="120000"/>
              </a:lnSpc>
              <a:buClr>
                <a:srgbClr val="53548A"/>
              </a:buClr>
              <a:buNone/>
            </a:pPr>
            <a:r>
              <a:rPr lang="en-US" sz="2600" i="1" dirty="0" smtClean="0"/>
              <a:t>It’s </a:t>
            </a:r>
            <a:r>
              <a:rPr lang="en-US" sz="2600" i="1" dirty="0"/>
              <a:t>a quarter past five a.m. </a:t>
            </a:r>
            <a:r>
              <a:rPr lang="en-US" sz="2600" i="1" dirty="0" smtClean="0"/>
              <a:t>=</a:t>
            </a:r>
            <a:r>
              <a:rPr lang="ru-RU" sz="2600" i="1" dirty="0" smtClean="0"/>
              <a:t> </a:t>
            </a:r>
            <a:r>
              <a:rPr lang="en-US" sz="2600" i="1" dirty="0" smtClean="0"/>
              <a:t>It’s </a:t>
            </a:r>
            <a:r>
              <a:rPr lang="en-US" sz="2600" i="1" dirty="0"/>
              <a:t>a quarter past five in the morning</a:t>
            </a:r>
            <a:r>
              <a:rPr lang="en-US" sz="2600" i="1" dirty="0" smtClean="0"/>
              <a:t>.</a:t>
            </a:r>
            <a:r>
              <a:rPr lang="en-US" sz="2600" i="1" dirty="0">
                <a:solidFill>
                  <a:prstClr val="black"/>
                </a:solidFill>
              </a:rPr>
              <a:t> </a:t>
            </a:r>
            <a:endParaRPr lang="en-US" sz="2600" i="1" dirty="0" smtClean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20000"/>
              </a:lnSpc>
              <a:buClr>
                <a:srgbClr val="53548A"/>
              </a:buClr>
              <a:buNone/>
            </a:pPr>
            <a:r>
              <a:rPr lang="en-US" sz="2600" i="1" dirty="0" smtClean="0">
                <a:solidFill>
                  <a:prstClr val="black"/>
                </a:solidFill>
              </a:rPr>
              <a:t>It’s </a:t>
            </a:r>
            <a:r>
              <a:rPr lang="en-US" sz="2600" i="1" dirty="0">
                <a:solidFill>
                  <a:prstClr val="black"/>
                </a:solidFill>
              </a:rPr>
              <a:t>a quarter past </a:t>
            </a:r>
            <a:r>
              <a:rPr lang="en-US" sz="2600" i="1" dirty="0" smtClean="0">
                <a:solidFill>
                  <a:prstClr val="black"/>
                </a:solidFill>
              </a:rPr>
              <a:t>five p.m</a:t>
            </a:r>
            <a:r>
              <a:rPr lang="en-US" sz="2600" i="1" dirty="0">
                <a:solidFill>
                  <a:prstClr val="black"/>
                </a:solidFill>
              </a:rPr>
              <a:t>. =</a:t>
            </a:r>
            <a:r>
              <a:rPr lang="ru-RU" sz="2600" i="1" dirty="0">
                <a:solidFill>
                  <a:prstClr val="black"/>
                </a:solidFill>
              </a:rPr>
              <a:t> </a:t>
            </a:r>
            <a:r>
              <a:rPr lang="en-US" sz="2600" i="1" dirty="0">
                <a:solidFill>
                  <a:prstClr val="black"/>
                </a:solidFill>
              </a:rPr>
              <a:t>It’s a quarter past five in the </a:t>
            </a:r>
            <a:r>
              <a:rPr lang="en-US" sz="2600" i="1" dirty="0" smtClean="0">
                <a:solidFill>
                  <a:prstClr val="black"/>
                </a:solidFill>
              </a:rPr>
              <a:t>evening</a:t>
            </a:r>
            <a:r>
              <a:rPr lang="en-US" sz="2600" i="1" dirty="0">
                <a:solidFill>
                  <a:prstClr val="black"/>
                </a:solidFill>
              </a:rPr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ru-RU" sz="2800" dirty="0" smtClean="0"/>
          </a:p>
          <a:p>
            <a:pPr marL="0" indent="0" algn="just">
              <a:lnSpc>
                <a:spcPct val="120000"/>
              </a:lnSpc>
              <a:buNone/>
            </a:pPr>
            <a:endParaRPr lang="en-US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849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22432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</a:t>
            </a:r>
            <a:r>
              <a:rPr lang="ru-RU" b="1" dirty="0"/>
              <a:t>английском языке </a:t>
            </a:r>
            <a:r>
              <a:rPr lang="ru-RU" b="1" dirty="0" smtClean="0"/>
              <a:t>три предлога времени: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772816"/>
            <a:ext cx="8266120" cy="432623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600" b="1" dirty="0" err="1">
                <a:solidFill>
                  <a:srgbClr val="7030A0"/>
                </a:solidFill>
              </a:rPr>
              <a:t>at</a:t>
            </a:r>
            <a:r>
              <a:rPr lang="ru-RU" sz="3600" b="1" dirty="0">
                <a:solidFill>
                  <a:srgbClr val="FF6600"/>
                </a:solidFill>
              </a:rPr>
              <a:t> </a:t>
            </a:r>
            <a:r>
              <a:rPr lang="ru-RU" sz="3600" b="1" dirty="0" smtClean="0">
                <a:solidFill>
                  <a:srgbClr val="FF6600"/>
                </a:solidFill>
              </a:rPr>
              <a:t>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ru-RU" sz="3600" b="1" dirty="0">
                <a:solidFill>
                  <a:srgbClr val="0070C0"/>
                </a:solidFill>
              </a:rPr>
              <a:t>в</a:t>
            </a:r>
            <a:r>
              <a:rPr lang="ru-RU" sz="3600" b="1" dirty="0" smtClean="0">
                <a:solidFill>
                  <a:srgbClr val="0070C0"/>
                </a:solidFill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ru-RU" sz="3600" b="1" dirty="0" err="1" smtClean="0">
                <a:solidFill>
                  <a:srgbClr val="7030A0"/>
                </a:solidFill>
              </a:rPr>
              <a:t>past</a:t>
            </a:r>
            <a:r>
              <a:rPr lang="ru-RU" sz="3600" b="1" dirty="0" smtClean="0">
                <a:solidFill>
                  <a:srgbClr val="FF660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  (после)</a:t>
            </a:r>
          </a:p>
          <a:p>
            <a:pPr>
              <a:lnSpc>
                <a:spcPct val="200000"/>
              </a:lnSpc>
            </a:pPr>
            <a:r>
              <a:rPr lang="ru-RU" sz="3600" b="1" dirty="0" err="1" smtClean="0">
                <a:solidFill>
                  <a:srgbClr val="7030A0"/>
                </a:solidFill>
              </a:rPr>
              <a:t>to</a:t>
            </a:r>
            <a:r>
              <a:rPr lang="ru-RU" sz="3600" b="1" dirty="0" smtClean="0">
                <a:solidFill>
                  <a:srgbClr val="FF6600"/>
                </a:solidFill>
              </a:rPr>
              <a:t> 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ru-RU" sz="3600" b="1" dirty="0">
                <a:solidFill>
                  <a:srgbClr val="0070C0"/>
                </a:solidFill>
              </a:rPr>
              <a:t>до</a:t>
            </a:r>
            <a:r>
              <a:rPr lang="ru-RU" sz="3600" b="1" dirty="0" smtClean="0">
                <a:solidFill>
                  <a:srgbClr val="0070C0"/>
                </a:solidFill>
              </a:rPr>
              <a:t>)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37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Который час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What time is it, please?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What time is it now?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What's the time?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Have you got the time?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Excuse me, what's the time, please?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6149" y="228460"/>
            <a:ext cx="1256323" cy="1256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7129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 начинаем с     «</a:t>
            </a:r>
            <a:r>
              <a:rPr lang="en-US" b="1" dirty="0" smtClean="0"/>
              <a:t>It is…</a:t>
            </a:r>
            <a:r>
              <a:rPr lang="ru-RU" b="1" dirty="0" smtClean="0"/>
              <a:t> </a:t>
            </a:r>
            <a:r>
              <a:rPr lang="en-US" b="1" dirty="0" smtClean="0"/>
              <a:t>.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167135"/>
            <a:ext cx="5256584" cy="52565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8825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en-US" b="1" dirty="0" smtClean="0"/>
              <a:t>It is …</a:t>
            </a:r>
            <a:r>
              <a:rPr lang="ru-RU" b="1" dirty="0" smtClean="0"/>
              <a:t> </a:t>
            </a:r>
            <a:r>
              <a:rPr lang="en-US" b="1" dirty="0" smtClean="0"/>
              <a:t>minutes past …</a:t>
            </a:r>
            <a:r>
              <a:rPr lang="ru-RU" b="1" dirty="0" smtClean="0"/>
              <a:t> </a:t>
            </a:r>
            <a:r>
              <a:rPr lang="en-US" b="1" dirty="0" smtClean="0"/>
              <a:t>.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4147864" cy="42189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76056" y="1556792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Если  на циферблате минутная стрелка находится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/>
              <a:t>от 12.00 до 6.00 - употребляется предлог </a:t>
            </a:r>
            <a:r>
              <a:rPr lang="ru-RU" sz="2400" b="1" dirty="0">
                <a:solidFill>
                  <a:srgbClr val="7030A0"/>
                </a:solidFill>
              </a:rPr>
              <a:t>PAST</a:t>
            </a:r>
            <a:r>
              <a:rPr lang="ru-RU" sz="2400" dirty="0"/>
              <a:t> </a:t>
            </a:r>
            <a:r>
              <a:rPr lang="ru-RU" sz="2400" dirty="0" smtClean="0"/>
              <a:t>(после)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6093296"/>
            <a:ext cx="8448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</a:rPr>
              <a:t>It is ten </a:t>
            </a:r>
            <a:r>
              <a:rPr lang="en-US" sz="2400" b="1" i="1" dirty="0">
                <a:solidFill>
                  <a:srgbClr val="002060"/>
                </a:solidFill>
              </a:rPr>
              <a:t>minutes </a:t>
            </a:r>
            <a:r>
              <a:rPr lang="en-US" sz="2400" b="1" i="1" u="sng" dirty="0">
                <a:solidFill>
                  <a:srgbClr val="7030A0"/>
                </a:solidFill>
              </a:rPr>
              <a:t>past</a:t>
            </a:r>
            <a:r>
              <a:rPr lang="en-US" sz="2400" b="1" i="1" dirty="0">
                <a:solidFill>
                  <a:srgbClr val="002060"/>
                </a:solidFill>
              </a:rPr>
              <a:t> two</a:t>
            </a:r>
            <a:r>
              <a:rPr lang="en-US" b="1" i="1" dirty="0" smtClean="0"/>
              <a:t>. (</a:t>
            </a:r>
            <a:r>
              <a:rPr lang="ru-RU" i="1" dirty="0" smtClean="0"/>
              <a:t>Десять минут третьего или 14:10</a:t>
            </a:r>
            <a:r>
              <a:rPr lang="en-US" b="1" i="1" dirty="0" smtClean="0"/>
              <a:t>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71676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en-US" b="1" dirty="0" smtClean="0"/>
              <a:t>It is …</a:t>
            </a:r>
            <a:r>
              <a:rPr lang="ru-RU" b="1" dirty="0" smtClean="0"/>
              <a:t> </a:t>
            </a:r>
            <a:r>
              <a:rPr lang="en-US" b="1" dirty="0" smtClean="0"/>
              <a:t>minutes to … .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4147864" cy="42189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76056" y="1556792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</a:rPr>
              <a:t>Если  на циферблате минутная стрелка находится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/>
              <a:t>От 6.00 до 12.00  употребляется предлог </a:t>
            </a:r>
            <a:r>
              <a:rPr lang="ru-RU" sz="2400" b="1" dirty="0" smtClean="0">
                <a:solidFill>
                  <a:srgbClr val="7030A0"/>
                </a:solidFill>
                <a:effectLst/>
              </a:rPr>
              <a:t>TO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2400" dirty="0" smtClean="0"/>
              <a:t>(до)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6093296"/>
            <a:ext cx="7962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 smtClean="0">
                <a:solidFill>
                  <a:srgbClr val="002060"/>
                </a:solidFill>
              </a:rPr>
              <a:t>It is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ten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</a:rPr>
              <a:t>minutes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u="sng" dirty="0" err="1">
                <a:solidFill>
                  <a:srgbClr val="7030A0"/>
                </a:solidFill>
              </a:rPr>
              <a:t>to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two</a:t>
            </a:r>
            <a:r>
              <a:rPr lang="ru-RU" sz="2400" b="1" i="1" dirty="0" smtClean="0">
                <a:solidFill>
                  <a:srgbClr val="002060"/>
                </a:solidFill>
              </a:rPr>
              <a:t>.</a:t>
            </a:r>
            <a:r>
              <a:rPr lang="en-US" sz="2400" i="1" dirty="0" smtClean="0">
                <a:solidFill>
                  <a:srgbClr val="002060"/>
                </a:solidFill>
              </a:rPr>
              <a:t>  (</a:t>
            </a:r>
            <a:r>
              <a:rPr lang="ru-RU" i="1" dirty="0" smtClean="0">
                <a:solidFill>
                  <a:prstClr val="black"/>
                </a:solidFill>
              </a:rPr>
              <a:t>Без </a:t>
            </a:r>
            <a:r>
              <a:rPr lang="ru-RU" i="1" dirty="0">
                <a:solidFill>
                  <a:prstClr val="black"/>
                </a:solidFill>
              </a:rPr>
              <a:t>десяти минут два или </a:t>
            </a:r>
            <a:r>
              <a:rPr lang="ru-RU" i="1" dirty="0" smtClean="0">
                <a:solidFill>
                  <a:prstClr val="black"/>
                </a:solidFill>
              </a:rPr>
              <a:t>13:50</a:t>
            </a:r>
            <a:r>
              <a:rPr lang="en-US" sz="2000" i="1" dirty="0">
                <a:solidFill>
                  <a:prstClr val="black"/>
                </a:solidFill>
              </a:rPr>
              <a:t>)</a:t>
            </a:r>
            <a:r>
              <a:rPr lang="ru-RU" sz="2000" i="1" dirty="0" smtClean="0">
                <a:solidFill>
                  <a:prstClr val="black"/>
                </a:solidFill>
              </a:rPr>
              <a:t>.</a:t>
            </a:r>
            <a:endParaRPr lang="ru-RU" sz="20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15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</a:t>
            </a:r>
            <a:r>
              <a:rPr lang="ru-RU" b="1" dirty="0" smtClean="0">
                <a:solidFill>
                  <a:srgbClr val="7030A0"/>
                </a:solidFill>
              </a:rPr>
              <a:t>Четверть часа</a:t>
            </a:r>
            <a:r>
              <a:rPr lang="ru-RU" dirty="0" smtClean="0">
                <a:solidFill>
                  <a:srgbClr val="7030A0"/>
                </a:solidFill>
              </a:rPr>
              <a:t>» </a:t>
            </a:r>
            <a:r>
              <a:rPr lang="ru-RU" dirty="0">
                <a:solidFill>
                  <a:srgbClr val="7030A0"/>
                </a:solidFill>
              </a:rPr>
              <a:t>- </a:t>
            </a:r>
            <a:r>
              <a:rPr lang="ru-RU" b="1" dirty="0" err="1" smtClean="0">
                <a:solidFill>
                  <a:srgbClr val="7030A0"/>
                </a:solidFill>
              </a:rPr>
              <a:t>quarter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1556792"/>
            <a:ext cx="3672408" cy="390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Четверть может быть до получаса и после получаса и всегда употребляется с неопределенным артиклем "</a:t>
            </a:r>
            <a:r>
              <a:rPr lang="ru-RU" sz="2400" b="1" dirty="0" smtClean="0">
                <a:solidFill>
                  <a:srgbClr val="FF6600"/>
                </a:solidFill>
                <a:effectLst/>
              </a:rPr>
              <a:t>а</a:t>
            </a:r>
            <a:r>
              <a:rPr lang="ru-RU" sz="2400" dirty="0" smtClean="0"/>
              <a:t>".</a:t>
            </a:r>
            <a:br>
              <a:rPr lang="ru-RU" sz="2400" dirty="0" smtClean="0"/>
            </a:br>
            <a:r>
              <a:rPr lang="ru-RU" sz="2400" dirty="0" smtClean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904" y="5733256"/>
            <a:ext cx="90620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</a:rPr>
              <a:t>It is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a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7030A0"/>
                </a:solidFill>
              </a:rPr>
              <a:t>quarter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</a:rPr>
              <a:t>to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five</a:t>
            </a:r>
            <a:r>
              <a:rPr lang="ru-RU" sz="2400" b="1" i="1" dirty="0" smtClean="0">
                <a:solidFill>
                  <a:srgbClr val="002060"/>
                </a:solidFill>
              </a:rPr>
              <a:t>.</a:t>
            </a:r>
            <a:r>
              <a:rPr lang="en-US" sz="2400" i="1" dirty="0" smtClean="0">
                <a:solidFill>
                  <a:prstClr val="black"/>
                </a:solidFill>
              </a:rPr>
              <a:t>  (</a:t>
            </a:r>
            <a:r>
              <a:rPr lang="ru-RU" i="1" dirty="0" smtClean="0">
                <a:solidFill>
                  <a:prstClr val="black"/>
                </a:solidFill>
              </a:rPr>
              <a:t>Без </a:t>
            </a:r>
            <a:r>
              <a:rPr lang="ru-RU" i="1" dirty="0">
                <a:solidFill>
                  <a:prstClr val="black"/>
                </a:solidFill>
              </a:rPr>
              <a:t>четверти пять - без пятнадцати </a:t>
            </a:r>
            <a:r>
              <a:rPr lang="ru-RU" i="1" dirty="0" smtClean="0">
                <a:solidFill>
                  <a:prstClr val="black"/>
                </a:solidFill>
              </a:rPr>
              <a:t>пять</a:t>
            </a:r>
            <a:r>
              <a:rPr lang="en-US" i="1" dirty="0" smtClean="0">
                <a:solidFill>
                  <a:prstClr val="black"/>
                </a:solidFill>
              </a:rPr>
              <a:t>)</a:t>
            </a:r>
            <a:r>
              <a:rPr lang="ru-RU" i="1" dirty="0" smtClean="0">
                <a:solidFill>
                  <a:prstClr val="black"/>
                </a:solidFill>
              </a:rPr>
              <a:t>.</a:t>
            </a:r>
            <a:endParaRPr lang="ru-RU" sz="2400" i="1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US" sz="2400" b="1" i="1" dirty="0" smtClean="0">
                <a:solidFill>
                  <a:srgbClr val="002060"/>
                </a:solidFill>
              </a:rPr>
              <a:t> It is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a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7030A0"/>
                </a:solidFill>
              </a:rPr>
              <a:t>quarter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</a:rPr>
              <a:t>past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five</a:t>
            </a:r>
            <a:r>
              <a:rPr lang="ru-RU" sz="2400" b="1" i="1" dirty="0" smtClean="0">
                <a:solidFill>
                  <a:srgbClr val="002060"/>
                </a:solidFill>
              </a:rPr>
              <a:t>.</a:t>
            </a:r>
            <a:r>
              <a:rPr lang="en-US" sz="2400" b="1" i="1" dirty="0" smtClean="0">
                <a:solidFill>
                  <a:srgbClr val="3366FF"/>
                </a:solidFill>
              </a:rPr>
              <a:t> </a:t>
            </a:r>
            <a:r>
              <a:rPr lang="en-US" sz="2400" b="1" i="1" dirty="0">
                <a:solidFill>
                  <a:srgbClr val="3366FF"/>
                </a:solidFill>
              </a:rPr>
              <a:t> </a:t>
            </a:r>
            <a:r>
              <a:rPr lang="en-US" sz="2400" i="1" dirty="0" smtClean="0">
                <a:solidFill>
                  <a:srgbClr val="3366FF"/>
                </a:solidFill>
              </a:rPr>
              <a:t> </a:t>
            </a:r>
            <a:r>
              <a:rPr lang="en-US" sz="2400" i="1" dirty="0" smtClean="0">
                <a:solidFill>
                  <a:srgbClr val="002060"/>
                </a:solidFill>
              </a:rPr>
              <a:t>(</a:t>
            </a:r>
            <a:r>
              <a:rPr lang="ru-RU" i="1" dirty="0" smtClean="0">
                <a:solidFill>
                  <a:prstClr val="black"/>
                </a:solidFill>
              </a:rPr>
              <a:t>Пятнадцать </a:t>
            </a:r>
            <a:r>
              <a:rPr lang="ru-RU" i="1" dirty="0">
                <a:solidFill>
                  <a:prstClr val="black"/>
                </a:solidFill>
              </a:rPr>
              <a:t>минут </a:t>
            </a:r>
            <a:r>
              <a:rPr lang="ru-RU" i="1" dirty="0" smtClean="0">
                <a:solidFill>
                  <a:prstClr val="black"/>
                </a:solidFill>
              </a:rPr>
              <a:t>шестого.</a:t>
            </a:r>
            <a:r>
              <a:rPr lang="en-US" i="1" dirty="0" smtClean="0">
                <a:solidFill>
                  <a:prstClr val="black"/>
                </a:solidFill>
              </a:rPr>
              <a:t>)</a:t>
            </a:r>
            <a:endParaRPr lang="ru-RU" i="1" dirty="0">
              <a:solidFill>
                <a:prstClr val="black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904" y="1312076"/>
            <a:ext cx="4392488" cy="4392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6544017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«Половина» </a:t>
            </a:r>
            <a:r>
              <a:rPr lang="ru-RU" dirty="0">
                <a:solidFill>
                  <a:srgbClr val="7030A0"/>
                </a:solidFill>
              </a:rPr>
              <a:t>- </a:t>
            </a:r>
            <a:r>
              <a:rPr lang="en-US" b="1" dirty="0" smtClean="0">
                <a:solidFill>
                  <a:srgbClr val="7030A0"/>
                </a:solidFill>
              </a:rPr>
              <a:t>half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2060848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Половина обозначается словом "</a:t>
            </a:r>
            <a:r>
              <a:rPr lang="ru-RU" sz="2400" b="1" dirty="0" err="1" smtClean="0">
                <a:solidFill>
                  <a:srgbClr val="7030A0"/>
                </a:solidFill>
                <a:effectLst/>
              </a:rPr>
              <a:t>half</a:t>
            </a:r>
            <a:r>
              <a:rPr lang="ru-RU" sz="2400" dirty="0" smtClean="0"/>
              <a:t>" [ˈ</a:t>
            </a:r>
            <a:r>
              <a:rPr lang="ru-RU" sz="2400" dirty="0" err="1" smtClean="0"/>
              <a:t>hæf</a:t>
            </a:r>
            <a:r>
              <a:rPr lang="ru-RU" sz="2400" dirty="0" smtClean="0"/>
              <a:t>  ], без артикля.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904" y="5964088"/>
            <a:ext cx="7374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/>
              <a:buChar char="•"/>
            </a:pPr>
            <a:r>
              <a:rPr lang="ru-RU" sz="2400" b="1" dirty="0" err="1" smtClean="0">
                <a:solidFill>
                  <a:srgbClr val="002060"/>
                </a:solidFill>
              </a:rPr>
              <a:t>At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>
                <a:solidFill>
                  <a:srgbClr val="7030A0"/>
                </a:solidFill>
              </a:rPr>
              <a:t>half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>
                <a:solidFill>
                  <a:srgbClr val="002060"/>
                </a:solidFill>
              </a:rPr>
              <a:t>past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seven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prstClr val="black"/>
                </a:solidFill>
              </a:rPr>
              <a:t>(</a:t>
            </a:r>
            <a:r>
              <a:rPr lang="ru-RU" dirty="0" smtClean="0">
                <a:solidFill>
                  <a:prstClr val="black"/>
                </a:solidFill>
              </a:rPr>
              <a:t>Половина </a:t>
            </a:r>
            <a:r>
              <a:rPr lang="ru-RU" dirty="0">
                <a:solidFill>
                  <a:prstClr val="black"/>
                </a:solidFill>
              </a:rPr>
              <a:t>восьмого (7:30 или 19:30).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904" y="1317794"/>
            <a:ext cx="4381052" cy="43810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3337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314</TotalTime>
  <Words>821</Words>
  <Application>Microsoft Office PowerPoint</Application>
  <PresentationFormat>Экран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Официальная</vt:lpstr>
      <vt:lpstr>1_Официальная</vt:lpstr>
      <vt:lpstr>2_Официальная</vt:lpstr>
      <vt:lpstr>3_Официальная</vt:lpstr>
      <vt:lpstr>Слайд 1</vt:lpstr>
      <vt:lpstr>В английском языке есть четкое разделение времени:</vt:lpstr>
      <vt:lpstr>В английском языке три предлога времени:</vt:lpstr>
      <vt:lpstr>Который час</vt:lpstr>
      <vt:lpstr>Ответ начинаем с     «It is… .»</vt:lpstr>
      <vt:lpstr>«It is … minutes past … .»</vt:lpstr>
      <vt:lpstr>«It is … minutes to … .»</vt:lpstr>
      <vt:lpstr>«Четверть часа» - quarter </vt:lpstr>
      <vt:lpstr>«Половина» - half</vt:lpstr>
      <vt:lpstr>«Ровный час» – o'clock</vt:lpstr>
      <vt:lpstr>Употребление предлогов</vt:lpstr>
      <vt:lpstr>Следует запомнить:</vt:lpstr>
      <vt:lpstr>Примеры времени</vt:lpstr>
      <vt:lpstr>Примеры времени</vt:lpstr>
      <vt:lpstr>Также важно знать: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Виталий</cp:lastModifiedBy>
  <cp:revision>26</cp:revision>
  <dcterms:created xsi:type="dcterms:W3CDTF">2014-01-18T05:17:31Z</dcterms:created>
  <dcterms:modified xsi:type="dcterms:W3CDTF">2015-10-06T14:17:05Z</dcterms:modified>
</cp:coreProperties>
</file>