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1"/>
  </p:notesMasterIdLst>
  <p:handoutMasterIdLst>
    <p:handoutMasterId r:id="rId12"/>
  </p:handoutMasterIdLst>
  <p:sldIdLst>
    <p:sldId id="274" r:id="rId3"/>
    <p:sldId id="268" r:id="rId4"/>
    <p:sldId id="264" r:id="rId5"/>
    <p:sldId id="276" r:id="rId6"/>
    <p:sldId id="269" r:id="rId7"/>
    <p:sldId id="266" r:id="rId8"/>
    <p:sldId id="281" r:id="rId9"/>
    <p:sldId id="280" r:id="rId10"/>
  </p:sldIdLst>
  <p:sldSz cx="12188825" cy="6858000"/>
  <p:notesSz cx="6858000" cy="9144000"/>
  <p:defaultTextStyle>
    <a:defPPr>
      <a:defRPr lang="en-US"/>
    </a:defPPr>
    <a:lvl1pPr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608013" indent="-150813"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217613" indent="-303213"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827213" indent="-455613"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436813" indent="-608013" algn="l" defTabSz="12176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3072" y="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E513AD-88B8-4AAE-907E-5EB30F19364B}" type="datetimeFigureOut">
              <a:rPr lang="ru-RU"/>
              <a:pPr>
                <a:defRPr/>
              </a:pPr>
              <a:t>06.10.2015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93CF73-1F2E-42F6-8699-E584964B64A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06EDB4-8E82-41E9-B8B0-53EF8B398F1A}" type="datetimeFigureOut">
              <a:rPr lang="ru-RU"/>
              <a:pPr>
                <a:defRPr/>
              </a:pPr>
              <a:t>06.10.2015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noProof="0"/>
              <a:t>Образец текста</a:t>
            </a:r>
          </a:p>
          <a:p>
            <a:pPr lvl="1"/>
            <a:r>
              <a:rPr noProof="0"/>
              <a:t>Второй уровень</a:t>
            </a:r>
          </a:p>
          <a:p>
            <a:pPr lvl="2"/>
            <a:r>
              <a:rPr noProof="0"/>
              <a:t>Третий уровень</a:t>
            </a:r>
          </a:p>
          <a:p>
            <a:pPr lvl="3"/>
            <a:r>
              <a:rPr noProof="0"/>
              <a:t>Четвертый уровень</a:t>
            </a:r>
          </a:p>
          <a:p>
            <a:pPr lvl="4"/>
            <a:r>
              <a:rPr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D0460-8181-4F1E-A66B-BEA2EDF9D37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8013"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7613"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7213"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6813"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FC7D9-97C5-4E38-9B19-E231C9D5EFB0}" type="datetimeFigureOut">
              <a:rPr lang="ru-RU"/>
              <a:pPr>
                <a:defRPr/>
              </a:pPr>
              <a:t>06.10.2015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686DD-139B-495F-B66A-146AE8DF9E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22358-BA01-448E-BC5F-B6C8C0AA8BBF}" type="datetimeFigureOut">
              <a:rPr lang="ru-RU"/>
              <a:pPr>
                <a:defRPr/>
              </a:pPr>
              <a:t>06.10.2015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98BA4-2FFE-4D65-A71B-796D2BA0DB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A788F-D845-4D46-A83F-D6ECD7FF2C0A}" type="datetimeFigureOut">
              <a:rPr lang="ru-RU"/>
              <a:pPr>
                <a:defRPr/>
              </a:pPr>
              <a:t>06.10.2015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9D794-70C3-4122-A6C6-3B8D576083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397E9-0150-434C-A8D7-D6FAF818D7EE}" type="datetimeFigureOut">
              <a:rPr lang="ru-RU"/>
              <a:pPr>
                <a:defRPr/>
              </a:pPr>
              <a:t>06.10.2015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C37A2-EDA7-4BBA-95F7-15CBA17E3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75003-BCAE-4F90-8949-716D36162834}" type="datetimeFigureOut">
              <a:rPr lang="ru-RU"/>
              <a:pPr>
                <a:defRPr/>
              </a:pPr>
              <a:t>06.10.2015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2F276-332E-4815-AABA-7A607CC9BA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BEB8E-264B-4852-B054-FCF056097F56}" type="datetimeFigureOut">
              <a:rPr lang="ru-RU"/>
              <a:pPr>
                <a:defRPr/>
              </a:pPr>
              <a:t>06.10.2015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CC266-1407-4962-ACA7-A26A70C416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7963A-F988-43E6-B016-098134BEAB2F}" type="datetimeFigureOut">
              <a:rPr lang="ru-RU"/>
              <a:pPr>
                <a:defRPr/>
              </a:pPr>
              <a:t>06.10.2015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00B8E-AAA1-4F1A-8F84-197A69B64C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60813" y="0"/>
            <a:ext cx="792321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A6C49-ABC2-41B3-B70A-3D46EC94844C}" type="datetimeFigureOut">
              <a:rPr lang="ru-RU"/>
              <a:pPr>
                <a:defRPr/>
              </a:pPr>
              <a:t>06.10.2015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196CE-7458-4B31-BEE6-AE333CC8D5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82800" y="0"/>
            <a:ext cx="8023225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C1BB1-BB72-40A4-B915-377ACD06BBD5}" type="datetimeFigureOut">
              <a:rPr lang="ru-RU"/>
              <a:pPr>
                <a:defRPr/>
              </a:pPr>
              <a:t>06.10.2015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5D1CF-4D49-4DD5-8348-F2F3FAC03C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800" y="0"/>
            <a:ext cx="11579225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117600" y="76200"/>
            <a:ext cx="10156825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117600" y="1701800"/>
            <a:ext cx="10156825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600" y="6400800"/>
            <a:ext cx="2741613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EDC884-B17B-4E01-A0CE-F9001E39F6AD}" type="datetimeFigureOut">
              <a:rPr lang="ru-RU"/>
              <a:pPr>
                <a:defRPr/>
              </a:pPr>
              <a:t>06.10.2015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8425" y="6400800"/>
            <a:ext cx="6215063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938" y="6400800"/>
            <a:ext cx="1106487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defTabSz="1218987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7BD404-30FE-4E61-86CB-5A40956823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1" r:id="rId2"/>
    <p:sldLayoutId id="2147483708" r:id="rId3"/>
    <p:sldLayoutId id="2147483702" r:id="rId4"/>
    <p:sldLayoutId id="2147483703" r:id="rId5"/>
    <p:sldLayoutId id="2147483704" r:id="rId6"/>
    <p:sldLayoutId id="2147483709" r:id="rId7"/>
    <p:sldLayoutId id="2147483710" r:id="rId8"/>
    <p:sldLayoutId id="2147483711" r:id="rId9"/>
    <p:sldLayoutId id="2147483705" r:id="rId10"/>
    <p:sldLayoutId id="2147483706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l" defTabSz="12176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03213" indent="-303213" algn="l" defTabSz="1217613" rtl="0" eaLnBrk="0" fontAlgn="base" hangingPunct="0">
        <a:lnSpc>
          <a:spcPct val="95000"/>
        </a:lnSpc>
        <a:spcBef>
          <a:spcPts val="1863"/>
        </a:spcBef>
        <a:spcAft>
          <a:spcPct val="0"/>
        </a:spcAft>
        <a:buSzPct val="100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303213" algn="l" defTabSz="1217613" rtl="0" eaLnBrk="0" fontAlgn="base" hangingPunct="0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303213" algn="l" defTabSz="1217613" rtl="0" eaLnBrk="0" fontAlgn="base" hangingPunct="0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584325" indent="-303213" algn="l" defTabSz="1217613" rtl="0" eaLnBrk="0" fontAlgn="base" hangingPunct="0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09775" indent="-303213" algn="l" defTabSz="1217613" rtl="0" eaLnBrk="0" fontAlgn="base" hangingPunct="0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C:\Users\Хазиповна\Desktop\ИНТЕРАКТИВНЫЙ УРОК\для призентации\16d56fe49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3963" y="188913"/>
            <a:ext cx="6121400" cy="609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6"/>
          <p:cNvSpPr>
            <a:spLocks noChangeArrowheads="1"/>
          </p:cNvSpPr>
          <p:nvPr/>
        </p:nvSpPr>
        <p:spPr bwMode="auto">
          <a:xfrm>
            <a:off x="2709863" y="476250"/>
            <a:ext cx="70072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tt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Җир өстендә канлы сугыш кабатланмасын өчен,</a:t>
            </a:r>
          </a:p>
          <a:p>
            <a:pPr defTabSz="914400"/>
            <a:endParaRPr lang="ru-RU">
              <a:ea typeface="Calibri" pitchFamily="34" charset="0"/>
              <a:cs typeface="Times New Roman" pitchFamily="18" charset="0"/>
            </a:endParaRPr>
          </a:p>
          <a:p>
            <a:pPr defTabSz="914400" eaLnBrk="0" hangingPunct="0"/>
            <a:r>
              <a:rPr lang="tt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Ятимнәрнең күз яшьләре таммасын өчен</a:t>
            </a:r>
          </a:p>
          <a:p>
            <a:pPr defTabSz="914400" eaLnBrk="0" hangingPunct="0"/>
            <a:endParaRPr lang="ru-RU"/>
          </a:p>
          <a:p>
            <a:pPr defTabSz="914400" eaLnBrk="0" hangingPunct="0"/>
            <a:r>
              <a:rPr lang="tt-RU">
                <a:latin typeface="Times New Roman" pitchFamily="18" charset="0"/>
              </a:rPr>
              <a:t>Ныгытабыз илебезне без тыныч хезмәт белән.</a:t>
            </a:r>
          </a:p>
          <a:p>
            <a:pPr defTabSz="914400" eaLnBrk="0" hangingPunct="0"/>
            <a:r>
              <a:rPr lang="tt-RU">
                <a:latin typeface="Times New Roman" pitchFamily="18" charset="0"/>
              </a:rPr>
              <a:t>                                                           (Ә. Исхак)</a:t>
            </a:r>
            <a:endParaRPr lang="tt-RU"/>
          </a:p>
        </p:txBody>
      </p:sp>
      <p:sp>
        <p:nvSpPr>
          <p:cNvPr id="8195" name="Прямоугольник 7"/>
          <p:cNvSpPr>
            <a:spLocks noChangeArrowheads="1"/>
          </p:cNvSpPr>
          <p:nvPr/>
        </p:nvSpPr>
        <p:spPr bwMode="auto">
          <a:xfrm>
            <a:off x="765175" y="4365625"/>
            <a:ext cx="34401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t-RU">
                <a:latin typeface="Century Gothic" pitchFamily="34" charset="0"/>
              </a:rPr>
              <a:t>(...өчен), (...өчен) [    ].</a:t>
            </a:r>
            <a:endParaRPr lang="ru-RU">
              <a:latin typeface="Century Gothic" pitchFamily="34" charset="0"/>
            </a:endParaRPr>
          </a:p>
        </p:txBody>
      </p:sp>
      <p:grpSp>
        <p:nvGrpSpPr>
          <p:cNvPr id="8196" name="Группа 45"/>
          <p:cNvGrpSpPr>
            <a:grpSpLocks/>
          </p:cNvGrpSpPr>
          <p:nvPr/>
        </p:nvGrpSpPr>
        <p:grpSpPr bwMode="auto">
          <a:xfrm>
            <a:off x="1414463" y="3933825"/>
            <a:ext cx="2303462" cy="574675"/>
            <a:chOff x="1413892" y="3933056"/>
            <a:chExt cx="2304256" cy="576064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3718148" y="3933056"/>
              <a:ext cx="0" cy="504454"/>
            </a:xfrm>
            <a:prstGeom prst="line">
              <a:avLst/>
            </a:prstGeom>
            <a:ln w="12700"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3573636" y="4221089"/>
              <a:ext cx="0" cy="288031"/>
            </a:xfrm>
            <a:prstGeom prst="line">
              <a:avLst/>
            </a:prstGeom>
            <a:ln w="12700"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18" name="Группа 44"/>
            <p:cNvGrpSpPr>
              <a:grpSpLocks/>
            </p:cNvGrpSpPr>
            <p:nvPr/>
          </p:nvGrpSpPr>
          <p:grpSpPr bwMode="auto">
            <a:xfrm>
              <a:off x="1413892" y="3933056"/>
              <a:ext cx="2304256" cy="288032"/>
              <a:chOff x="1413892" y="3933056"/>
              <a:chExt cx="2304256" cy="288032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1413892" y="3933056"/>
                <a:ext cx="2304256" cy="0"/>
              </a:xfrm>
              <a:prstGeom prst="line">
                <a:avLst/>
              </a:prstGeom>
              <a:ln w="12700"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 стрелкой 13"/>
              <p:cNvCxnSpPr/>
              <p:nvPr/>
            </p:nvCxnSpPr>
            <p:spPr>
              <a:xfrm>
                <a:off x="1413892" y="3933056"/>
                <a:ext cx="0" cy="288032"/>
              </a:xfrm>
              <a:prstGeom prst="straightConnector1">
                <a:avLst/>
              </a:prstGeom>
              <a:ln w="12700">
                <a:miter lim="800000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854250" y="4221088"/>
                <a:ext cx="719386" cy="0"/>
              </a:xfrm>
              <a:prstGeom prst="line">
                <a:avLst/>
              </a:prstGeom>
              <a:ln w="12700"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Прямая со стрелкой 19"/>
            <p:cNvCxnSpPr/>
            <p:nvPr/>
          </p:nvCxnSpPr>
          <p:spPr>
            <a:xfrm>
              <a:off x="2854250" y="4221089"/>
              <a:ext cx="0" cy="216422"/>
            </a:xfrm>
            <a:prstGeom prst="straightConnector1">
              <a:avLst/>
            </a:prstGeom>
            <a:ln w="12700">
              <a:miter lim="800000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97" name="Группа 35"/>
          <p:cNvGrpSpPr>
            <a:grpSpLocks/>
          </p:cNvGrpSpPr>
          <p:nvPr/>
        </p:nvGrpSpPr>
        <p:grpSpPr bwMode="auto">
          <a:xfrm>
            <a:off x="6526213" y="3357563"/>
            <a:ext cx="3529012" cy="1871662"/>
            <a:chOff x="6526460" y="3356992"/>
            <a:chExt cx="3528392" cy="1872208"/>
          </a:xfrm>
        </p:grpSpPr>
        <p:grpSp>
          <p:nvGrpSpPr>
            <p:cNvPr id="8204" name="Группа 30"/>
            <p:cNvGrpSpPr>
              <a:grpSpLocks/>
            </p:cNvGrpSpPr>
            <p:nvPr/>
          </p:nvGrpSpPr>
          <p:grpSpPr bwMode="auto">
            <a:xfrm>
              <a:off x="6526460" y="3356992"/>
              <a:ext cx="3528392" cy="1872208"/>
              <a:chOff x="6526460" y="3356992"/>
              <a:chExt cx="3528392" cy="1872208"/>
            </a:xfrm>
          </p:grpSpPr>
          <p:grpSp>
            <p:nvGrpSpPr>
              <p:cNvPr id="8207" name="Группа 27"/>
              <p:cNvGrpSpPr>
                <a:grpSpLocks/>
              </p:cNvGrpSpPr>
              <p:nvPr/>
            </p:nvGrpSpPr>
            <p:grpSpPr bwMode="auto">
              <a:xfrm>
                <a:off x="7606580" y="3356992"/>
                <a:ext cx="1152128" cy="648072"/>
                <a:chOff x="7606580" y="3356992"/>
                <a:chExt cx="1152128" cy="648072"/>
              </a:xfrm>
            </p:grpSpPr>
            <p:sp>
              <p:nvSpPr>
                <p:cNvPr id="22" name="Прямоугольник 21"/>
                <p:cNvSpPr/>
                <p:nvPr/>
              </p:nvSpPr>
              <p:spPr>
                <a:xfrm>
                  <a:off x="7607357" y="3356992"/>
                  <a:ext cx="1150736" cy="647889"/>
                </a:xfrm>
                <a:prstGeom prst="rect">
                  <a:avLst/>
                </a:prstGeom>
                <a:solidFill>
                  <a:schemeClr val="bg1"/>
                </a:solidFill>
                <a:ln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121898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  <p:sp>
              <p:nvSpPr>
                <p:cNvPr id="8215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7894612" y="3429000"/>
                  <a:ext cx="504056" cy="4431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95000"/>
                    </a:lnSpc>
                  </a:pPr>
                  <a:r>
                    <a:rPr lang="ru-RU">
                      <a:latin typeface="Century Gothic" pitchFamily="34" charset="0"/>
                    </a:rPr>
                    <a:t>3</a:t>
                  </a:r>
                </a:p>
              </p:txBody>
            </p:sp>
          </p:grpSp>
          <p:grpSp>
            <p:nvGrpSpPr>
              <p:cNvPr id="8208" name="Группа 28"/>
              <p:cNvGrpSpPr>
                <a:grpSpLocks/>
              </p:cNvGrpSpPr>
              <p:nvPr/>
            </p:nvGrpSpPr>
            <p:grpSpPr bwMode="auto">
              <a:xfrm>
                <a:off x="6526460" y="4581128"/>
                <a:ext cx="1152128" cy="648072"/>
                <a:chOff x="6526460" y="4581128"/>
                <a:chExt cx="1152128" cy="648072"/>
              </a:xfrm>
            </p:grpSpPr>
            <p:sp>
              <p:nvSpPr>
                <p:cNvPr id="24" name="Прямоугольник 23"/>
                <p:cNvSpPr/>
                <p:nvPr/>
              </p:nvSpPr>
              <p:spPr>
                <a:xfrm>
                  <a:off x="6526460" y="4581311"/>
                  <a:ext cx="1152323" cy="647889"/>
                </a:xfrm>
                <a:prstGeom prst="rect">
                  <a:avLst/>
                </a:prstGeom>
                <a:solidFill>
                  <a:schemeClr val="bg1"/>
                </a:solidFill>
                <a:ln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121898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  <p:sp>
              <p:nvSpPr>
                <p:cNvPr id="8213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6886500" y="4653136"/>
                  <a:ext cx="504056" cy="4431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95000"/>
                    </a:lnSpc>
                  </a:pPr>
                  <a:r>
                    <a:rPr lang="ru-RU">
                      <a:latin typeface="Century Gothic" pitchFamily="34" charset="0"/>
                    </a:rPr>
                    <a:t>1</a:t>
                  </a:r>
                </a:p>
              </p:txBody>
            </p:sp>
          </p:grpSp>
          <p:grpSp>
            <p:nvGrpSpPr>
              <p:cNvPr id="8209" name="Группа 29"/>
              <p:cNvGrpSpPr>
                <a:grpSpLocks/>
              </p:cNvGrpSpPr>
              <p:nvPr/>
            </p:nvGrpSpPr>
            <p:grpSpPr bwMode="auto">
              <a:xfrm>
                <a:off x="8902724" y="4581128"/>
                <a:ext cx="1152128" cy="648072"/>
                <a:chOff x="8830716" y="4509120"/>
                <a:chExt cx="1152128" cy="648072"/>
              </a:xfrm>
            </p:grpSpPr>
            <p:sp>
              <p:nvSpPr>
                <p:cNvPr id="26" name="Прямоугольник 25"/>
                <p:cNvSpPr/>
                <p:nvPr/>
              </p:nvSpPr>
              <p:spPr>
                <a:xfrm>
                  <a:off x="8830521" y="4509303"/>
                  <a:ext cx="1152323" cy="647889"/>
                </a:xfrm>
                <a:prstGeom prst="rect">
                  <a:avLst/>
                </a:prstGeom>
                <a:solidFill>
                  <a:schemeClr val="bg1"/>
                </a:solidFill>
                <a:ln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121898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  <p:sp>
              <p:nvSpPr>
                <p:cNvPr id="8211" name="TextBox 26"/>
                <p:cNvSpPr txBox="1">
                  <a:spLocks noChangeArrowheads="1"/>
                </p:cNvSpPr>
                <p:nvPr/>
              </p:nvSpPr>
              <p:spPr bwMode="auto">
                <a:xfrm>
                  <a:off x="9118748" y="4581128"/>
                  <a:ext cx="504056" cy="4431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95000"/>
                    </a:lnSpc>
                  </a:pPr>
                  <a:r>
                    <a:rPr lang="ru-RU">
                      <a:latin typeface="Century Gothic" pitchFamily="34" charset="0"/>
                    </a:rPr>
                    <a:t>2</a:t>
                  </a:r>
                </a:p>
              </p:txBody>
            </p:sp>
          </p:grpSp>
        </p:grpSp>
        <p:cxnSp>
          <p:nvCxnSpPr>
            <p:cNvPr id="33" name="Прямая со стрелкой 32"/>
            <p:cNvCxnSpPr/>
            <p:nvPr/>
          </p:nvCxnSpPr>
          <p:spPr>
            <a:xfrm flipH="1">
              <a:off x="7462920" y="4004881"/>
              <a:ext cx="360299" cy="576430"/>
            </a:xfrm>
            <a:prstGeom prst="straightConnector1">
              <a:avLst/>
            </a:prstGeom>
            <a:ln w="12700">
              <a:miter lim="800000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8542231" y="4004881"/>
              <a:ext cx="649173" cy="576430"/>
            </a:xfrm>
            <a:prstGeom prst="straightConnector1">
              <a:avLst/>
            </a:prstGeom>
            <a:ln w="12700">
              <a:miter lim="800000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98" name="Прямоугольник 37"/>
          <p:cNvSpPr>
            <a:spLocks noChangeArrowheads="1"/>
          </p:cNvSpPr>
          <p:nvPr/>
        </p:nvSpPr>
        <p:spPr bwMode="auto">
          <a:xfrm>
            <a:off x="5807075" y="4005263"/>
            <a:ext cx="1739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t-RU" sz="1800" b="1">
                <a:latin typeface="Century Gothic" pitchFamily="34" charset="0"/>
              </a:rPr>
              <a:t>өчен</a:t>
            </a:r>
            <a:r>
              <a:rPr lang="tt-RU" sz="1800">
                <a:latin typeface="Century Gothic" pitchFamily="34" charset="0"/>
              </a:rPr>
              <a:t> бәйлеге</a:t>
            </a:r>
            <a:endParaRPr lang="ru-RU" sz="1800">
              <a:latin typeface="Century Gothic" pitchFamily="34" charset="0"/>
            </a:endParaRPr>
          </a:p>
        </p:txBody>
      </p:sp>
      <p:sp>
        <p:nvSpPr>
          <p:cNvPr id="8199" name="Прямоугольник 38"/>
          <p:cNvSpPr>
            <a:spLocks noChangeArrowheads="1"/>
          </p:cNvSpPr>
          <p:nvPr/>
        </p:nvSpPr>
        <p:spPr bwMode="auto">
          <a:xfrm>
            <a:off x="8974138" y="4005263"/>
            <a:ext cx="1741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t-RU" sz="1800" b="1">
                <a:latin typeface="Century Gothic" pitchFamily="34" charset="0"/>
              </a:rPr>
              <a:t>өчен</a:t>
            </a:r>
            <a:r>
              <a:rPr lang="tt-RU" sz="1800">
                <a:latin typeface="Century Gothic" pitchFamily="34" charset="0"/>
              </a:rPr>
              <a:t> бәйлеге</a:t>
            </a:r>
            <a:endParaRPr lang="ru-RU" sz="1800">
              <a:latin typeface="Century Gothic" pitchFamily="34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7966075" y="4797425"/>
            <a:ext cx="792163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7966075" y="5013325"/>
            <a:ext cx="792163" cy="0"/>
          </a:xfrm>
          <a:prstGeom prst="line">
            <a:avLst/>
          </a:prstGeom>
          <a:ln w="12700"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5662613" y="3213100"/>
            <a:ext cx="5040312" cy="259238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765175" y="3429000"/>
            <a:ext cx="3744913" cy="2160588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3717925" y="908050"/>
            <a:ext cx="76327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</a:t>
            </a:r>
            <a:r>
              <a:rPr lang="tt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lang="tt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ңдәш иярүле күп иярченле кушма җөмлә.</a:t>
            </a:r>
            <a:endParaRPr lang="tt-RU" sz="4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219" name="Прямоугольник 5"/>
          <p:cNvSpPr>
            <a:spLocks noChangeArrowheads="1"/>
          </p:cNvSpPr>
          <p:nvPr/>
        </p:nvSpPr>
        <p:spPr bwMode="auto">
          <a:xfrm>
            <a:off x="4294188" y="3429000"/>
            <a:ext cx="6092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>
                <a:latin typeface="Century Gothic" pitchFamily="34" charset="0"/>
              </a:rPr>
              <a:t>Максат: Тиңдәш иярүле күп иярченле кушма җөмлә турында төшенчә формалаштыру</a:t>
            </a:r>
            <a:endParaRPr lang="ru-RU"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218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endParaRPr lang="ru-RU" sz="180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838200" y="847725"/>
            <a:ext cx="1008062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endParaRPr lang="tt-RU" sz="1400">
              <a:latin typeface="Times New Roman" pitchFamily="18" charset="0"/>
              <a:cs typeface="Times New Roman" pitchFamily="18" charset="0"/>
            </a:endParaRPr>
          </a:p>
          <a:p>
            <a:pPr defTabSz="914400" eaLnBrk="0" hangingPunct="0"/>
            <a:r>
              <a:rPr lang="tt-RU" sz="3200">
                <a:latin typeface="Times New Roman" pitchFamily="18" charset="0"/>
                <a:cs typeface="Times New Roman" pitchFamily="18" charset="0"/>
              </a:rPr>
              <a:t>Балалар аякка баскач, Фәрит үзе гаилә корып җибәргәч, әнисе акчадан бөтенләй баш тартты. (Ф. Садриев)</a:t>
            </a:r>
            <a:endParaRPr lang="tt-RU" sz="3200"/>
          </a:p>
        </p:txBody>
      </p:sp>
      <p:grpSp>
        <p:nvGrpSpPr>
          <p:cNvPr id="10244" name="Группа 37"/>
          <p:cNvGrpSpPr>
            <a:grpSpLocks/>
          </p:cNvGrpSpPr>
          <p:nvPr/>
        </p:nvGrpSpPr>
        <p:grpSpPr bwMode="auto">
          <a:xfrm>
            <a:off x="765175" y="3933825"/>
            <a:ext cx="3386138" cy="1036638"/>
            <a:chOff x="765820" y="3933056"/>
            <a:chExt cx="3385863" cy="1037729"/>
          </a:xfrm>
        </p:grpSpPr>
        <p:grpSp>
          <p:nvGrpSpPr>
            <p:cNvPr id="10265" name="Группа 23"/>
            <p:cNvGrpSpPr>
              <a:grpSpLocks/>
            </p:cNvGrpSpPr>
            <p:nvPr/>
          </p:nvGrpSpPr>
          <p:grpSpPr bwMode="auto">
            <a:xfrm>
              <a:off x="1413892" y="3933056"/>
              <a:ext cx="2304256" cy="576064"/>
              <a:chOff x="1413892" y="3933056"/>
              <a:chExt cx="2304256" cy="576064"/>
            </a:xfrm>
          </p:grpSpPr>
          <p:cxnSp>
            <p:nvCxnSpPr>
              <p:cNvPr id="25" name="Прямая соединительная линия 24"/>
              <p:cNvCxnSpPr/>
              <p:nvPr/>
            </p:nvCxnSpPr>
            <p:spPr>
              <a:xfrm flipV="1">
                <a:off x="3718330" y="3933056"/>
                <a:ext cx="0" cy="503768"/>
              </a:xfrm>
              <a:prstGeom prst="line">
                <a:avLst/>
              </a:prstGeom>
              <a:ln w="12700"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 flipV="1">
                <a:off x="3573880" y="4220697"/>
                <a:ext cx="0" cy="287640"/>
              </a:xfrm>
              <a:prstGeom prst="line">
                <a:avLst/>
              </a:prstGeom>
              <a:ln w="12700"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269" name="Группа 44"/>
              <p:cNvGrpSpPr>
                <a:grpSpLocks/>
              </p:cNvGrpSpPr>
              <p:nvPr/>
            </p:nvGrpSpPr>
            <p:grpSpPr bwMode="auto">
              <a:xfrm>
                <a:off x="1413892" y="3933056"/>
                <a:ext cx="2304256" cy="288032"/>
                <a:chOff x="1413892" y="3933056"/>
                <a:chExt cx="2304256" cy="288032"/>
              </a:xfrm>
            </p:grpSpPr>
            <p:cxnSp>
              <p:nvCxnSpPr>
                <p:cNvPr id="29" name="Прямая соединительная линия 28"/>
                <p:cNvCxnSpPr/>
                <p:nvPr/>
              </p:nvCxnSpPr>
              <p:spPr>
                <a:xfrm>
                  <a:off x="1413467" y="3933056"/>
                  <a:ext cx="2304863" cy="0"/>
                </a:xfrm>
                <a:prstGeom prst="line">
                  <a:avLst/>
                </a:prstGeom>
                <a:ln w="12700"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Прямая со стрелкой 29"/>
                <p:cNvCxnSpPr/>
                <p:nvPr/>
              </p:nvCxnSpPr>
              <p:spPr>
                <a:xfrm>
                  <a:off x="1413467" y="3933056"/>
                  <a:ext cx="0" cy="287641"/>
                </a:xfrm>
                <a:prstGeom prst="straightConnector1">
                  <a:avLst/>
                </a:prstGeom>
                <a:ln w="12700">
                  <a:miter lim="800000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Прямая соединительная линия 30"/>
                <p:cNvCxnSpPr/>
                <p:nvPr/>
              </p:nvCxnSpPr>
              <p:spPr>
                <a:xfrm>
                  <a:off x="2854800" y="4220697"/>
                  <a:ext cx="719080" cy="0"/>
                </a:xfrm>
                <a:prstGeom prst="line">
                  <a:avLst/>
                </a:prstGeom>
                <a:ln w="12700"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" name="Прямая со стрелкой 27"/>
              <p:cNvCxnSpPr/>
              <p:nvPr/>
            </p:nvCxnSpPr>
            <p:spPr>
              <a:xfrm>
                <a:off x="2854800" y="4220697"/>
                <a:ext cx="0" cy="216127"/>
              </a:xfrm>
              <a:prstGeom prst="straightConnector1">
                <a:avLst/>
              </a:prstGeom>
              <a:ln w="12700">
                <a:miter lim="800000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66" name="Прямоугольник 31"/>
            <p:cNvSpPr>
              <a:spLocks noChangeArrowheads="1"/>
            </p:cNvSpPr>
            <p:nvPr/>
          </p:nvSpPr>
          <p:spPr bwMode="auto">
            <a:xfrm>
              <a:off x="765820" y="4509120"/>
              <a:ext cx="338586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tt-RU">
                  <a:latin typeface="Century Gothic" pitchFamily="34" charset="0"/>
                </a:rPr>
                <a:t>(...-кач), (...-гач), [    ] </a:t>
              </a:r>
              <a:endParaRPr lang="ru-RU">
                <a:latin typeface="Century Gothic" pitchFamily="34" charset="0"/>
              </a:endParaRPr>
            </a:p>
          </p:txBody>
        </p:sp>
      </p:grpSp>
      <p:grpSp>
        <p:nvGrpSpPr>
          <p:cNvPr id="10245" name="Группа 36"/>
          <p:cNvGrpSpPr>
            <a:grpSpLocks/>
          </p:cNvGrpSpPr>
          <p:nvPr/>
        </p:nvGrpSpPr>
        <p:grpSpPr bwMode="auto">
          <a:xfrm>
            <a:off x="6526213" y="3357563"/>
            <a:ext cx="3529012" cy="1871662"/>
            <a:chOff x="6526460" y="3356992"/>
            <a:chExt cx="3528392" cy="1872208"/>
          </a:xfrm>
        </p:grpSpPr>
        <p:grpSp>
          <p:nvGrpSpPr>
            <p:cNvPr id="10248" name="Группа 3"/>
            <p:cNvGrpSpPr>
              <a:grpSpLocks/>
            </p:cNvGrpSpPr>
            <p:nvPr/>
          </p:nvGrpSpPr>
          <p:grpSpPr bwMode="auto">
            <a:xfrm>
              <a:off x="6526460" y="3356992"/>
              <a:ext cx="3528392" cy="1872208"/>
              <a:chOff x="6526460" y="3356992"/>
              <a:chExt cx="3528392" cy="1872208"/>
            </a:xfrm>
          </p:grpSpPr>
          <p:grpSp>
            <p:nvGrpSpPr>
              <p:cNvPr id="10253" name="Группа 30"/>
              <p:cNvGrpSpPr>
                <a:grpSpLocks/>
              </p:cNvGrpSpPr>
              <p:nvPr/>
            </p:nvGrpSpPr>
            <p:grpSpPr bwMode="auto">
              <a:xfrm>
                <a:off x="6526460" y="3356992"/>
                <a:ext cx="3528392" cy="1872208"/>
                <a:chOff x="6526460" y="3356992"/>
                <a:chExt cx="3528392" cy="1872208"/>
              </a:xfrm>
            </p:grpSpPr>
            <p:grpSp>
              <p:nvGrpSpPr>
                <p:cNvPr id="10256" name="Группа 27"/>
                <p:cNvGrpSpPr>
                  <a:grpSpLocks/>
                </p:cNvGrpSpPr>
                <p:nvPr/>
              </p:nvGrpSpPr>
              <p:grpSpPr bwMode="auto">
                <a:xfrm>
                  <a:off x="7606580" y="3356992"/>
                  <a:ext cx="1152128" cy="648072"/>
                  <a:chOff x="7606580" y="3356992"/>
                  <a:chExt cx="1152128" cy="648072"/>
                </a:xfrm>
              </p:grpSpPr>
              <p:sp>
                <p:nvSpPr>
                  <p:cNvPr id="17" name="Прямоугольник 16"/>
                  <p:cNvSpPr/>
                  <p:nvPr/>
                </p:nvSpPr>
                <p:spPr>
                  <a:xfrm>
                    <a:off x="7607357" y="3356992"/>
                    <a:ext cx="1150736" cy="647889"/>
                  </a:xfrm>
                  <a:prstGeom prst="rect">
                    <a:avLst/>
                  </a:prstGeom>
                  <a:solidFill>
                    <a:schemeClr val="bg1"/>
                  </a:solidFill>
                  <a:ln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defTabSz="1218987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dirty="0"/>
                  </a:p>
                </p:txBody>
              </p:sp>
              <p:sp>
                <p:nvSpPr>
                  <p:cNvPr id="10264" name="Text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94612" y="3429000"/>
                    <a:ext cx="504056" cy="4431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95000"/>
                      </a:lnSpc>
                    </a:pPr>
                    <a:r>
                      <a:rPr lang="ru-RU">
                        <a:latin typeface="Century Gothic" pitchFamily="34" charset="0"/>
                      </a:rPr>
                      <a:t>3</a:t>
                    </a:r>
                  </a:p>
                </p:txBody>
              </p:sp>
            </p:grpSp>
            <p:grpSp>
              <p:nvGrpSpPr>
                <p:cNvPr id="10257" name="Группа 28"/>
                <p:cNvGrpSpPr>
                  <a:grpSpLocks/>
                </p:cNvGrpSpPr>
                <p:nvPr/>
              </p:nvGrpSpPr>
              <p:grpSpPr bwMode="auto">
                <a:xfrm>
                  <a:off x="6526460" y="4581128"/>
                  <a:ext cx="1152128" cy="648072"/>
                  <a:chOff x="6526460" y="4581128"/>
                  <a:chExt cx="1152128" cy="648072"/>
                </a:xfrm>
              </p:grpSpPr>
              <p:sp>
                <p:nvSpPr>
                  <p:cNvPr id="15" name="Прямоугольник 14"/>
                  <p:cNvSpPr/>
                  <p:nvPr/>
                </p:nvSpPr>
                <p:spPr>
                  <a:xfrm>
                    <a:off x="6526460" y="4581311"/>
                    <a:ext cx="1152323" cy="647889"/>
                  </a:xfrm>
                  <a:prstGeom prst="rect">
                    <a:avLst/>
                  </a:prstGeom>
                  <a:solidFill>
                    <a:schemeClr val="bg1"/>
                  </a:solidFill>
                  <a:ln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defTabSz="1218987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dirty="0"/>
                  </a:p>
                </p:txBody>
              </p:sp>
              <p:sp>
                <p:nvSpPr>
                  <p:cNvPr id="10262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86500" y="4653136"/>
                    <a:ext cx="504056" cy="4431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95000"/>
                      </a:lnSpc>
                    </a:pPr>
                    <a:r>
                      <a:rPr lang="ru-RU">
                        <a:latin typeface="Century Gothic" pitchFamily="34" charset="0"/>
                      </a:rPr>
                      <a:t>1</a:t>
                    </a:r>
                  </a:p>
                </p:txBody>
              </p:sp>
            </p:grpSp>
            <p:grpSp>
              <p:nvGrpSpPr>
                <p:cNvPr id="10258" name="Группа 29"/>
                <p:cNvGrpSpPr>
                  <a:grpSpLocks/>
                </p:cNvGrpSpPr>
                <p:nvPr/>
              </p:nvGrpSpPr>
              <p:grpSpPr bwMode="auto">
                <a:xfrm>
                  <a:off x="8902724" y="4581128"/>
                  <a:ext cx="1152128" cy="648072"/>
                  <a:chOff x="8830716" y="4509120"/>
                  <a:chExt cx="1152128" cy="648072"/>
                </a:xfrm>
              </p:grpSpPr>
              <p:sp>
                <p:nvSpPr>
                  <p:cNvPr id="11" name="Прямоугольник 10"/>
                  <p:cNvSpPr/>
                  <p:nvPr/>
                </p:nvSpPr>
                <p:spPr>
                  <a:xfrm>
                    <a:off x="8830521" y="4509303"/>
                    <a:ext cx="1152323" cy="647889"/>
                  </a:xfrm>
                  <a:prstGeom prst="rect">
                    <a:avLst/>
                  </a:prstGeom>
                  <a:solidFill>
                    <a:schemeClr val="bg1"/>
                  </a:solidFill>
                  <a:ln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defTabSz="1218987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dirty="0"/>
                  </a:p>
                </p:txBody>
              </p:sp>
              <p:sp>
                <p:nvSpPr>
                  <p:cNvPr id="10260" name="Text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118748" y="4581128"/>
                    <a:ext cx="504056" cy="4431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95000"/>
                      </a:lnSpc>
                    </a:pPr>
                    <a:r>
                      <a:rPr lang="ru-RU">
                        <a:latin typeface="Century Gothic" pitchFamily="34" charset="0"/>
                      </a:rPr>
                      <a:t>2</a:t>
                    </a:r>
                  </a:p>
                </p:txBody>
              </p:sp>
            </p:grpSp>
          </p:grpSp>
          <p:cxnSp>
            <p:nvCxnSpPr>
              <p:cNvPr id="6" name="Прямая со стрелкой 5"/>
              <p:cNvCxnSpPr/>
              <p:nvPr/>
            </p:nvCxnSpPr>
            <p:spPr>
              <a:xfrm flipH="1">
                <a:off x="7462920" y="4004881"/>
                <a:ext cx="360299" cy="576430"/>
              </a:xfrm>
              <a:prstGeom prst="straightConnector1">
                <a:avLst/>
              </a:prstGeom>
              <a:ln w="12700">
                <a:miter lim="800000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 стрелкой 6"/>
              <p:cNvCxnSpPr/>
              <p:nvPr/>
            </p:nvCxnSpPr>
            <p:spPr>
              <a:xfrm>
                <a:off x="8542231" y="4004881"/>
                <a:ext cx="649173" cy="576430"/>
              </a:xfrm>
              <a:prstGeom prst="straightConnector1">
                <a:avLst/>
              </a:prstGeom>
              <a:ln w="12700">
                <a:miter lim="800000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Прямая соединительная линия 20"/>
            <p:cNvCxnSpPr/>
            <p:nvPr/>
          </p:nvCxnSpPr>
          <p:spPr>
            <a:xfrm>
              <a:off x="7966069" y="4797274"/>
              <a:ext cx="720598" cy="0"/>
            </a:xfrm>
            <a:prstGeom prst="line">
              <a:avLst/>
            </a:prstGeom>
            <a:ln w="12700"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8039081" y="5013237"/>
              <a:ext cx="647586" cy="0"/>
            </a:xfrm>
            <a:prstGeom prst="line">
              <a:avLst/>
            </a:prstGeom>
            <a:ln w="12700"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51" name="TextBox 32"/>
            <p:cNvSpPr txBox="1">
              <a:spLocks noChangeArrowheads="1"/>
            </p:cNvSpPr>
            <p:nvPr/>
          </p:nvSpPr>
          <p:spPr bwMode="auto">
            <a:xfrm>
              <a:off x="6598468" y="4005064"/>
              <a:ext cx="936104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ru-RU" sz="2000">
                  <a:latin typeface="Century Gothic" pitchFamily="34" charset="0"/>
                </a:rPr>
                <a:t>- кач</a:t>
              </a:r>
            </a:p>
          </p:txBody>
        </p:sp>
        <p:sp>
          <p:nvSpPr>
            <p:cNvPr id="10252" name="TextBox 33"/>
            <p:cNvSpPr txBox="1">
              <a:spLocks noChangeArrowheads="1"/>
            </p:cNvSpPr>
            <p:nvPr/>
          </p:nvSpPr>
          <p:spPr bwMode="auto">
            <a:xfrm>
              <a:off x="9046740" y="4005064"/>
              <a:ext cx="936104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ru-RU" sz="2000">
                  <a:latin typeface="Century Gothic" pitchFamily="34" charset="0"/>
                </a:rPr>
                <a:t>- гач</a:t>
              </a:r>
            </a:p>
          </p:txBody>
        </p:sp>
      </p:grpSp>
      <p:sp>
        <p:nvSpPr>
          <p:cNvPr id="35" name="Овал 34"/>
          <p:cNvSpPr/>
          <p:nvPr/>
        </p:nvSpPr>
        <p:spPr>
          <a:xfrm>
            <a:off x="549275" y="2997200"/>
            <a:ext cx="4105275" cy="2879725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518150" y="3068638"/>
            <a:ext cx="5040313" cy="288131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549275" y="641350"/>
            <a:ext cx="93614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tt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Шул кызың булмаса, аның әйбәт кияве булмаса, ялгызың ни эшләр идең?(В.Нуриев)</a:t>
            </a:r>
            <a:endParaRPr lang="tt-RU" sz="3200"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11267" name="Группа 31"/>
          <p:cNvGrpSpPr>
            <a:grpSpLocks/>
          </p:cNvGrpSpPr>
          <p:nvPr/>
        </p:nvGrpSpPr>
        <p:grpSpPr bwMode="auto">
          <a:xfrm>
            <a:off x="1054100" y="3933825"/>
            <a:ext cx="3455988" cy="1090613"/>
            <a:chOff x="1053852" y="3933056"/>
            <a:chExt cx="3456384" cy="1091270"/>
          </a:xfrm>
        </p:grpSpPr>
        <p:grpSp>
          <p:nvGrpSpPr>
            <p:cNvPr id="11288" name="Группа 3"/>
            <p:cNvGrpSpPr>
              <a:grpSpLocks/>
            </p:cNvGrpSpPr>
            <p:nvPr/>
          </p:nvGrpSpPr>
          <p:grpSpPr bwMode="auto">
            <a:xfrm>
              <a:off x="1413892" y="3933056"/>
              <a:ext cx="2304256" cy="576064"/>
              <a:chOff x="1413892" y="3933056"/>
              <a:chExt cx="2304256" cy="576064"/>
            </a:xfrm>
          </p:grpSpPr>
          <p:cxnSp>
            <p:nvCxnSpPr>
              <p:cNvPr id="5" name="Прямая соединительная линия 4"/>
              <p:cNvCxnSpPr/>
              <p:nvPr/>
            </p:nvCxnSpPr>
            <p:spPr>
              <a:xfrm flipV="1">
                <a:off x="3717982" y="3933056"/>
                <a:ext cx="0" cy="505129"/>
              </a:xfrm>
              <a:prstGeom prst="line">
                <a:avLst/>
              </a:prstGeom>
              <a:ln w="12700"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Прямая соединительная линия 5"/>
              <p:cNvCxnSpPr/>
              <p:nvPr/>
            </p:nvCxnSpPr>
            <p:spPr>
              <a:xfrm flipV="1">
                <a:off x="3573503" y="4222155"/>
                <a:ext cx="0" cy="287511"/>
              </a:xfrm>
              <a:prstGeom prst="line">
                <a:avLst/>
              </a:prstGeom>
              <a:ln w="12700"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292" name="Группа 44"/>
              <p:cNvGrpSpPr>
                <a:grpSpLocks/>
              </p:cNvGrpSpPr>
              <p:nvPr/>
            </p:nvGrpSpPr>
            <p:grpSpPr bwMode="auto">
              <a:xfrm>
                <a:off x="1413892" y="3933056"/>
                <a:ext cx="2304256" cy="288032"/>
                <a:chOff x="1413892" y="3933056"/>
                <a:chExt cx="2304256" cy="288032"/>
              </a:xfrm>
            </p:grpSpPr>
            <p:cxnSp>
              <p:nvCxnSpPr>
                <p:cNvPr id="9" name="Прямая соединительная линия 8"/>
                <p:cNvCxnSpPr/>
                <p:nvPr/>
              </p:nvCxnSpPr>
              <p:spPr>
                <a:xfrm>
                  <a:off x="1414256" y="3933056"/>
                  <a:ext cx="2303726" cy="0"/>
                </a:xfrm>
                <a:prstGeom prst="line">
                  <a:avLst/>
                </a:prstGeom>
                <a:ln w="12700"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 стрелкой 9"/>
                <p:cNvCxnSpPr/>
                <p:nvPr/>
              </p:nvCxnSpPr>
              <p:spPr>
                <a:xfrm>
                  <a:off x="1414256" y="3933056"/>
                  <a:ext cx="0" cy="290688"/>
                </a:xfrm>
                <a:prstGeom prst="straightConnector1">
                  <a:avLst/>
                </a:prstGeom>
                <a:ln w="12700">
                  <a:miter lim="800000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Прямая соединительная линия 10"/>
                <p:cNvCxnSpPr/>
                <p:nvPr/>
              </p:nvCxnSpPr>
              <p:spPr>
                <a:xfrm>
                  <a:off x="2854283" y="4223744"/>
                  <a:ext cx="719220" cy="0"/>
                </a:xfrm>
                <a:prstGeom prst="line">
                  <a:avLst/>
                </a:prstGeom>
                <a:ln w="12700">
                  <a:miter lim="800000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" name="Прямая со стрелкой 7"/>
              <p:cNvCxnSpPr/>
              <p:nvPr/>
            </p:nvCxnSpPr>
            <p:spPr>
              <a:xfrm>
                <a:off x="2854283" y="4222155"/>
                <a:ext cx="0" cy="216030"/>
              </a:xfrm>
              <a:prstGeom prst="straightConnector1">
                <a:avLst/>
              </a:prstGeom>
              <a:ln w="12700">
                <a:miter lim="800000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89" name="TextBox 11"/>
            <p:cNvSpPr txBox="1">
              <a:spLocks noChangeArrowheads="1"/>
            </p:cNvSpPr>
            <p:nvPr/>
          </p:nvSpPr>
          <p:spPr bwMode="auto">
            <a:xfrm>
              <a:off x="1053852" y="4581128"/>
              <a:ext cx="3456384" cy="443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ru-RU">
                  <a:latin typeface="Century Gothic" pitchFamily="34" charset="0"/>
                </a:rPr>
                <a:t>(…-са), (…-са),[    ]</a:t>
              </a:r>
            </a:p>
          </p:txBody>
        </p:sp>
      </p:grpSp>
      <p:grpSp>
        <p:nvGrpSpPr>
          <p:cNvPr id="11268" name="Группа 30"/>
          <p:cNvGrpSpPr>
            <a:grpSpLocks/>
          </p:cNvGrpSpPr>
          <p:nvPr/>
        </p:nvGrpSpPr>
        <p:grpSpPr bwMode="auto">
          <a:xfrm>
            <a:off x="6526213" y="3357563"/>
            <a:ext cx="3529012" cy="1871662"/>
            <a:chOff x="6526460" y="3356992"/>
            <a:chExt cx="3528392" cy="1872208"/>
          </a:xfrm>
        </p:grpSpPr>
        <p:grpSp>
          <p:nvGrpSpPr>
            <p:cNvPr id="11271" name="Группа 3"/>
            <p:cNvGrpSpPr>
              <a:grpSpLocks/>
            </p:cNvGrpSpPr>
            <p:nvPr/>
          </p:nvGrpSpPr>
          <p:grpSpPr bwMode="auto">
            <a:xfrm>
              <a:off x="6526460" y="3356992"/>
              <a:ext cx="3528392" cy="1872208"/>
              <a:chOff x="6526460" y="3356992"/>
              <a:chExt cx="3528392" cy="1872208"/>
            </a:xfrm>
          </p:grpSpPr>
          <p:grpSp>
            <p:nvGrpSpPr>
              <p:cNvPr id="11276" name="Группа 30"/>
              <p:cNvGrpSpPr>
                <a:grpSpLocks/>
              </p:cNvGrpSpPr>
              <p:nvPr/>
            </p:nvGrpSpPr>
            <p:grpSpPr bwMode="auto">
              <a:xfrm>
                <a:off x="6526460" y="3356992"/>
                <a:ext cx="3528392" cy="1872208"/>
                <a:chOff x="6526460" y="3356992"/>
                <a:chExt cx="3528392" cy="1872208"/>
              </a:xfrm>
            </p:grpSpPr>
            <p:grpSp>
              <p:nvGrpSpPr>
                <p:cNvPr id="11279" name="Группа 27"/>
                <p:cNvGrpSpPr>
                  <a:grpSpLocks/>
                </p:cNvGrpSpPr>
                <p:nvPr/>
              </p:nvGrpSpPr>
              <p:grpSpPr bwMode="auto">
                <a:xfrm>
                  <a:off x="7606580" y="3356992"/>
                  <a:ext cx="1152128" cy="648072"/>
                  <a:chOff x="7606580" y="3356992"/>
                  <a:chExt cx="1152128" cy="648072"/>
                </a:xfrm>
              </p:grpSpPr>
              <p:sp>
                <p:nvSpPr>
                  <p:cNvPr id="29" name="Прямоугольник 28"/>
                  <p:cNvSpPr/>
                  <p:nvPr/>
                </p:nvSpPr>
                <p:spPr>
                  <a:xfrm>
                    <a:off x="7607357" y="3356992"/>
                    <a:ext cx="1150736" cy="647889"/>
                  </a:xfrm>
                  <a:prstGeom prst="rect">
                    <a:avLst/>
                  </a:prstGeom>
                  <a:solidFill>
                    <a:schemeClr val="bg1"/>
                  </a:solidFill>
                  <a:ln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defTabSz="1218987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dirty="0"/>
                  </a:p>
                </p:txBody>
              </p:sp>
              <p:sp>
                <p:nvSpPr>
                  <p:cNvPr id="11287" name="Text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94612" y="3429000"/>
                    <a:ext cx="504056" cy="4431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95000"/>
                      </a:lnSpc>
                    </a:pPr>
                    <a:r>
                      <a:rPr lang="ru-RU">
                        <a:latin typeface="Century Gothic" pitchFamily="34" charset="0"/>
                      </a:rPr>
                      <a:t>3</a:t>
                    </a:r>
                  </a:p>
                </p:txBody>
              </p:sp>
            </p:grpSp>
            <p:grpSp>
              <p:nvGrpSpPr>
                <p:cNvPr id="11280" name="Группа 28"/>
                <p:cNvGrpSpPr>
                  <a:grpSpLocks/>
                </p:cNvGrpSpPr>
                <p:nvPr/>
              </p:nvGrpSpPr>
              <p:grpSpPr bwMode="auto">
                <a:xfrm>
                  <a:off x="6526460" y="4581128"/>
                  <a:ext cx="1152128" cy="648072"/>
                  <a:chOff x="6526460" y="4581128"/>
                  <a:chExt cx="1152128" cy="648072"/>
                </a:xfrm>
              </p:grpSpPr>
              <p:sp>
                <p:nvSpPr>
                  <p:cNvPr id="27" name="Прямоугольник 26"/>
                  <p:cNvSpPr/>
                  <p:nvPr/>
                </p:nvSpPr>
                <p:spPr>
                  <a:xfrm>
                    <a:off x="6526460" y="4581311"/>
                    <a:ext cx="1152323" cy="647889"/>
                  </a:xfrm>
                  <a:prstGeom prst="rect">
                    <a:avLst/>
                  </a:prstGeom>
                  <a:solidFill>
                    <a:schemeClr val="bg1"/>
                  </a:solidFill>
                  <a:ln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defTabSz="1218987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dirty="0"/>
                  </a:p>
                </p:txBody>
              </p:sp>
              <p:sp>
                <p:nvSpPr>
                  <p:cNvPr id="11285" name="TextBox 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86500" y="4653136"/>
                    <a:ext cx="504056" cy="4431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95000"/>
                      </a:lnSpc>
                    </a:pPr>
                    <a:r>
                      <a:rPr lang="ru-RU">
                        <a:latin typeface="Century Gothic" pitchFamily="34" charset="0"/>
                      </a:rPr>
                      <a:t>1</a:t>
                    </a:r>
                  </a:p>
                </p:txBody>
              </p:sp>
            </p:grpSp>
            <p:grpSp>
              <p:nvGrpSpPr>
                <p:cNvPr id="11281" name="Группа 29"/>
                <p:cNvGrpSpPr>
                  <a:grpSpLocks/>
                </p:cNvGrpSpPr>
                <p:nvPr/>
              </p:nvGrpSpPr>
              <p:grpSpPr bwMode="auto">
                <a:xfrm>
                  <a:off x="8902724" y="4581128"/>
                  <a:ext cx="1152128" cy="648072"/>
                  <a:chOff x="8830716" y="4509120"/>
                  <a:chExt cx="1152128" cy="648072"/>
                </a:xfrm>
              </p:grpSpPr>
              <p:sp>
                <p:nvSpPr>
                  <p:cNvPr id="25" name="Прямоугольник 10"/>
                  <p:cNvSpPr/>
                  <p:nvPr/>
                </p:nvSpPr>
                <p:spPr>
                  <a:xfrm>
                    <a:off x="8830521" y="4509303"/>
                    <a:ext cx="1152323" cy="647889"/>
                  </a:xfrm>
                  <a:prstGeom prst="rect">
                    <a:avLst/>
                  </a:prstGeom>
                  <a:solidFill>
                    <a:schemeClr val="bg1"/>
                  </a:solidFill>
                  <a:ln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defTabSz="1218987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dirty="0"/>
                  </a:p>
                </p:txBody>
              </p:sp>
              <p:sp>
                <p:nvSpPr>
                  <p:cNvPr id="11283" name="Text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118748" y="4581128"/>
                    <a:ext cx="504056" cy="4431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95000"/>
                      </a:lnSpc>
                    </a:pPr>
                    <a:r>
                      <a:rPr lang="ru-RU">
                        <a:latin typeface="Century Gothic" pitchFamily="34" charset="0"/>
                      </a:rPr>
                      <a:t>2</a:t>
                    </a:r>
                  </a:p>
                </p:txBody>
              </p:sp>
            </p:grpSp>
          </p:grpSp>
          <p:cxnSp>
            <p:nvCxnSpPr>
              <p:cNvPr id="20" name="Прямая со стрелкой 19"/>
              <p:cNvCxnSpPr/>
              <p:nvPr/>
            </p:nvCxnSpPr>
            <p:spPr>
              <a:xfrm flipH="1">
                <a:off x="7462920" y="4004881"/>
                <a:ext cx="360299" cy="576430"/>
              </a:xfrm>
              <a:prstGeom prst="straightConnector1">
                <a:avLst/>
              </a:prstGeom>
              <a:ln w="12700">
                <a:miter lim="800000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 стрелкой 20"/>
              <p:cNvCxnSpPr/>
              <p:nvPr/>
            </p:nvCxnSpPr>
            <p:spPr>
              <a:xfrm>
                <a:off x="8542231" y="4004881"/>
                <a:ext cx="649173" cy="576430"/>
              </a:xfrm>
              <a:prstGeom prst="straightConnector1">
                <a:avLst/>
              </a:prstGeom>
              <a:ln w="12700">
                <a:miter lim="800000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Прямая соединительная линия 14"/>
            <p:cNvCxnSpPr/>
            <p:nvPr/>
          </p:nvCxnSpPr>
          <p:spPr>
            <a:xfrm>
              <a:off x="7966069" y="4797274"/>
              <a:ext cx="720598" cy="0"/>
            </a:xfrm>
            <a:prstGeom prst="line">
              <a:avLst/>
            </a:prstGeom>
            <a:ln w="12700"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8039081" y="5013237"/>
              <a:ext cx="647586" cy="0"/>
            </a:xfrm>
            <a:prstGeom prst="line">
              <a:avLst/>
            </a:prstGeom>
            <a:ln w="12700"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74" name="TextBox 16"/>
            <p:cNvSpPr txBox="1">
              <a:spLocks noChangeArrowheads="1"/>
            </p:cNvSpPr>
            <p:nvPr/>
          </p:nvSpPr>
          <p:spPr bwMode="auto">
            <a:xfrm>
              <a:off x="6598468" y="4005064"/>
              <a:ext cx="936104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ru-RU" sz="2000">
                  <a:latin typeface="Century Gothic" pitchFamily="34" charset="0"/>
                </a:rPr>
                <a:t>- са</a:t>
              </a:r>
            </a:p>
          </p:txBody>
        </p:sp>
        <p:sp>
          <p:nvSpPr>
            <p:cNvPr id="11275" name="TextBox 17"/>
            <p:cNvSpPr txBox="1">
              <a:spLocks noChangeArrowheads="1"/>
            </p:cNvSpPr>
            <p:nvPr/>
          </p:nvSpPr>
          <p:spPr bwMode="auto">
            <a:xfrm>
              <a:off x="9046740" y="4005064"/>
              <a:ext cx="936104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ru-RU" sz="2000">
                  <a:latin typeface="Century Gothic" pitchFamily="34" charset="0"/>
                </a:rPr>
                <a:t>- са</a:t>
              </a:r>
            </a:p>
          </p:txBody>
        </p:sp>
      </p:grpSp>
      <p:sp>
        <p:nvSpPr>
          <p:cNvPr id="33" name="Овал 32"/>
          <p:cNvSpPr/>
          <p:nvPr/>
        </p:nvSpPr>
        <p:spPr>
          <a:xfrm>
            <a:off x="693738" y="3429000"/>
            <a:ext cx="3887787" cy="2160588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094413" y="2924175"/>
            <a:ext cx="4248150" cy="338455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477838" y="1000125"/>
            <a:ext cx="640873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tt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Күңелләрең синең боекканда, </a:t>
            </a:r>
            <a:endParaRPr lang="ru-RU" sz="3200">
              <a:ea typeface="Calibri" pitchFamily="34" charset="0"/>
              <a:cs typeface="Times New Roman" pitchFamily="18" charset="0"/>
            </a:endParaRPr>
          </a:p>
          <a:p>
            <a:pPr defTabSz="914400" eaLnBrk="0" hangingPunct="0"/>
            <a:r>
              <a:rPr lang="tt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Сусаганда җаның җырларга,</a:t>
            </a:r>
            <a:endParaRPr lang="ru-RU" sz="3200"/>
          </a:p>
          <a:p>
            <a:pPr defTabSz="914400" eaLnBrk="0" hangingPunct="0"/>
            <a:r>
              <a:rPr lang="tt-RU" sz="3200">
                <a:latin typeface="Times New Roman" pitchFamily="18" charset="0"/>
              </a:rPr>
              <a:t>Юлларга чык. (Ф.Яруллин)</a:t>
            </a:r>
            <a:endParaRPr lang="tt-RU" sz="3200"/>
          </a:p>
        </p:txBody>
      </p:sp>
      <p:grpSp>
        <p:nvGrpSpPr>
          <p:cNvPr id="12291" name="Группа 19"/>
          <p:cNvGrpSpPr>
            <a:grpSpLocks/>
          </p:cNvGrpSpPr>
          <p:nvPr/>
        </p:nvGrpSpPr>
        <p:grpSpPr bwMode="auto">
          <a:xfrm>
            <a:off x="1054100" y="3933825"/>
            <a:ext cx="4248150" cy="1090613"/>
            <a:chOff x="1053852" y="3933056"/>
            <a:chExt cx="4248472" cy="1091270"/>
          </a:xfrm>
        </p:grpSpPr>
        <p:grpSp>
          <p:nvGrpSpPr>
            <p:cNvPr id="12312" name="Группа 18"/>
            <p:cNvGrpSpPr>
              <a:grpSpLocks/>
            </p:cNvGrpSpPr>
            <p:nvPr/>
          </p:nvGrpSpPr>
          <p:grpSpPr bwMode="auto">
            <a:xfrm>
              <a:off x="1413892" y="3933056"/>
              <a:ext cx="3456384" cy="576064"/>
              <a:chOff x="1413892" y="3933056"/>
              <a:chExt cx="3456384" cy="576064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 flipV="1">
                <a:off x="4870491" y="3933056"/>
                <a:ext cx="0" cy="505129"/>
              </a:xfrm>
              <a:prstGeom prst="line">
                <a:avLst/>
              </a:prstGeom>
              <a:ln w="12700"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flipV="1">
                <a:off x="4654575" y="4222155"/>
                <a:ext cx="0" cy="287511"/>
              </a:xfrm>
              <a:prstGeom prst="line">
                <a:avLst/>
              </a:prstGeom>
              <a:ln w="12700"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1414242" y="3933056"/>
                <a:ext cx="3456249" cy="0"/>
              </a:xfrm>
              <a:prstGeom prst="line">
                <a:avLst/>
              </a:prstGeom>
              <a:ln w="12700"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 стрелкой 12"/>
              <p:cNvCxnSpPr/>
              <p:nvPr/>
            </p:nvCxnSpPr>
            <p:spPr>
              <a:xfrm>
                <a:off x="1414242" y="3933056"/>
                <a:ext cx="0" cy="289099"/>
              </a:xfrm>
              <a:prstGeom prst="straightConnector1">
                <a:avLst/>
              </a:prstGeom>
              <a:ln w="12700">
                <a:miter lim="800000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2854213" y="4222155"/>
                <a:ext cx="1800361" cy="0"/>
              </a:xfrm>
              <a:prstGeom prst="line">
                <a:avLst/>
              </a:prstGeom>
              <a:ln w="12700"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 стрелкой 10"/>
              <p:cNvCxnSpPr/>
              <p:nvPr/>
            </p:nvCxnSpPr>
            <p:spPr>
              <a:xfrm>
                <a:off x="2854213" y="4222155"/>
                <a:ext cx="0" cy="216030"/>
              </a:xfrm>
              <a:prstGeom prst="straightConnector1">
                <a:avLst/>
              </a:prstGeom>
              <a:ln w="12700">
                <a:miter lim="800000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313" name="TextBox 6"/>
            <p:cNvSpPr txBox="1">
              <a:spLocks noChangeArrowheads="1"/>
            </p:cNvSpPr>
            <p:nvPr/>
          </p:nvSpPr>
          <p:spPr bwMode="auto">
            <a:xfrm>
              <a:off x="1053852" y="4581128"/>
              <a:ext cx="4248472" cy="443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ru-RU">
                  <a:latin typeface="Century Gothic" pitchFamily="34" charset="0"/>
                </a:rPr>
                <a:t>(…-канда), (…-ганда),[    ]</a:t>
              </a:r>
            </a:p>
          </p:txBody>
        </p:sp>
      </p:grpSp>
      <p:sp>
        <p:nvSpPr>
          <p:cNvPr id="21" name="Овал 20"/>
          <p:cNvSpPr/>
          <p:nvPr/>
        </p:nvSpPr>
        <p:spPr>
          <a:xfrm>
            <a:off x="765175" y="3500438"/>
            <a:ext cx="4681538" cy="2449512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2293" name="Группа 42"/>
          <p:cNvGrpSpPr>
            <a:grpSpLocks/>
          </p:cNvGrpSpPr>
          <p:nvPr/>
        </p:nvGrpSpPr>
        <p:grpSpPr bwMode="auto">
          <a:xfrm>
            <a:off x="6526213" y="3357563"/>
            <a:ext cx="3816350" cy="1871662"/>
            <a:chOff x="6526460" y="3356992"/>
            <a:chExt cx="3816424" cy="1872208"/>
          </a:xfrm>
        </p:grpSpPr>
        <p:grpSp>
          <p:nvGrpSpPr>
            <p:cNvPr id="12295" name="Группа 3"/>
            <p:cNvGrpSpPr>
              <a:grpSpLocks/>
            </p:cNvGrpSpPr>
            <p:nvPr/>
          </p:nvGrpSpPr>
          <p:grpSpPr bwMode="auto">
            <a:xfrm>
              <a:off x="6526460" y="3356992"/>
              <a:ext cx="3528392" cy="1872208"/>
              <a:chOff x="6526460" y="3356992"/>
              <a:chExt cx="3528392" cy="1872208"/>
            </a:xfrm>
          </p:grpSpPr>
          <p:grpSp>
            <p:nvGrpSpPr>
              <p:cNvPr id="12300" name="Группа 30"/>
              <p:cNvGrpSpPr>
                <a:grpSpLocks/>
              </p:cNvGrpSpPr>
              <p:nvPr/>
            </p:nvGrpSpPr>
            <p:grpSpPr bwMode="auto">
              <a:xfrm>
                <a:off x="6526460" y="3356992"/>
                <a:ext cx="3528392" cy="1872208"/>
                <a:chOff x="6526460" y="3356992"/>
                <a:chExt cx="3528392" cy="1872208"/>
              </a:xfrm>
            </p:grpSpPr>
            <p:grpSp>
              <p:nvGrpSpPr>
                <p:cNvPr id="12303" name="Группа 27"/>
                <p:cNvGrpSpPr>
                  <a:grpSpLocks/>
                </p:cNvGrpSpPr>
                <p:nvPr/>
              </p:nvGrpSpPr>
              <p:grpSpPr bwMode="auto">
                <a:xfrm>
                  <a:off x="7606580" y="3356992"/>
                  <a:ext cx="1152128" cy="648072"/>
                  <a:chOff x="7606580" y="3356992"/>
                  <a:chExt cx="1152128" cy="648072"/>
                </a:xfrm>
              </p:grpSpPr>
              <p:sp>
                <p:nvSpPr>
                  <p:cNvPr id="41" name="Прямоугольник 40"/>
                  <p:cNvSpPr/>
                  <p:nvPr/>
                </p:nvSpPr>
                <p:spPr>
                  <a:xfrm>
                    <a:off x="7609156" y="3356992"/>
                    <a:ext cx="1149372" cy="647889"/>
                  </a:xfrm>
                  <a:prstGeom prst="rect">
                    <a:avLst/>
                  </a:prstGeom>
                  <a:solidFill>
                    <a:schemeClr val="bg1"/>
                  </a:solidFill>
                  <a:ln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defTabSz="1218987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dirty="0"/>
                  </a:p>
                </p:txBody>
              </p:sp>
              <p:sp>
                <p:nvSpPr>
                  <p:cNvPr id="12311" name="Text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94612" y="3429000"/>
                    <a:ext cx="504056" cy="4431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95000"/>
                      </a:lnSpc>
                    </a:pPr>
                    <a:r>
                      <a:rPr lang="ru-RU">
                        <a:latin typeface="Century Gothic" pitchFamily="34" charset="0"/>
                      </a:rPr>
                      <a:t>3</a:t>
                    </a:r>
                  </a:p>
                </p:txBody>
              </p:sp>
            </p:grpSp>
            <p:grpSp>
              <p:nvGrpSpPr>
                <p:cNvPr id="12304" name="Группа 28"/>
                <p:cNvGrpSpPr>
                  <a:grpSpLocks/>
                </p:cNvGrpSpPr>
                <p:nvPr/>
              </p:nvGrpSpPr>
              <p:grpSpPr bwMode="auto">
                <a:xfrm>
                  <a:off x="6526460" y="4581128"/>
                  <a:ext cx="1152128" cy="648072"/>
                  <a:chOff x="6526460" y="4581128"/>
                  <a:chExt cx="1152128" cy="648072"/>
                </a:xfrm>
              </p:grpSpPr>
              <p:sp>
                <p:nvSpPr>
                  <p:cNvPr id="39" name="Прямоугольник 38"/>
                  <p:cNvSpPr/>
                  <p:nvPr/>
                </p:nvSpPr>
                <p:spPr>
                  <a:xfrm>
                    <a:off x="6526460" y="4581311"/>
                    <a:ext cx="1152547" cy="647889"/>
                  </a:xfrm>
                  <a:prstGeom prst="rect">
                    <a:avLst/>
                  </a:prstGeom>
                  <a:solidFill>
                    <a:schemeClr val="bg1"/>
                  </a:solidFill>
                  <a:ln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defTabSz="1218987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dirty="0"/>
                  </a:p>
                </p:txBody>
              </p:sp>
              <p:sp>
                <p:nvSpPr>
                  <p:cNvPr id="12309" name="Text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86500" y="4653136"/>
                    <a:ext cx="504056" cy="4431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95000"/>
                      </a:lnSpc>
                    </a:pPr>
                    <a:r>
                      <a:rPr lang="ru-RU">
                        <a:latin typeface="Century Gothic" pitchFamily="34" charset="0"/>
                      </a:rPr>
                      <a:t>1</a:t>
                    </a:r>
                  </a:p>
                </p:txBody>
              </p:sp>
            </p:grpSp>
            <p:grpSp>
              <p:nvGrpSpPr>
                <p:cNvPr id="12305" name="Группа 29"/>
                <p:cNvGrpSpPr>
                  <a:grpSpLocks/>
                </p:cNvGrpSpPr>
                <p:nvPr/>
              </p:nvGrpSpPr>
              <p:grpSpPr bwMode="auto">
                <a:xfrm>
                  <a:off x="8902724" y="4581128"/>
                  <a:ext cx="1152128" cy="648072"/>
                  <a:chOff x="8830716" y="4509120"/>
                  <a:chExt cx="1152128" cy="648072"/>
                </a:xfrm>
              </p:grpSpPr>
              <p:sp>
                <p:nvSpPr>
                  <p:cNvPr id="37" name="Прямоугольник 10"/>
                  <p:cNvSpPr/>
                  <p:nvPr/>
                </p:nvSpPr>
                <p:spPr>
                  <a:xfrm>
                    <a:off x="8830985" y="4509303"/>
                    <a:ext cx="1152547" cy="647889"/>
                  </a:xfrm>
                  <a:prstGeom prst="rect">
                    <a:avLst/>
                  </a:prstGeom>
                  <a:solidFill>
                    <a:schemeClr val="bg1"/>
                  </a:solidFill>
                  <a:ln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defTabSz="1218987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dirty="0"/>
                  </a:p>
                </p:txBody>
              </p:sp>
              <p:sp>
                <p:nvSpPr>
                  <p:cNvPr id="12307" name="Text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118748" y="4581128"/>
                    <a:ext cx="504056" cy="4431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95000"/>
                      </a:lnSpc>
                    </a:pPr>
                    <a:r>
                      <a:rPr lang="ru-RU">
                        <a:latin typeface="Century Gothic" pitchFamily="34" charset="0"/>
                      </a:rPr>
                      <a:t>2</a:t>
                    </a:r>
                  </a:p>
                </p:txBody>
              </p:sp>
            </p:grpSp>
          </p:grpSp>
          <p:cxnSp>
            <p:nvCxnSpPr>
              <p:cNvPr id="32" name="Прямая со стрелкой 31"/>
              <p:cNvCxnSpPr/>
              <p:nvPr/>
            </p:nvCxnSpPr>
            <p:spPr>
              <a:xfrm flipH="1">
                <a:off x="7463103" y="4004881"/>
                <a:ext cx="360369" cy="576430"/>
              </a:xfrm>
              <a:prstGeom prst="straightConnector1">
                <a:avLst/>
              </a:prstGeom>
              <a:ln w="12700">
                <a:miter lim="800000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 стрелкой 32"/>
              <p:cNvCxnSpPr/>
              <p:nvPr/>
            </p:nvCxnSpPr>
            <p:spPr>
              <a:xfrm>
                <a:off x="8542624" y="4004881"/>
                <a:ext cx="649300" cy="576430"/>
              </a:xfrm>
              <a:prstGeom prst="straightConnector1">
                <a:avLst/>
              </a:prstGeom>
              <a:ln w="12700">
                <a:miter lim="800000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Прямая соединительная линия 26"/>
            <p:cNvCxnSpPr/>
            <p:nvPr/>
          </p:nvCxnSpPr>
          <p:spPr>
            <a:xfrm>
              <a:off x="7966350" y="4797274"/>
              <a:ext cx="720739" cy="0"/>
            </a:xfrm>
            <a:prstGeom prst="line">
              <a:avLst/>
            </a:prstGeom>
            <a:ln w="12700"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039376" y="5013237"/>
              <a:ext cx="647713" cy="0"/>
            </a:xfrm>
            <a:prstGeom prst="line">
              <a:avLst/>
            </a:prstGeom>
            <a:ln w="12700"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98" name="TextBox 28"/>
            <p:cNvSpPr txBox="1">
              <a:spLocks noChangeArrowheads="1"/>
            </p:cNvSpPr>
            <p:nvPr/>
          </p:nvSpPr>
          <p:spPr bwMode="auto">
            <a:xfrm>
              <a:off x="6598468" y="4005064"/>
              <a:ext cx="1224136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ru-RU" sz="2000">
                  <a:latin typeface="Century Gothic" pitchFamily="34" charset="0"/>
                </a:rPr>
                <a:t>- канда</a:t>
              </a:r>
            </a:p>
          </p:txBody>
        </p:sp>
        <p:sp>
          <p:nvSpPr>
            <p:cNvPr id="12299" name="TextBox 29"/>
            <p:cNvSpPr txBox="1">
              <a:spLocks noChangeArrowheads="1"/>
            </p:cNvSpPr>
            <p:nvPr/>
          </p:nvSpPr>
          <p:spPr bwMode="auto">
            <a:xfrm>
              <a:off x="9046740" y="4005064"/>
              <a:ext cx="1296144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ru-RU" sz="2000">
                  <a:latin typeface="Century Gothic" pitchFamily="34" charset="0"/>
                </a:rPr>
                <a:t>- ганда</a:t>
              </a:r>
            </a:p>
          </p:txBody>
        </p:sp>
      </p:grpSp>
      <p:sp>
        <p:nvSpPr>
          <p:cNvPr id="44" name="Прямоугольник 43"/>
          <p:cNvSpPr/>
          <p:nvPr/>
        </p:nvSpPr>
        <p:spPr>
          <a:xfrm>
            <a:off x="6526213" y="2924175"/>
            <a:ext cx="4321175" cy="2881313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 flipV="1">
            <a:off x="4006850" y="2717800"/>
            <a:ext cx="74168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ru-RU" sz="4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tt-RU" sz="48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315" name="Прямоугольник 5"/>
          <p:cNvSpPr>
            <a:spLocks noChangeArrowheads="1"/>
          </p:cNvSpPr>
          <p:nvPr/>
        </p:nvSpPr>
        <p:spPr bwMode="auto">
          <a:xfrm>
            <a:off x="4222750" y="3429000"/>
            <a:ext cx="6092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>
                <a:latin typeface="Century Gothic" pitchFamily="34" charset="0"/>
              </a:rPr>
              <a:t> </a:t>
            </a:r>
            <a:endParaRPr lang="ru-RU">
              <a:latin typeface="Century Gothic" pitchFamily="34" charset="0"/>
            </a:endParaRPr>
          </a:p>
        </p:txBody>
      </p:sp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838200" y="1628775"/>
            <a:ext cx="7777163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sz="3200">
                <a:latin typeface="Century Gothic" pitchFamily="34" charset="0"/>
              </a:rPr>
              <a:t>Бер үк  төрле иярчен җөмләләр, </a:t>
            </a:r>
          </a:p>
          <a:p>
            <a:r>
              <a:rPr lang="tt-RU" sz="3200">
                <a:latin typeface="Century Gothic" pitchFamily="34" charset="0"/>
              </a:rPr>
              <a:t>ягъни тиңдәш иярчен  җөмләләр </a:t>
            </a:r>
          </a:p>
          <a:p>
            <a:r>
              <a:rPr lang="tt-RU" sz="3200">
                <a:latin typeface="Century Gothic" pitchFamily="34" charset="0"/>
              </a:rPr>
              <a:t>бер баш җөмләгә ияреп килсәләр, мондый җөмләләр </a:t>
            </a:r>
            <a:r>
              <a:rPr lang="tt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тиңдәш иярүле иярченле кушма җөмләләр </a:t>
            </a:r>
            <a:r>
              <a:rPr lang="tt-RU" sz="3200">
                <a:latin typeface="Century Gothic" pitchFamily="34" charset="0"/>
              </a:rPr>
              <a:t>дип аталалар.</a:t>
            </a:r>
            <a:endParaRPr lang="ru-RU" sz="3200"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1125538" y="692150"/>
            <a:ext cx="871378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tt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Өй эше. 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defTabSz="914400" eaLnBrk="0" hangingPunct="0">
              <a:buFontTx/>
              <a:buChar char="•"/>
            </a:pPr>
            <a:r>
              <a:rPr lang="tt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Күп иярченле кушма җөмләләргә синтаксик анализ ясау тәртибен белергә. (мәҗбүри)</a:t>
            </a:r>
            <a:endParaRPr lang="ru-RU" sz="2800"/>
          </a:p>
          <a:p>
            <a:pPr defTabSz="914400" eaLnBrk="0" hangingPunct="0">
              <a:buFontTx/>
              <a:buChar char="•"/>
            </a:pPr>
            <a:r>
              <a:rPr lang="tt-RU" sz="2800">
                <a:latin typeface="Times New Roman" pitchFamily="18" charset="0"/>
              </a:rPr>
              <a:t>Тиңдәш  иярүле иярченле кушма җөмләләргә 3 мисалны Ф.Садриевның </a:t>
            </a:r>
            <a:r>
              <a:rPr lang="tt-RU" sz="2800">
                <a:latin typeface="Calibri" pitchFamily="34" charset="0"/>
              </a:rPr>
              <a:t>“</a:t>
            </a:r>
            <a:r>
              <a:rPr lang="tt-RU" sz="2800">
                <a:latin typeface="Times New Roman" pitchFamily="18" charset="0"/>
              </a:rPr>
              <a:t>Рәхмәт әти</a:t>
            </a:r>
            <a:r>
              <a:rPr lang="tt-RU" sz="2800">
                <a:latin typeface="Calibri" pitchFamily="34" charset="0"/>
              </a:rPr>
              <a:t>”</a:t>
            </a:r>
            <a:r>
              <a:rPr lang="tt-RU" sz="2800">
                <a:latin typeface="Times New Roman" pitchFamily="18" charset="0"/>
              </a:rPr>
              <a:t> әсәреннән эзләп язарга.</a:t>
            </a:r>
            <a:endParaRPr lang="ru-RU" sz="2800"/>
          </a:p>
          <a:p>
            <a:pPr defTabSz="914400" eaLnBrk="0" hangingPunct="0">
              <a:buFontTx/>
              <a:buChar char="•"/>
            </a:pPr>
            <a:r>
              <a:rPr lang="tt-RU" sz="2800">
                <a:latin typeface="Times New Roman" pitchFamily="18" charset="0"/>
              </a:rPr>
              <a:t>Тиңдәш  иярүле иярченле кушма җөмләләр кулланып </a:t>
            </a:r>
            <a:r>
              <a:rPr lang="tt-RU" sz="2800">
                <a:latin typeface="Calibri" pitchFamily="34" charset="0"/>
              </a:rPr>
              <a:t>“</a:t>
            </a:r>
            <a:r>
              <a:rPr lang="tt-RU" sz="2800">
                <a:latin typeface="Times New Roman" pitchFamily="18" charset="0"/>
              </a:rPr>
              <a:t>Әтием</a:t>
            </a:r>
            <a:r>
              <a:rPr lang="tt-RU" sz="2800">
                <a:latin typeface="Calibri" pitchFamily="34" charset="0"/>
              </a:rPr>
              <a:t>”</a:t>
            </a:r>
            <a:r>
              <a:rPr lang="tt-RU" sz="2800">
                <a:latin typeface="Times New Roman" pitchFamily="18" charset="0"/>
              </a:rPr>
              <a:t> темасына хикәя язарга.</a:t>
            </a:r>
            <a:endParaRPr lang="tt-RU" sz="280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opka-knig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5F3C251-2A44-472B-8189-0695C2D742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Stopka-knig</Template>
  <TotalTime>0</TotalTime>
  <Words>229</Words>
  <Application>Microsoft Office PowerPoint</Application>
  <PresentationFormat>Произвольный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Calibri</vt:lpstr>
      <vt:lpstr>Stopka-knig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2015-10-06T18:09:25Z</dcterms:created>
  <dcterms:modified xsi:type="dcterms:W3CDTF">2015-10-06T19:06:02Z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