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61" r:id="rId3"/>
    <p:sldId id="257" r:id="rId4"/>
    <p:sldId id="262" r:id="rId5"/>
    <p:sldId id="263" r:id="rId6"/>
    <p:sldId id="258" r:id="rId7"/>
    <p:sldId id="264" r:id="rId8"/>
    <p:sldId id="267" r:id="rId9"/>
    <p:sldId id="259" r:id="rId10"/>
    <p:sldId id="265" r:id="rId11"/>
    <p:sldId id="268" r:id="rId12"/>
    <p:sldId id="260" r:id="rId13"/>
    <p:sldId id="266" r:id="rId14"/>
    <p:sldId id="269" r:id="rId15"/>
    <p:sldId id="270" r:id="rId16"/>
    <p:sldId id="271" r:id="rId17"/>
  </p:sldIdLst>
  <p:sldSz cx="12192000" cy="6858000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9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71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442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74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3230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6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84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74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19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4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76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97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0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2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439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5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85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34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971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104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31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49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431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50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94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16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57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6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9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6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7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46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90C226"/>
                </a:solidFill>
              </a:rPr>
              <a:pPr defTabSz="457200"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6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12/15/2014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90C226"/>
                </a:solidFill>
              </a:rPr>
              <a:pPr defTabSz="457200"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74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icrosoft.com/" TargetMode="External"/><Relationship Id="rId2" Type="http://schemas.openxmlformats.org/officeDocument/2006/relationships/hyperlink" Target="http://diafilmy.su/580-skazka-o-pope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uzofo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0653" y="1774070"/>
            <a:ext cx="7766936" cy="1253045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/>
              <a:t>ВИКТОРИНА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9026" y="5187664"/>
            <a:ext cx="7766936" cy="10968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/>
              <a:t>Ромащенко У.В., учитель начальных классов</a:t>
            </a:r>
          </a:p>
          <a:p>
            <a:r>
              <a:rPr lang="ru-RU" b="1" dirty="0" smtClean="0"/>
              <a:t>ГБОУ СОШ №113 г. Москвы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0535" y="6284563"/>
            <a:ext cx="1100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ru-RU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2014 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71" y="3414892"/>
            <a:ext cx="1007389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0C226"/>
                </a:solidFill>
                <a:ea typeface="+mj-ea"/>
                <a:cs typeface="+mj-cs"/>
              </a:rPr>
              <a:t>к уроку «РОД </a:t>
            </a:r>
            <a:r>
              <a:rPr lang="ru-RU" sz="2400" b="1" dirty="0">
                <a:solidFill>
                  <a:srgbClr val="90C226"/>
                </a:solidFill>
                <a:ea typeface="+mj-ea"/>
                <a:cs typeface="+mj-cs"/>
              </a:rPr>
              <a:t>И СЕМЬЯ – ИСТОК </a:t>
            </a:r>
            <a:r>
              <a:rPr lang="ru-RU" sz="2400" b="1" dirty="0" smtClean="0">
                <a:solidFill>
                  <a:srgbClr val="90C226"/>
                </a:solidFill>
                <a:ea typeface="+mj-ea"/>
                <a:cs typeface="+mj-cs"/>
              </a:rPr>
              <a:t>НРАВСТВЕННЫХ ОТНОШЕНИЙ»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72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>
            <a:hlinkClick r:id="" action="ppaction://hlinkshowjump?jump=nextslide"/>
          </p:cNvPr>
          <p:cNvSpPr/>
          <p:nvPr/>
        </p:nvSpPr>
        <p:spPr>
          <a:xfrm>
            <a:off x="5459681" y="5155857"/>
            <a:ext cx="1418896" cy="1481959"/>
          </a:xfrm>
          <a:prstGeom prst="smileyFace">
            <a:avLst/>
          </a:prstGeom>
          <a:solidFill>
            <a:srgbClr val="92D050"/>
          </a:solidFill>
          <a:ln>
            <a:solidFill>
              <a:srgbClr val="3D5D19"/>
            </a:solidFill>
          </a:ln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66193" y="1324303"/>
            <a:ext cx="8891752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ОТЛИЧНО!</a:t>
            </a:r>
            <a:endParaRPr lang="ru-RU" sz="6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5541883"/>
      </p:ext>
    </p:extLst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85000"/>
              </a:prstClr>
            </a:outerShdw>
          </a:effectLst>
        </p:spPr>
        <p:txBody>
          <a:bodyPr>
            <a:noAutofit/>
          </a:bodyPr>
          <a:lstStyle/>
          <a:p>
            <a:pPr lvl="0"/>
            <a:r>
              <a:rPr lang="ru-RU" sz="4800" dirty="0"/>
              <a:t>Что обычно изображают на родовых и семейных гербах?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79043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hlinkClick r:id="rId2" action="ppaction://hlinksldjump"/>
              </a:rPr>
              <a:t>фотографию мамы или папы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символы, указывающие на общепринятые традиции и нормы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поздравления с Днём рождения</a:t>
            </a:r>
            <a:endParaRPr lang="ru-RU" sz="3200" dirty="0"/>
          </a:p>
          <a:p>
            <a:pPr lvl="0"/>
            <a:r>
              <a:rPr lang="ru-RU" sz="3200" dirty="0">
                <a:hlinkClick r:id="rId3" action="ppaction://hlinksldjump"/>
              </a:rPr>
              <a:t>символы, в которых отражается история и предмет гордости твоего рода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6936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193" y="1324303"/>
            <a:ext cx="8891752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НЕВЕРНО.</a:t>
            </a:r>
          </a:p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ПОДУМАЙ ЕЩЁ!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470634" y="5391807"/>
            <a:ext cx="1529256" cy="1121243"/>
          </a:xfrm>
          <a:prstGeom prst="actionButtonBackPrevious">
            <a:avLst/>
          </a:prstGeom>
          <a:solidFill>
            <a:srgbClr val="FF53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10748"/>
      </p:ext>
    </p:extLst>
  </p:cSld>
  <p:clrMapOvr>
    <a:masterClrMapping/>
  </p:clrMapOvr>
  <p:transition spd="med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>
            <a:hlinkClick r:id="" action="ppaction://hlinkshowjump?jump=nextslide"/>
          </p:cNvPr>
          <p:cNvSpPr/>
          <p:nvPr/>
        </p:nvSpPr>
        <p:spPr>
          <a:xfrm>
            <a:off x="5459681" y="5155857"/>
            <a:ext cx="1418896" cy="1481959"/>
          </a:xfrm>
          <a:prstGeom prst="smileyFace">
            <a:avLst/>
          </a:prstGeom>
          <a:solidFill>
            <a:srgbClr val="92D050"/>
          </a:solidFill>
          <a:ln>
            <a:solidFill>
              <a:srgbClr val="3D5D19"/>
            </a:solidFill>
          </a:ln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66193" y="1324303"/>
            <a:ext cx="8891752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ОТЛИЧНО!</a:t>
            </a:r>
            <a:endParaRPr lang="ru-RU" sz="6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4096213"/>
      </p:ext>
    </p:extLst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5400" y="2187579"/>
            <a:ext cx="8891752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МОЛОДЦЫ!!!</a:t>
            </a:r>
            <a:endParaRPr lang="ru-RU" sz="6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Управляющая кнопка: домой 5">
            <a:hlinkClick r:id="" action="ppaction://hlinkshowjump?jump=nextslide" highlightClick="1"/>
          </p:cNvPr>
          <p:cNvSpPr/>
          <p:nvPr/>
        </p:nvSpPr>
        <p:spPr>
          <a:xfrm>
            <a:off x="11218460" y="5976258"/>
            <a:ext cx="719978" cy="734786"/>
          </a:xfrm>
          <a:prstGeom prst="actionButtonHome">
            <a:avLst/>
          </a:prstGeom>
          <a:solidFill>
            <a:srgbClr val="FFFF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823323"/>
      </p:ext>
    </p:extLst>
  </p:cSld>
  <p:clrMapOvr>
    <a:masterClrMapping/>
  </p:clrMapOvr>
  <p:transition spd="med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3422" y="0"/>
            <a:ext cx="10096500" cy="1450632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СПИСОК ИСТОЧНИКОВ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2873" y="1627323"/>
            <a:ext cx="9418449" cy="505725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endParaRPr lang="ru-RU" sz="2800" u="sng" dirty="0">
              <a:hlinkClick r:id="rId2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/>
              <a:t>Электронное приложение к учебнику «Основы духовно-нравственной культуры народов России. Основы религиозных культур и светской этики. Основы светской этики. 4 – 5 классы. – М.: Просвещение</a:t>
            </a:r>
            <a:r>
              <a:rPr lang="ru-RU" sz="2800" smtClean="0"/>
              <a:t>, 2013»</a:t>
            </a:r>
            <a:endParaRPr lang="ru-RU" sz="28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/>
              <a:t> Шаблон </a:t>
            </a:r>
            <a:r>
              <a:rPr lang="ru-RU" sz="2800" dirty="0"/>
              <a:t>презентации: </a:t>
            </a:r>
            <a:r>
              <a:rPr lang="en-US" sz="2800" dirty="0">
                <a:hlinkClick r:id="rId3"/>
              </a:rPr>
              <a:t>http://office.microsoft.com/</a:t>
            </a:r>
            <a:endParaRPr lang="ru-RU" sz="28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/>
              <a:t> Сигнал неправильного ответа: </a:t>
            </a:r>
            <a:r>
              <a:rPr lang="en-US" sz="2800" dirty="0">
                <a:hlinkClick r:id="rId4"/>
              </a:rPr>
              <a:t>www.muzofon.com</a:t>
            </a:r>
            <a:endParaRPr lang="ru-RU" sz="28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/>
              <a:t> Остальные сигналы: </a:t>
            </a:r>
            <a:r>
              <a:rPr lang="en-US" sz="2800" dirty="0"/>
              <a:t>Microsoft Office PowerPoint 2007</a:t>
            </a:r>
            <a:endParaRPr lang="ru-RU" sz="2800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dirty="0" smtClean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99274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980" y="247972"/>
            <a:ext cx="9918914" cy="2154265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rmAutofit/>
          </a:bodyPr>
          <a:lstStyle/>
          <a:p>
            <a:pPr lvl="0"/>
            <a:r>
              <a:rPr lang="ru-RU" sz="4800" dirty="0"/>
              <a:t>Что предполагают нравственные отношения в семье?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427561" cy="4472686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hlinkClick r:id="rId2" action="ppaction://hlinksldjump"/>
              </a:rPr>
              <a:t>частая </a:t>
            </a:r>
            <a:r>
              <a:rPr lang="ru-RU" sz="3200" dirty="0">
                <a:hlinkClick r:id="rId2" action="ppaction://hlinksldjump"/>
              </a:rPr>
              <a:t>похвала своей семьи перед другими людьми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обязательное выполнение домашнего задания по всем предметам</a:t>
            </a:r>
            <a:endParaRPr lang="ru-RU" sz="3200" dirty="0"/>
          </a:p>
          <a:p>
            <a:pPr lvl="0"/>
            <a:r>
              <a:rPr lang="ru-RU" sz="3200" dirty="0">
                <a:hlinkClick r:id="rId3" action="ppaction://hlinksldjump"/>
              </a:rPr>
              <a:t>выражение любви к своим близким, готовность искренне им помочь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просмотр любимых телепередач, когда родители это разрешают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5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193" y="1324303"/>
            <a:ext cx="8891752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НЕВЕРНО.</a:t>
            </a:r>
          </a:p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ПОДУМАЙ ЕЩЁ!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470634" y="5391807"/>
            <a:ext cx="1529256" cy="1121243"/>
          </a:xfrm>
          <a:prstGeom prst="actionButtonBackPrevious">
            <a:avLst/>
          </a:prstGeom>
          <a:solidFill>
            <a:srgbClr val="FF53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2312"/>
      </p:ext>
    </p:extLst>
  </p:cSld>
  <p:clrMapOvr>
    <a:masterClrMapping/>
  </p:clrMapOvr>
  <p:transition spd="med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>
            <a:hlinkClick r:id="" action="ppaction://hlinkshowjump?jump=nextslide"/>
          </p:cNvPr>
          <p:cNvSpPr/>
          <p:nvPr/>
        </p:nvSpPr>
        <p:spPr>
          <a:xfrm>
            <a:off x="5459681" y="5155857"/>
            <a:ext cx="1418896" cy="1481959"/>
          </a:xfrm>
          <a:prstGeom prst="smileyFace">
            <a:avLst/>
          </a:prstGeom>
          <a:solidFill>
            <a:srgbClr val="92D050"/>
          </a:solidFill>
          <a:ln>
            <a:solidFill>
              <a:srgbClr val="3D5D19"/>
            </a:solidFill>
          </a:ln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66193" y="1324303"/>
            <a:ext cx="8891752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ОТЛИЧНО!</a:t>
            </a:r>
            <a:endParaRPr lang="ru-RU" sz="6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82539966"/>
      </p:ext>
    </p:extLst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8745635" cy="1550989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Autofit/>
          </a:bodyPr>
          <a:lstStyle/>
          <a:p>
            <a:pPr lvl="0"/>
            <a:r>
              <a:rPr lang="ru-RU" sz="4800" dirty="0"/>
              <a:t>Что означает фамилия человека?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517050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hlinkClick r:id="rId2" action="ppaction://hlinksldjump"/>
              </a:rPr>
              <a:t>его родовое происхождение</a:t>
            </a:r>
            <a:endParaRPr lang="ru-RU" sz="3200" dirty="0"/>
          </a:p>
          <a:p>
            <a:pPr lvl="0"/>
            <a:r>
              <a:rPr lang="ru-RU" sz="3200" dirty="0">
                <a:hlinkClick r:id="rId3" action="ppaction://hlinksldjump"/>
              </a:rPr>
              <a:t>его отношение к добру и злу</a:t>
            </a:r>
            <a:endParaRPr lang="ru-RU" sz="3200" dirty="0"/>
          </a:p>
          <a:p>
            <a:pPr lvl="0"/>
            <a:r>
              <a:rPr lang="ru-RU" sz="3200" dirty="0">
                <a:hlinkClick r:id="rId3" action="ppaction://hlinksldjump"/>
              </a:rPr>
              <a:t>уровень развития его ума</a:t>
            </a:r>
            <a:endParaRPr lang="ru-RU" sz="3200" dirty="0"/>
          </a:p>
          <a:p>
            <a:r>
              <a:rPr lang="ru-RU" sz="3200" dirty="0">
                <a:hlinkClick r:id="rId3" action="ppaction://hlinksldjump"/>
              </a:rPr>
              <a:t>его права в обществе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631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193" y="1324303"/>
            <a:ext cx="8891752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НЕВЕРНО.</a:t>
            </a:r>
          </a:p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ПОДУМАЙ ЕЩЁ!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470634" y="5391807"/>
            <a:ext cx="1529256" cy="1121243"/>
          </a:xfrm>
          <a:prstGeom prst="actionButtonBackPrevious">
            <a:avLst/>
          </a:prstGeom>
          <a:solidFill>
            <a:srgbClr val="FF53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121942"/>
      </p:ext>
    </p:extLst>
  </p:cSld>
  <p:clrMapOvr>
    <a:masterClrMapping/>
  </p:clrMapOvr>
  <p:transition spd="med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>
            <a:hlinkClick r:id="" action="ppaction://hlinkshowjump?jump=nextslide"/>
          </p:cNvPr>
          <p:cNvSpPr/>
          <p:nvPr/>
        </p:nvSpPr>
        <p:spPr>
          <a:xfrm>
            <a:off x="5459681" y="5155857"/>
            <a:ext cx="1418896" cy="1481959"/>
          </a:xfrm>
          <a:prstGeom prst="smileyFace">
            <a:avLst/>
          </a:prstGeom>
          <a:solidFill>
            <a:srgbClr val="92D050"/>
          </a:solidFill>
          <a:ln>
            <a:solidFill>
              <a:srgbClr val="3D5D19"/>
            </a:solidFill>
          </a:ln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66193" y="1324303"/>
            <a:ext cx="8891752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ОТЛИЧНО!</a:t>
            </a:r>
            <a:endParaRPr lang="ru-RU" sz="6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9412277"/>
      </p:ext>
    </p:extLst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761134" cy="1550989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rmAutofit fontScale="90000"/>
          </a:bodyPr>
          <a:lstStyle/>
          <a:p>
            <a:pPr lvl="0"/>
            <a:r>
              <a:rPr lang="ru-RU" sz="5300" dirty="0"/>
              <a:t>Когда в семье люди доверяют друг другу, то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79043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hlinkClick r:id="rId2" action="ppaction://hlinksldjump"/>
              </a:rPr>
              <a:t>это не играет особой роли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позволяет получать выгоду от родителей</a:t>
            </a:r>
            <a:endParaRPr lang="ru-RU" sz="3200" dirty="0"/>
          </a:p>
          <a:p>
            <a:pPr lvl="0"/>
            <a:r>
              <a:rPr lang="ru-RU" sz="3200" dirty="0">
                <a:hlinkClick r:id="rId2" action="ppaction://hlinksldjump"/>
              </a:rPr>
              <a:t>усиливает контроль родителей над детьми</a:t>
            </a:r>
            <a:endParaRPr lang="ru-RU" sz="3200" dirty="0"/>
          </a:p>
          <a:p>
            <a:pPr lvl="0"/>
            <a:r>
              <a:rPr lang="ru-RU" sz="3200" dirty="0">
                <a:hlinkClick r:id="rId3" action="ppaction://hlinksldjump"/>
              </a:rPr>
              <a:t>помогает укреплению в семье нравственных отношений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469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193" y="1324303"/>
            <a:ext cx="8891752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НЕВЕРНО.</a:t>
            </a:r>
          </a:p>
          <a:p>
            <a:pPr algn="ctr"/>
            <a:r>
              <a:rPr lang="ru-RU" sz="6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ПОДУМАЙ ЕЩЁ!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470634" y="5391807"/>
            <a:ext cx="1529256" cy="1121243"/>
          </a:xfrm>
          <a:prstGeom prst="actionButtonBackPrevious">
            <a:avLst/>
          </a:prstGeom>
          <a:solidFill>
            <a:srgbClr val="FF53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10287"/>
      </p:ext>
    </p:extLst>
  </p:cSld>
  <p:clrMapOvr>
    <a:masterClrMapping/>
  </p:clrMapOvr>
  <p:transition spd="med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2eda57be949469a4c953855f9cae175ef4a458f"/>
</p:tagLst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243</Words>
  <Application>Microsoft Office PowerPoint</Application>
  <PresentationFormat>Широкоэкранный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Trebuchet MS</vt:lpstr>
      <vt:lpstr>Wingdings</vt:lpstr>
      <vt:lpstr>Wingdings 3</vt:lpstr>
      <vt:lpstr>Грань</vt:lpstr>
      <vt:lpstr>1_Грань</vt:lpstr>
      <vt:lpstr>ВИКТОРИНА</vt:lpstr>
      <vt:lpstr>Что предполагают нравственные отношения в семье? </vt:lpstr>
      <vt:lpstr>Презентация PowerPoint</vt:lpstr>
      <vt:lpstr>Презентация PowerPoint</vt:lpstr>
      <vt:lpstr>Что означает фамилия человека? </vt:lpstr>
      <vt:lpstr>Презентация PowerPoint</vt:lpstr>
      <vt:lpstr>Презентация PowerPoint</vt:lpstr>
      <vt:lpstr>Когда в семье люди доверяют друг другу, то </vt:lpstr>
      <vt:lpstr>Презентация PowerPoint</vt:lpstr>
      <vt:lpstr>Презентация PowerPoint</vt:lpstr>
      <vt:lpstr>Что обычно изображают на родовых и семейных гербах? </vt:lpstr>
      <vt:lpstr>Презентация PowerPoint</vt:lpstr>
      <vt:lpstr>Презентация PowerPoint</vt:lpstr>
      <vt:lpstr>Презентация PowerPoint</vt:lpstr>
      <vt:lpstr>СПИСОК ИСТОЧНИКОВ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А В</dc:creator>
  <cp:lastModifiedBy>А В</cp:lastModifiedBy>
  <cp:revision>18</cp:revision>
  <dcterms:created xsi:type="dcterms:W3CDTF">2014-11-28T18:56:52Z</dcterms:created>
  <dcterms:modified xsi:type="dcterms:W3CDTF">2014-12-15T15:26:31Z</dcterms:modified>
</cp:coreProperties>
</file>