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FF99"/>
    <a:srgbClr val="FF7575"/>
    <a:srgbClr val="66FF99"/>
    <a:srgbClr val="71FFC6"/>
    <a:srgbClr val="FFCCCC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285720" y="500042"/>
            <a:ext cx="8643998" cy="271464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358114" cy="21431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Земноводные   и </a:t>
            </a:r>
            <a:br>
              <a:rPr lang="ru-RU" sz="53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пресмыкающиеся</a:t>
            </a:r>
            <a:r>
              <a:rPr lang="ru-RU" sz="5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3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15338" y="6215082"/>
            <a:ext cx="428628" cy="428628"/>
          </a:xfrm>
          <a:prstGeom prst="actionButtonForwardNext">
            <a:avLst/>
          </a:prstGeom>
          <a:solidFill>
            <a:srgbClr val="00B05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857356" y="2285992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Окружающий мир 1 класс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962416"/>
            <a:ext cx="6400800" cy="1752600"/>
          </a:xfrm>
        </p:spPr>
        <p:txBody>
          <a:bodyPr>
            <a:normAutofit/>
          </a:bodyPr>
          <a:lstStyle/>
          <a:p>
            <a:endParaRPr lang="ru-RU" sz="2200" b="1" dirty="0" smtClean="0">
              <a:solidFill>
                <a:srgbClr val="003300"/>
              </a:solidFill>
            </a:endParaRPr>
          </a:p>
          <a:p>
            <a:r>
              <a:rPr lang="ru-RU" sz="2200" b="1" dirty="0" err="1" smtClean="0">
                <a:solidFill>
                  <a:srgbClr val="003300"/>
                </a:solidFill>
              </a:rPr>
              <a:t>Чокеева</a:t>
            </a:r>
            <a:r>
              <a:rPr lang="ru-RU" sz="2200" b="1" dirty="0" smtClean="0">
                <a:solidFill>
                  <a:srgbClr val="003300"/>
                </a:solidFill>
              </a:rPr>
              <a:t> Рита Алексеевна</a:t>
            </a:r>
            <a:endParaRPr lang="ru-RU" sz="2200" b="1" dirty="0" smtClean="0">
              <a:solidFill>
                <a:srgbClr val="003300"/>
              </a:solidFill>
            </a:endParaRPr>
          </a:p>
          <a:p>
            <a:r>
              <a:rPr lang="ru-RU" sz="2000" dirty="0" smtClean="0">
                <a:solidFill>
                  <a:srgbClr val="003300"/>
                </a:solidFill>
              </a:rPr>
              <a:t>учитель начальных </a:t>
            </a:r>
            <a:r>
              <a:rPr lang="ru-RU" sz="2000" dirty="0" smtClean="0">
                <a:solidFill>
                  <a:srgbClr val="003300"/>
                </a:solidFill>
              </a:rPr>
              <a:t>классов</a:t>
            </a:r>
            <a:endParaRPr lang="ru-RU" sz="2000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96908"/>
          </a:xfrm>
        </p:spPr>
        <p:txBody>
          <a:bodyPr/>
          <a:lstStyle/>
          <a:p>
            <a:r>
              <a:rPr lang="ru-RU" b="1" u="sng" spc="3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нужно знать!</a:t>
            </a:r>
            <a:endParaRPr lang="ru-RU" b="1" u="sng" spc="3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28596" y="1000108"/>
            <a:ext cx="4040188" cy="536565"/>
          </a:xfrm>
        </p:spPr>
        <p:txBody>
          <a:bodyPr>
            <a:noAutofit/>
          </a:bodyPr>
          <a:lstStyle/>
          <a:p>
            <a:pPr algn="ctr"/>
            <a:r>
              <a:rPr lang="ru-RU" sz="3200" spc="3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Земноводные</a:t>
            </a:r>
            <a:endParaRPr lang="ru-RU" sz="3200" spc="3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217488" y="1500174"/>
            <a:ext cx="4283074" cy="5143536"/>
          </a:xfrm>
          <a:ln>
            <a:solidFill>
              <a:srgbClr val="7030A0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Кожа без защитного покрова, поэтому обитают они во влажных местах или рядом с водой, чтобы смочить её;</a:t>
            </a:r>
          </a:p>
          <a:p>
            <a:r>
              <a:rPr lang="ru-RU" dirty="0" smtClean="0"/>
              <a:t>Дышат лёгкими и кожей;</a:t>
            </a:r>
          </a:p>
          <a:p>
            <a:r>
              <a:rPr lang="ru-RU" dirty="0" smtClean="0"/>
              <a:t>Питаются гусеницами, насекомыми, дождевыми червями, многоножками;</a:t>
            </a:r>
          </a:p>
          <a:p>
            <a:r>
              <a:rPr lang="ru-RU" dirty="0" smtClean="0"/>
              <a:t>Зимуют в состоянии оцепенения в земляных норах, пнях, под листвой, на дне водоёмов.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 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572000" y="931850"/>
            <a:ext cx="4041775" cy="639762"/>
          </a:xfrm>
        </p:spPr>
        <p:txBody>
          <a:bodyPr>
            <a:normAutofit/>
          </a:bodyPr>
          <a:lstStyle/>
          <a:p>
            <a:r>
              <a:rPr lang="ru-RU" sz="3200" spc="3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Пресмыкающиеся</a:t>
            </a:r>
            <a:endParaRPr lang="ru-RU" sz="3200" spc="3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429125" y="1500174"/>
            <a:ext cx="4429156" cy="5143536"/>
          </a:xfrm>
          <a:ln>
            <a:solidFill>
              <a:srgbClr val="7030A0"/>
            </a:solidFill>
          </a:ln>
        </p:spPr>
        <p:txBody>
          <a:bodyPr/>
          <a:lstStyle/>
          <a:p>
            <a:r>
              <a:rPr lang="ru-RU" dirty="0" smtClean="0"/>
              <a:t>Называют их так потому, что змеи ползают по земле, «пресмыкаются», но есть среди них отличные бегуны и пловцы;</a:t>
            </a:r>
          </a:p>
          <a:p>
            <a:r>
              <a:rPr lang="ru-RU" dirty="0" smtClean="0"/>
              <a:t>Яйца откладывают на суше, зарывая их в песок;</a:t>
            </a:r>
          </a:p>
          <a:p>
            <a:r>
              <a:rPr lang="ru-RU" dirty="0" smtClean="0"/>
              <a:t>Кожа покрыта сухими роговыми чешуйками;</a:t>
            </a:r>
          </a:p>
          <a:p>
            <a:r>
              <a:rPr lang="ru-RU" dirty="0" smtClean="0"/>
              <a:t>Дышат лёгкими питаются растениями, насекомыми, рыбой…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 </a:t>
            </a:r>
            <a:endParaRPr lang="ru-RU" dirty="0"/>
          </a:p>
        </p:txBody>
      </p:sp>
      <p:sp>
        <p:nvSpPr>
          <p:cNvPr id="12" name="Управляющая кнопка: далее 11">
            <a:hlinkClick r:id="rId2" action="ppaction://hlinksldjump" highlightClick="1"/>
          </p:cNvPr>
          <p:cNvSpPr/>
          <p:nvPr/>
        </p:nvSpPr>
        <p:spPr>
          <a:xfrm>
            <a:off x="3214678" y="6215082"/>
            <a:ext cx="428628" cy="428628"/>
          </a:xfrm>
          <a:prstGeom prst="actionButtonForwardNex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3" action="ppaction://hlinksldjump" highlightClick="1"/>
          </p:cNvPr>
          <p:cNvSpPr/>
          <p:nvPr/>
        </p:nvSpPr>
        <p:spPr>
          <a:xfrm>
            <a:off x="7643834" y="6215082"/>
            <a:ext cx="428628" cy="428628"/>
          </a:xfrm>
          <a:prstGeom prst="actionButtonForwardNex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uiExpand="1" build="p" animBg="1"/>
      <p:bldP spid="11" grpId="0" uiExpand="1" build="p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 descr="0012-011-Salamandr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643050"/>
            <a:ext cx="3307553" cy="1928826"/>
          </a:xfrm>
          <a:prstGeom prst="roundRect">
            <a:avLst/>
          </a:prstGeom>
        </p:spPr>
      </p:pic>
      <p:sp>
        <p:nvSpPr>
          <p:cNvPr id="55" name="Овал 54"/>
          <p:cNvSpPr/>
          <p:nvPr/>
        </p:nvSpPr>
        <p:spPr>
          <a:xfrm>
            <a:off x="571472" y="1643050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животных и узнай ещё одно название </a:t>
            </a:r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земноводных</a:t>
            </a:r>
            <a:endParaRPr lang="ru-RU" sz="36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00892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858148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86776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3357562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43636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4214818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3357562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43636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143636" y="2071678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72264" y="3357562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86380" y="3357562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429520" y="3357562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000892" y="3357562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15008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572264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286380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715008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286776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58148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429520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000892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72264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000496" y="235743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57752" y="3214686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96304" y="4568619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857752" y="3711363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" name="Рисунок 39" descr="613f9d534beed97618c35d625b7d07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5429256" y="5143512"/>
            <a:ext cx="2071702" cy="1500198"/>
          </a:xfrm>
          <a:prstGeom prst="roundRect">
            <a:avLst/>
          </a:prstGeom>
        </p:spPr>
      </p:pic>
      <p:pic>
        <p:nvPicPr>
          <p:cNvPr id="42" name="Рисунок 41" descr="amf_trito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786190"/>
            <a:ext cx="3737686" cy="2214578"/>
          </a:xfrm>
          <a:prstGeom prst="roundRect">
            <a:avLst/>
          </a:prstGeom>
        </p:spPr>
      </p:pic>
      <p:pic>
        <p:nvPicPr>
          <p:cNvPr id="39" name="Рисунок 38" descr="19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4929199"/>
            <a:ext cx="1857388" cy="1714988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143636" y="185736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072198" y="2714620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ф</a:t>
            </a:r>
            <a:endParaRPr lang="ru-RU" sz="4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143636" y="400050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и</a:t>
            </a:r>
            <a:endParaRPr lang="ru-RU" sz="4400" b="1" dirty="0"/>
          </a:p>
        </p:txBody>
      </p:sp>
      <p:sp>
        <p:nvSpPr>
          <p:cNvPr id="46" name="Стрелка вниз 45"/>
          <p:cNvSpPr/>
          <p:nvPr/>
        </p:nvSpPr>
        <p:spPr>
          <a:xfrm>
            <a:off x="6215074" y="1571612"/>
            <a:ext cx="357190" cy="428628"/>
          </a:xfrm>
          <a:prstGeom prst="down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4429124" y="2285992"/>
            <a:ext cx="4357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 а л а м а </a:t>
            </a:r>
            <a:r>
              <a:rPr lang="ru-RU" sz="4400" b="1" dirty="0" err="1" smtClean="0"/>
              <a:t>н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д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р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а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143504" y="3143248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т  </a:t>
            </a:r>
            <a:r>
              <a:rPr lang="ru-RU" sz="4400" b="1" dirty="0" err="1" smtClean="0"/>
              <a:t>р</a:t>
            </a:r>
            <a:r>
              <a:rPr lang="ru-RU" sz="4400" b="1" dirty="0" smtClean="0"/>
              <a:t> и т о </a:t>
            </a:r>
            <a:r>
              <a:rPr lang="ru-RU" sz="4400" b="1" dirty="0" err="1" smtClean="0"/>
              <a:t>н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072066" y="3571876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ж а б а </a:t>
            </a:r>
            <a:endParaRPr lang="ru-RU" sz="4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572132" y="4429132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л я  г у </a:t>
            </a:r>
            <a:r>
              <a:rPr lang="ru-RU" sz="4400" b="1" dirty="0" err="1" smtClean="0"/>
              <a:t>ш</a:t>
            </a:r>
            <a:r>
              <a:rPr lang="ru-RU" sz="4400" b="1" dirty="0" smtClean="0"/>
              <a:t> к а </a:t>
            </a:r>
            <a:endParaRPr lang="ru-RU" sz="4400" b="1" dirty="0"/>
          </a:p>
        </p:txBody>
      </p:sp>
      <p:sp>
        <p:nvSpPr>
          <p:cNvPr id="51" name="Управляющая кнопка: настраиваемая 50">
            <a:hlinkClick r:id="" action="ppaction://hlinkshowjump?jump=endshow" highlightClick="1"/>
          </p:cNvPr>
          <p:cNvSpPr/>
          <p:nvPr/>
        </p:nvSpPr>
        <p:spPr>
          <a:xfrm>
            <a:off x="7929586" y="6215082"/>
            <a:ext cx="357190" cy="428628"/>
          </a:xfrm>
          <a:prstGeom prst="actionButtonBlank">
            <a:avLst/>
          </a:prstGeom>
          <a:solidFill>
            <a:srgbClr val="00FF99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072198" y="2000240"/>
            <a:ext cx="500066" cy="30718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Управляющая кнопка: домой 52">
            <a:hlinkClick r:id="rId6" action="ppaction://hlinksldjump" highlightClick="1"/>
          </p:cNvPr>
          <p:cNvSpPr/>
          <p:nvPr/>
        </p:nvSpPr>
        <p:spPr>
          <a:xfrm>
            <a:off x="8429652" y="6215082"/>
            <a:ext cx="357190" cy="428628"/>
          </a:xfrm>
          <a:prstGeom prst="actionButtonHome">
            <a:avLst/>
          </a:prstGeom>
          <a:solidFill>
            <a:srgbClr val="00FF99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71472" y="150017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500034" y="3929066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00034" y="378619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4214810" y="6354545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214810" y="6211669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5214942" y="6354545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214942" y="6211669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7" grpId="0"/>
      <p:bldP spid="48" grpId="1"/>
      <p:bldP spid="49" grpId="0"/>
      <p:bldP spid="50" grpId="0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 descr="613f9d534beed97618c35d625b7d071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ADFFB2"/>
              </a:clrFrom>
              <a:clrTo>
                <a:srgbClr val="ADFFB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714884"/>
            <a:ext cx="3929090" cy="1956003"/>
          </a:xfrm>
          <a:prstGeom prst="round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6143636" y="507207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животных и узнай ещё одно название </a:t>
            </a:r>
            <a:r>
              <a:rPr lang="ru-RU" sz="36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пресмыкающихся</a:t>
            </a:r>
            <a:endParaRPr lang="ru-RU" sz="36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43636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50030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857752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43636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4214818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43636" y="3357562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143636" y="2071678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72264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86380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429520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000892" y="2928934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15008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572264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286380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715008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286380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857752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429124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000496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72264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867676" y="235743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000496" y="2786058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53164" y="4568619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10420" y="364331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1" name="Рисунок 40" descr="0012-011-Salamandr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396109" flipH="1">
            <a:off x="487014" y="724748"/>
            <a:ext cx="3286148" cy="1754797"/>
          </a:xfrm>
          <a:prstGeom prst="roundRect">
            <a:avLst/>
          </a:prstGeom>
        </p:spPr>
      </p:pic>
      <p:pic>
        <p:nvPicPr>
          <p:cNvPr id="42" name="Рисунок 41" descr="amf_triton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85786" y="2500306"/>
            <a:ext cx="2956438" cy="1857388"/>
          </a:xfrm>
          <a:prstGeom prst="roundRect">
            <a:avLst/>
          </a:prstGeom>
        </p:spPr>
      </p:pic>
      <p:pic>
        <p:nvPicPr>
          <p:cNvPr id="39" name="Рисунок 38" descr="1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357686" y="5143512"/>
            <a:ext cx="2840265" cy="1571612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143636" y="185736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р</a:t>
            </a:r>
            <a:endParaRPr lang="ru-RU" sz="4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143636" y="3143248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т</a:t>
            </a:r>
            <a:endParaRPr lang="ru-RU" sz="4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143636" y="400050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л</a:t>
            </a:r>
            <a:endParaRPr lang="ru-RU" sz="4400" b="1" dirty="0"/>
          </a:p>
        </p:txBody>
      </p:sp>
      <p:sp>
        <p:nvSpPr>
          <p:cNvPr id="46" name="Стрелка вниз 45"/>
          <p:cNvSpPr/>
          <p:nvPr/>
        </p:nvSpPr>
        <p:spPr>
          <a:xfrm>
            <a:off x="6215074" y="1571612"/>
            <a:ext cx="357190" cy="428628"/>
          </a:xfrm>
          <a:prstGeom prst="downArrow">
            <a:avLst/>
          </a:prstGeom>
          <a:solidFill>
            <a:srgbClr val="C0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5143504" y="2285992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</a:t>
            </a:r>
            <a:r>
              <a:rPr lang="ru-RU" sz="4400" b="1" dirty="0" err="1" smtClean="0"/>
              <a:t>з</a:t>
            </a:r>
            <a:r>
              <a:rPr lang="ru-RU" sz="4400" b="1" dirty="0" smtClean="0"/>
              <a:t> м е я  </a:t>
            </a:r>
            <a:endParaRPr lang="ru-RU" sz="4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357686" y="2714620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ч е </a:t>
            </a:r>
            <a:r>
              <a:rPr lang="ru-RU" sz="4400" b="1" dirty="0" err="1" smtClean="0"/>
              <a:t>р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е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п</a:t>
            </a:r>
            <a:r>
              <a:rPr lang="ru-RU" sz="4400" b="1" dirty="0" smtClean="0"/>
              <a:t> а </a:t>
            </a:r>
            <a:r>
              <a:rPr lang="ru-RU" sz="4400" b="1" dirty="0" err="1" smtClean="0"/>
              <a:t>х</a:t>
            </a:r>
            <a:r>
              <a:rPr lang="ru-RU" sz="4400" b="1" dirty="0" smtClean="0"/>
              <a:t>  </a:t>
            </a:r>
            <a:r>
              <a:rPr lang="ru-RU" sz="4400" b="1" dirty="0" err="1" smtClean="0"/>
              <a:t>а</a:t>
            </a:r>
            <a:r>
              <a:rPr lang="ru-RU" sz="4400" b="1" dirty="0" smtClean="0"/>
              <a:t>  </a:t>
            </a:r>
            <a:endParaRPr lang="ru-RU" sz="4400" b="1" dirty="0"/>
          </a:p>
        </p:txBody>
      </p:sp>
      <p:sp>
        <p:nvSpPr>
          <p:cNvPr id="51" name="Управляющая кнопка: настраиваемая 50">
            <a:hlinkClick r:id="" action="ppaction://hlinkshowjump?jump=endshow" highlightClick="1"/>
          </p:cNvPr>
          <p:cNvSpPr/>
          <p:nvPr/>
        </p:nvSpPr>
        <p:spPr>
          <a:xfrm>
            <a:off x="7929586" y="6215082"/>
            <a:ext cx="357190" cy="428628"/>
          </a:xfrm>
          <a:prstGeom prst="actionButtonBlank">
            <a:avLst/>
          </a:prstGeom>
          <a:solidFill>
            <a:srgbClr val="00FF99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43636" y="2071678"/>
            <a:ext cx="428628" cy="3429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857752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7000892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429124" y="3786190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4286248" y="3571876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я </a:t>
            </a:r>
            <a:r>
              <a:rPr lang="ru-RU" sz="4400" b="1" dirty="0" err="1" smtClean="0"/>
              <a:t>ще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р</a:t>
            </a:r>
            <a:r>
              <a:rPr lang="ru-RU" sz="4400" b="1" dirty="0" smtClean="0"/>
              <a:t> и </a:t>
            </a:r>
            <a:r>
              <a:rPr lang="ru-RU" sz="4400" b="1" dirty="0" err="1" smtClean="0"/>
              <a:t>ц</a:t>
            </a:r>
            <a:r>
              <a:rPr lang="ru-RU" sz="4400" b="1" dirty="0" smtClean="0"/>
              <a:t> а</a:t>
            </a:r>
            <a:endParaRPr lang="ru-RU" sz="4400" b="1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571868" y="4643446"/>
            <a:ext cx="428628" cy="428628"/>
          </a:xfrm>
          <a:prstGeom prst="rect">
            <a:avLst/>
          </a:prstGeom>
          <a:solidFill>
            <a:srgbClr val="66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3428992" y="4429132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к </a:t>
            </a:r>
            <a:r>
              <a:rPr lang="ru-RU" sz="4400" b="1" dirty="0" err="1" smtClean="0"/>
              <a:t>р</a:t>
            </a:r>
            <a:r>
              <a:rPr lang="ru-RU" sz="4400" b="1" dirty="0" smtClean="0"/>
              <a:t> о к о </a:t>
            </a:r>
            <a:r>
              <a:rPr lang="ru-RU" sz="4400" b="1" dirty="0" err="1" smtClean="0"/>
              <a:t>д</a:t>
            </a:r>
            <a:r>
              <a:rPr lang="ru-RU" sz="4400" b="1" dirty="0" smtClean="0"/>
              <a:t> и л</a:t>
            </a:r>
            <a:endParaRPr lang="ru-RU" sz="4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143636" y="4874137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я</a:t>
            </a:r>
            <a:endParaRPr lang="ru-RU" sz="4400" b="1" dirty="0"/>
          </a:p>
        </p:txBody>
      </p:sp>
      <p:sp>
        <p:nvSpPr>
          <p:cNvPr id="59" name="Управляющая кнопка: домой 58">
            <a:hlinkClick r:id="rId6" action="ppaction://hlinksldjump" highlightClick="1"/>
          </p:cNvPr>
          <p:cNvSpPr/>
          <p:nvPr/>
        </p:nvSpPr>
        <p:spPr>
          <a:xfrm>
            <a:off x="8429652" y="6215082"/>
            <a:ext cx="357190" cy="428628"/>
          </a:xfrm>
          <a:prstGeom prst="actionButtonHome">
            <a:avLst/>
          </a:prstGeom>
          <a:solidFill>
            <a:srgbClr val="00FF99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3000364" y="1928802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3000364" y="1785926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500034" y="3429000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00034" y="328612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3143240" y="6211693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143240" y="6068817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4214810" y="6211693"/>
            <a:ext cx="428628" cy="4286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4214810" y="6068817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2" grpId="0" animBg="1"/>
      <p:bldP spid="49" grpId="0"/>
      <p:bldP spid="5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217</Words>
  <Application>Microsoft Office PowerPoint</Application>
  <PresentationFormat>Экран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Земноводные   и  пресмыкающиеся </vt:lpstr>
      <vt:lpstr>Это нужно знать!</vt:lpstr>
      <vt:lpstr>Назови животных и узнай ещё одно название земноводных</vt:lpstr>
      <vt:lpstr>Назови животных и узнай ещё одно название пресмыкающихся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User</cp:lastModifiedBy>
  <cp:revision>25</cp:revision>
  <dcterms:created xsi:type="dcterms:W3CDTF">2013-02-09T17:45:17Z</dcterms:created>
  <dcterms:modified xsi:type="dcterms:W3CDTF">2015-10-06T16:50:22Z</dcterms:modified>
</cp:coreProperties>
</file>