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9" r:id="rId4"/>
    <p:sldId id="260" r:id="rId5"/>
    <p:sldId id="262" r:id="rId6"/>
    <p:sldId id="263" r:id="rId7"/>
    <p:sldId id="264" r:id="rId8"/>
    <p:sldId id="271" r:id="rId9"/>
    <p:sldId id="268" r:id="rId10"/>
    <p:sldId id="269" r:id="rId11"/>
    <p:sldId id="275" r:id="rId12"/>
    <p:sldId id="267" r:id="rId13"/>
    <p:sldId id="270" r:id="rId14"/>
    <p:sldId id="284" r:id="rId15"/>
    <p:sldId id="286" r:id="rId16"/>
    <p:sldId id="287" r:id="rId17"/>
    <p:sldId id="289" r:id="rId18"/>
    <p:sldId id="288" r:id="rId19"/>
    <p:sldId id="290" r:id="rId20"/>
    <p:sldId id="276" r:id="rId21"/>
    <p:sldId id="291" r:id="rId22"/>
    <p:sldId id="272" r:id="rId23"/>
    <p:sldId id="273" r:id="rId24"/>
    <p:sldId id="277" r:id="rId25"/>
    <p:sldId id="283" r:id="rId26"/>
    <p:sldId id="278" r:id="rId27"/>
    <p:sldId id="279" r:id="rId28"/>
    <p:sldId id="280" r:id="rId29"/>
    <p:sldId id="281" r:id="rId30"/>
    <p:sldId id="282" r:id="rId31"/>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8" d="100"/>
          <a:sy n="68" d="100"/>
        </p:scale>
        <p:origin x="-1416"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06.10.2015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06.10.2015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06.10.2015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06.10.2015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5B106E36-FD25-4E2D-B0AA-010F637433A0}" type="datetimeFigureOut">
              <a:rPr lang="ru-RU" smtClean="0"/>
              <a:pPr/>
              <a:t>06.10.2015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5B106E36-FD25-4E2D-B0AA-010F637433A0}" type="datetimeFigureOut">
              <a:rPr lang="ru-RU" smtClean="0"/>
              <a:pPr/>
              <a:t>06.10.2015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5B106E36-FD25-4E2D-B0AA-010F637433A0}" type="datetimeFigureOut">
              <a:rPr lang="ru-RU" smtClean="0"/>
              <a:pPr/>
              <a:t>06.10.2015</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5B106E36-FD25-4E2D-B0AA-010F637433A0}" type="datetimeFigureOut">
              <a:rPr lang="ru-RU" smtClean="0"/>
              <a:pPr/>
              <a:t>06.10.2015</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06.10.2015</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06.10.2015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06.10.2015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B106E36-FD25-4E2D-B0AA-010F637433A0}" type="datetimeFigureOut">
              <a:rPr lang="ru-RU" smtClean="0"/>
              <a:pPr/>
              <a:t>06.10.2015</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25C68B6-61C2-468F-89AB-4B9F7531AA68}"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1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png"/><Relationship Id="rId1" Type="http://schemas.openxmlformats.org/officeDocument/2006/relationships/slideLayout" Target="../slideLayouts/slideLayout2.xml"/><Relationship Id="rId4" Type="http://schemas.openxmlformats.org/officeDocument/2006/relationships/image" Target="../media/image8.jpeg"/></Relationships>
</file>

<file path=ppt/slides/_rels/slide17.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5.xml"/><Relationship Id="rId5" Type="http://schemas.openxmlformats.org/officeDocument/2006/relationships/image" Target="../media/image12.jpeg"/><Relationship Id="rId4" Type="http://schemas.openxmlformats.org/officeDocument/2006/relationships/image" Target="../media/image11.jpe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8" Type="http://schemas.openxmlformats.org/officeDocument/2006/relationships/image" Target="../media/image19.jpeg"/><Relationship Id="rId3" Type="http://schemas.openxmlformats.org/officeDocument/2006/relationships/image" Target="../media/image14.jpeg"/><Relationship Id="rId7" Type="http://schemas.openxmlformats.org/officeDocument/2006/relationships/image" Target="../media/image18.jpeg"/><Relationship Id="rId2" Type="http://schemas.openxmlformats.org/officeDocument/2006/relationships/image" Target="../media/image13.jpeg"/><Relationship Id="rId1" Type="http://schemas.openxmlformats.org/officeDocument/2006/relationships/slideLayout" Target="../slideLayouts/slideLayout2.xml"/><Relationship Id="rId6" Type="http://schemas.openxmlformats.org/officeDocument/2006/relationships/image" Target="../media/image17.jpeg"/><Relationship Id="rId11" Type="http://schemas.openxmlformats.org/officeDocument/2006/relationships/image" Target="../media/image22.jpeg"/><Relationship Id="rId5" Type="http://schemas.openxmlformats.org/officeDocument/2006/relationships/image" Target="../media/image16.jpeg"/><Relationship Id="rId10" Type="http://schemas.openxmlformats.org/officeDocument/2006/relationships/image" Target="../media/image21.jpeg"/><Relationship Id="rId4" Type="http://schemas.openxmlformats.org/officeDocument/2006/relationships/image" Target="../media/image15.jpeg"/><Relationship Id="rId9" Type="http://schemas.openxmlformats.org/officeDocument/2006/relationships/image" Target="../media/image20.jpeg"/></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8" Type="http://schemas.openxmlformats.org/officeDocument/2006/relationships/image" Target="../media/image29.jpeg"/><Relationship Id="rId3" Type="http://schemas.openxmlformats.org/officeDocument/2006/relationships/image" Target="../media/image24.jpeg"/><Relationship Id="rId7" Type="http://schemas.openxmlformats.org/officeDocument/2006/relationships/image" Target="../media/image28.jpeg"/><Relationship Id="rId2" Type="http://schemas.openxmlformats.org/officeDocument/2006/relationships/image" Target="../media/image23.jpeg"/><Relationship Id="rId1" Type="http://schemas.openxmlformats.org/officeDocument/2006/relationships/slideLayout" Target="../slideLayouts/slideLayout2.xml"/><Relationship Id="rId6" Type="http://schemas.openxmlformats.org/officeDocument/2006/relationships/image" Target="../media/image27.jpeg"/><Relationship Id="rId5" Type="http://schemas.openxmlformats.org/officeDocument/2006/relationships/image" Target="../media/image26.jpeg"/><Relationship Id="rId4" Type="http://schemas.openxmlformats.org/officeDocument/2006/relationships/image" Target="../media/image25.jpeg"/><Relationship Id="rId9" Type="http://schemas.openxmlformats.org/officeDocument/2006/relationships/image" Target="../media/image30.jpeg"/></Relationships>
</file>

<file path=ppt/slides/_rels/slide22.xml.rels><?xml version="1.0" encoding="UTF-8" standalone="yes"?>
<Relationships xmlns="http://schemas.openxmlformats.org/package/2006/relationships"><Relationship Id="rId3" Type="http://schemas.openxmlformats.org/officeDocument/2006/relationships/image" Target="../media/image32.wmf"/><Relationship Id="rId2" Type="http://schemas.openxmlformats.org/officeDocument/2006/relationships/image" Target="../media/image31.wmf"/><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image" Target="../media/image33.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35.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37.jpeg"/><Relationship Id="rId2" Type="http://schemas.openxmlformats.org/officeDocument/2006/relationships/image" Target="../media/image36.jpeg"/><Relationship Id="rId1" Type="http://schemas.openxmlformats.org/officeDocument/2006/relationships/slideLayout" Target="../slideLayouts/slideLayout2.xml"/><Relationship Id="rId5" Type="http://schemas.openxmlformats.org/officeDocument/2006/relationships/image" Target="../media/image39.jpeg"/><Relationship Id="rId4" Type="http://schemas.openxmlformats.org/officeDocument/2006/relationships/image" Target="../media/image38.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714357"/>
            <a:ext cx="7772400" cy="3218699"/>
          </a:xfrm>
        </p:spPr>
        <p:txBody>
          <a:bodyPr>
            <a:normAutofit/>
          </a:bodyPr>
          <a:lstStyle/>
          <a:p>
            <a:r>
              <a:rPr lang="ru-RU" sz="3600" b="1" dirty="0" smtClean="0">
                <a:solidFill>
                  <a:srgbClr val="C00000"/>
                </a:solidFill>
                <a:latin typeface="Times New Roman" pitchFamily="18" charset="0"/>
                <a:cs typeface="Times New Roman" pitchFamily="18" charset="0"/>
              </a:rPr>
              <a:t>Методическая разработка по английскому языку «Система упражнений по темам </a:t>
            </a:r>
            <a:br>
              <a:rPr lang="ru-RU" sz="3600" b="1" dirty="0" smtClean="0">
                <a:solidFill>
                  <a:srgbClr val="C00000"/>
                </a:solidFill>
                <a:latin typeface="Times New Roman" pitchFamily="18" charset="0"/>
                <a:cs typeface="Times New Roman" pitchFamily="18" charset="0"/>
              </a:rPr>
            </a:br>
            <a:r>
              <a:rPr lang="ru-RU" sz="3600" b="1" dirty="0" smtClean="0">
                <a:solidFill>
                  <a:srgbClr val="C00000"/>
                </a:solidFill>
                <a:latin typeface="Times New Roman" pitchFamily="18" charset="0"/>
                <a:cs typeface="Times New Roman" pitchFamily="18" charset="0"/>
              </a:rPr>
              <a:t>«</a:t>
            </a:r>
            <a:r>
              <a:rPr lang="en-US" sz="3600" b="1" dirty="0" smtClean="0">
                <a:solidFill>
                  <a:srgbClr val="C00000"/>
                </a:solidFill>
                <a:latin typeface="Times New Roman" pitchFamily="18" charset="0"/>
                <a:cs typeface="Times New Roman" pitchFamily="18" charset="0"/>
              </a:rPr>
              <a:t>Zero Conditional</a:t>
            </a:r>
            <a:r>
              <a:rPr lang="ru-RU" sz="3600" b="1" dirty="0" smtClean="0">
                <a:solidFill>
                  <a:srgbClr val="C00000"/>
                </a:solidFill>
                <a:latin typeface="Times New Roman" pitchFamily="18" charset="0"/>
                <a:cs typeface="Times New Roman" pitchFamily="18" charset="0"/>
              </a:rPr>
              <a:t>» и «</a:t>
            </a:r>
            <a:r>
              <a:rPr lang="en-US" sz="3600" b="1" dirty="0" smtClean="0">
                <a:solidFill>
                  <a:srgbClr val="C00000"/>
                </a:solidFill>
                <a:latin typeface="Times New Roman" pitchFamily="18" charset="0"/>
                <a:cs typeface="Times New Roman" pitchFamily="18" charset="0"/>
              </a:rPr>
              <a:t>First Conditional</a:t>
            </a:r>
            <a:r>
              <a:rPr lang="ru-RU" sz="3600" b="1" dirty="0" smtClean="0">
                <a:solidFill>
                  <a:srgbClr val="C00000"/>
                </a:solidFill>
                <a:latin typeface="Times New Roman" pitchFamily="18" charset="0"/>
                <a:cs typeface="Times New Roman" pitchFamily="18" charset="0"/>
              </a:rPr>
              <a:t>»</a:t>
            </a:r>
            <a:endParaRPr lang="ru-RU" sz="3600" b="1" dirty="0">
              <a:solidFill>
                <a:srgbClr val="C00000"/>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868346"/>
          </a:xfrm>
        </p:spPr>
        <p:txBody>
          <a:bodyPr/>
          <a:lstStyle/>
          <a:p>
            <a:r>
              <a:rPr lang="en-US" b="1" dirty="0" smtClean="0"/>
              <a:t>Choose the best ending.</a:t>
            </a:r>
            <a:endParaRPr lang="ru-RU" b="1" dirty="0"/>
          </a:p>
        </p:txBody>
      </p:sp>
      <p:sp>
        <p:nvSpPr>
          <p:cNvPr id="3" name="Содержимое 2"/>
          <p:cNvSpPr>
            <a:spLocks noGrp="1"/>
          </p:cNvSpPr>
          <p:nvPr>
            <p:ph idx="1"/>
          </p:nvPr>
        </p:nvSpPr>
        <p:spPr>
          <a:xfrm>
            <a:off x="457200" y="1142984"/>
            <a:ext cx="8229600" cy="4983179"/>
          </a:xfrm>
        </p:spPr>
        <p:txBody>
          <a:bodyPr>
            <a:normAutofit fontScale="85000" lnSpcReduction="10000"/>
          </a:bodyPr>
          <a:lstStyle/>
          <a:p>
            <a:pPr marL="514350" indent="-514350">
              <a:buAutoNum type="arabicPeriod"/>
            </a:pPr>
            <a:r>
              <a:rPr lang="en-US" b="1" dirty="0" smtClean="0"/>
              <a:t>If your life is in danger</a:t>
            </a:r>
            <a:r>
              <a:rPr lang="ru-RU" b="1" dirty="0" smtClean="0"/>
              <a:t>,</a:t>
            </a:r>
            <a:r>
              <a:rPr lang="en-US" b="1" dirty="0" smtClean="0"/>
              <a:t> …</a:t>
            </a:r>
          </a:p>
          <a:p>
            <a:pPr marL="514350" indent="-514350">
              <a:buAutoNum type="arabicPeriod"/>
            </a:pPr>
            <a:r>
              <a:rPr lang="en-US" b="1" dirty="0" smtClean="0"/>
              <a:t>If you see red traffic lights</a:t>
            </a:r>
            <a:r>
              <a:rPr lang="ru-RU" b="1" dirty="0" smtClean="0"/>
              <a:t>,</a:t>
            </a:r>
            <a:r>
              <a:rPr lang="en-US" b="1" dirty="0" smtClean="0"/>
              <a:t> …</a:t>
            </a:r>
          </a:p>
          <a:p>
            <a:pPr marL="514350" indent="-514350">
              <a:buAutoNum type="arabicPeriod"/>
            </a:pPr>
            <a:r>
              <a:rPr lang="en-US" b="1" dirty="0" smtClean="0"/>
              <a:t>If you run a temperature</a:t>
            </a:r>
            <a:r>
              <a:rPr lang="ru-RU" b="1" dirty="0" smtClean="0"/>
              <a:t>,</a:t>
            </a:r>
            <a:r>
              <a:rPr lang="en-US" b="1" dirty="0" smtClean="0"/>
              <a:t> …</a:t>
            </a:r>
          </a:p>
          <a:p>
            <a:pPr marL="514350" indent="-514350">
              <a:buAutoNum type="arabicPeriod"/>
            </a:pPr>
            <a:r>
              <a:rPr lang="en-US" b="1" dirty="0" smtClean="0"/>
              <a:t>If you have a toothache</a:t>
            </a:r>
            <a:r>
              <a:rPr lang="ru-RU" b="1" dirty="0" smtClean="0"/>
              <a:t>,</a:t>
            </a:r>
            <a:r>
              <a:rPr lang="en-US" b="1" dirty="0" smtClean="0"/>
              <a:t> …</a:t>
            </a:r>
          </a:p>
          <a:p>
            <a:pPr marL="514350" indent="-514350">
              <a:buAutoNum type="arabicPeriod"/>
            </a:pPr>
            <a:r>
              <a:rPr lang="en-US" b="1" dirty="0" smtClean="0"/>
              <a:t>If you have a problem</a:t>
            </a:r>
            <a:r>
              <a:rPr lang="ru-RU" b="1" dirty="0" smtClean="0"/>
              <a:t>,</a:t>
            </a:r>
            <a:r>
              <a:rPr lang="en-US" b="1" dirty="0" smtClean="0"/>
              <a:t> …</a:t>
            </a:r>
          </a:p>
          <a:p>
            <a:pPr marL="514350" indent="-514350">
              <a:buAutoNum type="arabicPeriod"/>
            </a:pPr>
            <a:r>
              <a:rPr lang="en-US" b="1" dirty="0" smtClean="0"/>
              <a:t>If you don’t want to get into trouble</a:t>
            </a:r>
            <a:r>
              <a:rPr lang="ru-RU" b="1" dirty="0" smtClean="0"/>
              <a:t>,</a:t>
            </a:r>
            <a:r>
              <a:rPr lang="en-US" b="1" dirty="0" smtClean="0"/>
              <a:t> …</a:t>
            </a:r>
          </a:p>
          <a:p>
            <a:pPr marL="514350" indent="-514350">
              <a:buNone/>
            </a:pPr>
            <a:r>
              <a:rPr lang="en-US" b="1" dirty="0" smtClean="0">
                <a:solidFill>
                  <a:srgbClr val="C00000"/>
                </a:solidFill>
              </a:rPr>
              <a:t>      (be always careful, go to the dentist, ask your parents for advice, cry for help, don’t cross the road, stay in bed, call the doctor, take some medicine, call the police, tell your parents about it, stop and wait, don’t tell anyone about it) </a:t>
            </a:r>
          </a:p>
          <a:p>
            <a:endParaRPr lang="ru-RU"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654164"/>
          </a:xfrm>
        </p:spPr>
        <p:txBody>
          <a:bodyPr>
            <a:noAutofit/>
          </a:bodyPr>
          <a:lstStyle/>
          <a:p>
            <a:r>
              <a:rPr lang="es-MX" sz="2800" b="1" u="sng" dirty="0" smtClean="0">
                <a:latin typeface="Times New Roman" pitchFamily="18" charset="0"/>
                <a:cs typeface="Times New Roman" pitchFamily="18" charset="0"/>
              </a:rPr>
              <a:t>Complete these conditionals with personal information. </a:t>
            </a:r>
            <a:r>
              <a:rPr lang="en-US" sz="2800" b="1" u="sng" dirty="0" smtClean="0">
                <a:latin typeface="Times New Roman" pitchFamily="18" charset="0"/>
                <a:cs typeface="Times New Roman" pitchFamily="18" charset="0"/>
              </a:rPr>
              <a:t> Say what you usually do …</a:t>
            </a:r>
            <a:endParaRPr lang="ru-RU" sz="2800" b="1" u="sng" dirty="0">
              <a:latin typeface="Times New Roman" pitchFamily="18" charset="0"/>
              <a:cs typeface="Times New Roman" pitchFamily="18" charset="0"/>
            </a:endParaRPr>
          </a:p>
        </p:txBody>
      </p:sp>
      <p:sp>
        <p:nvSpPr>
          <p:cNvPr id="3" name="Содержимое 2"/>
          <p:cNvSpPr>
            <a:spLocks noGrp="1"/>
          </p:cNvSpPr>
          <p:nvPr>
            <p:ph idx="1"/>
          </p:nvPr>
        </p:nvSpPr>
        <p:spPr>
          <a:xfrm>
            <a:off x="457200" y="1714488"/>
            <a:ext cx="8229600" cy="4411675"/>
          </a:xfrm>
        </p:spPr>
        <p:txBody>
          <a:bodyPr>
            <a:normAutofit fontScale="70000" lnSpcReduction="20000"/>
          </a:bodyPr>
          <a:lstStyle/>
          <a:p>
            <a:pPr>
              <a:buNone/>
            </a:pPr>
            <a:r>
              <a:rPr lang="en-US" sz="4400" b="1" dirty="0" smtClean="0">
                <a:latin typeface="Times New Roman" pitchFamily="18" charset="0"/>
                <a:cs typeface="Times New Roman" pitchFamily="18" charset="0"/>
              </a:rPr>
              <a:t>… if you have a problem</a:t>
            </a:r>
          </a:p>
          <a:p>
            <a:pPr>
              <a:buNone/>
            </a:pPr>
            <a:r>
              <a:rPr lang="en-US" sz="4400" b="1" dirty="0" smtClean="0">
                <a:latin typeface="Times New Roman" pitchFamily="18" charset="0"/>
                <a:cs typeface="Times New Roman" pitchFamily="18" charset="0"/>
              </a:rPr>
              <a:t>… if you get into trouble</a:t>
            </a:r>
          </a:p>
          <a:p>
            <a:pPr>
              <a:buNone/>
            </a:pPr>
            <a:r>
              <a:rPr lang="en-US" sz="4400" b="1" dirty="0" smtClean="0">
                <a:latin typeface="Times New Roman" pitchFamily="18" charset="0"/>
                <a:cs typeface="Times New Roman" pitchFamily="18" charset="0"/>
              </a:rPr>
              <a:t>… if your friend gets into trouble</a:t>
            </a:r>
          </a:p>
          <a:p>
            <a:pPr>
              <a:buNone/>
            </a:pPr>
            <a:r>
              <a:rPr lang="en-US" sz="4400" b="1" dirty="0" smtClean="0">
                <a:latin typeface="Times New Roman" pitchFamily="18" charset="0"/>
                <a:cs typeface="Times New Roman" pitchFamily="18" charset="0"/>
              </a:rPr>
              <a:t>… if your parents are angry</a:t>
            </a:r>
          </a:p>
          <a:p>
            <a:pPr>
              <a:buNone/>
            </a:pPr>
            <a:r>
              <a:rPr lang="en-US" sz="4400" b="1" dirty="0" smtClean="0">
                <a:latin typeface="Times New Roman" pitchFamily="18" charset="0"/>
                <a:cs typeface="Times New Roman" pitchFamily="18" charset="0"/>
              </a:rPr>
              <a:t>… if you are very tired after school</a:t>
            </a:r>
          </a:p>
          <a:p>
            <a:pPr>
              <a:buNone/>
            </a:pPr>
            <a:endParaRPr lang="es-MX" sz="4400" dirty="0" smtClean="0"/>
          </a:p>
          <a:p>
            <a:pPr>
              <a:buNone/>
            </a:pPr>
            <a:r>
              <a:rPr lang="es-MX" sz="4100" u="sng" dirty="0" smtClean="0">
                <a:latin typeface="Times New Roman" pitchFamily="18" charset="0"/>
                <a:cs typeface="Times New Roman" pitchFamily="18" charset="0"/>
              </a:rPr>
              <a:t>Exchange information with a partner.</a:t>
            </a:r>
            <a:br>
              <a:rPr lang="es-MX" sz="4100" u="sng" dirty="0" smtClean="0">
                <a:latin typeface="Times New Roman" pitchFamily="18" charset="0"/>
                <a:cs typeface="Times New Roman" pitchFamily="18" charset="0"/>
              </a:rPr>
            </a:br>
            <a:r>
              <a:rPr lang="es-MX" sz="4400" dirty="0" smtClean="0"/>
              <a:t/>
            </a:r>
            <a:br>
              <a:rPr lang="es-MX" sz="4400" dirty="0" smtClean="0"/>
            </a:br>
            <a:r>
              <a:rPr lang="es-MX" sz="4400" b="1" i="1" dirty="0" smtClean="0">
                <a:solidFill>
                  <a:srgbClr val="FF0000"/>
                </a:solidFill>
              </a:rPr>
              <a:t>What do you do if </a:t>
            </a:r>
            <a:r>
              <a:rPr lang="es-MX" sz="4400" b="1" i="1" dirty="0" smtClean="0">
                <a:solidFill>
                  <a:srgbClr val="7030A0"/>
                </a:solidFill>
              </a:rPr>
              <a:t>you have a problem</a:t>
            </a:r>
            <a:r>
              <a:rPr lang="es-MX" sz="4400" b="1" i="1" dirty="0" smtClean="0">
                <a:solidFill>
                  <a:srgbClr val="FF0000"/>
                </a:solidFill>
              </a:rPr>
              <a:t>?</a:t>
            </a:r>
            <a:endParaRPr lang="ru-RU" sz="4400" b="1" dirty="0">
              <a:solidFill>
                <a:srgbClr val="FF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900" decel="100000" fill="hold"/>
                                        <p:tgtEl>
                                          <p:spTgt spid="3">
                                            <p:txEl>
                                              <p:pRg st="0" end="0"/>
                                            </p:txEl>
                                          </p:spTgt>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3">
                                            <p:txEl>
                                              <p:pRg st="0" end="0"/>
                                            </p:txEl>
                                          </p:spTgt>
                                        </p:tgtEl>
                                        <p:attrNameLst>
                                          <p:attrName>ppt_y</p:attrName>
                                        </p:attrNameLst>
                                      </p:cBhvr>
                                      <p:tavLst>
                                        <p:tav tm="0">
                                          <p:val>
                                            <p:strVal val="#ppt_y-.03"/>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37" presetClass="entr" presetSubtype="0" fill="hold" nodeType="click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Effect transition="in" filter="fade">
                                      <p:cBhvr>
                                        <p:cTn id="15" dur="1000"/>
                                        <p:tgtEl>
                                          <p:spTgt spid="3">
                                            <p:txEl>
                                              <p:pRg st="1" end="1"/>
                                            </p:txEl>
                                          </p:spTgt>
                                        </p:tgtEl>
                                      </p:cBhvr>
                                    </p:animEffect>
                                    <p:anim calcmode="lin" valueType="num">
                                      <p:cBhvr>
                                        <p:cTn id="16"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7" dur="900" decel="100000" fill="hold"/>
                                        <p:tgtEl>
                                          <p:spTgt spid="3">
                                            <p:txEl>
                                              <p:pRg st="1" end="1"/>
                                            </p:txEl>
                                          </p:spTgt>
                                        </p:tgtEl>
                                        <p:attrNameLst>
                                          <p:attrName>ppt_y</p:attrName>
                                        </p:attrNameLst>
                                      </p:cBhvr>
                                      <p:tavLst>
                                        <p:tav tm="0">
                                          <p:val>
                                            <p:strVal val="#ppt_y+1"/>
                                          </p:val>
                                        </p:tav>
                                        <p:tav tm="100000">
                                          <p:val>
                                            <p:strVal val="#ppt_y-.03"/>
                                          </p:val>
                                        </p:tav>
                                      </p:tavLst>
                                    </p:anim>
                                    <p:anim calcmode="lin" valueType="num">
                                      <p:cBhvr>
                                        <p:cTn id="18" dur="100" accel="100000" fill="hold">
                                          <p:stCondLst>
                                            <p:cond delay="900"/>
                                          </p:stCondLst>
                                        </p:cTn>
                                        <p:tgtEl>
                                          <p:spTgt spid="3">
                                            <p:txEl>
                                              <p:pRg st="1" end="1"/>
                                            </p:txEl>
                                          </p:spTgt>
                                        </p:tgtEl>
                                        <p:attrNameLst>
                                          <p:attrName>ppt_y</p:attrName>
                                        </p:attrNameLst>
                                      </p:cBhvr>
                                      <p:tavLst>
                                        <p:tav tm="0">
                                          <p:val>
                                            <p:strVal val="#ppt_y-.03"/>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37" presetClass="entr" presetSubtype="0" fill="hold" nodeType="clickEffect">
                                  <p:stCondLst>
                                    <p:cond delay="0"/>
                                  </p:stCondLst>
                                  <p:childTnLst>
                                    <p:set>
                                      <p:cBhvr>
                                        <p:cTn id="22" dur="1" fill="hold">
                                          <p:stCondLst>
                                            <p:cond delay="0"/>
                                          </p:stCondLst>
                                        </p:cTn>
                                        <p:tgtEl>
                                          <p:spTgt spid="3">
                                            <p:txEl>
                                              <p:pRg st="2" end="2"/>
                                            </p:txEl>
                                          </p:spTgt>
                                        </p:tgtEl>
                                        <p:attrNameLst>
                                          <p:attrName>style.visibility</p:attrName>
                                        </p:attrNameLst>
                                      </p:cBhvr>
                                      <p:to>
                                        <p:strVal val="visible"/>
                                      </p:to>
                                    </p:set>
                                    <p:animEffect transition="in" filter="fade">
                                      <p:cBhvr>
                                        <p:cTn id="23" dur="1000"/>
                                        <p:tgtEl>
                                          <p:spTgt spid="3">
                                            <p:txEl>
                                              <p:pRg st="2" end="2"/>
                                            </p:txEl>
                                          </p:spTgt>
                                        </p:tgtEl>
                                      </p:cBhvr>
                                    </p:animEffect>
                                    <p:anim calcmode="lin" valueType="num">
                                      <p:cBhvr>
                                        <p:cTn id="24"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5" dur="900" decel="100000" fill="hold"/>
                                        <p:tgtEl>
                                          <p:spTgt spid="3">
                                            <p:txEl>
                                              <p:pRg st="2" end="2"/>
                                            </p:txEl>
                                          </p:spTgt>
                                        </p:tgtEl>
                                        <p:attrNameLst>
                                          <p:attrName>ppt_y</p:attrName>
                                        </p:attrNameLst>
                                      </p:cBhvr>
                                      <p:tavLst>
                                        <p:tav tm="0">
                                          <p:val>
                                            <p:strVal val="#ppt_y+1"/>
                                          </p:val>
                                        </p:tav>
                                        <p:tav tm="100000">
                                          <p:val>
                                            <p:strVal val="#ppt_y-.03"/>
                                          </p:val>
                                        </p:tav>
                                      </p:tavLst>
                                    </p:anim>
                                    <p:anim calcmode="lin" valueType="num">
                                      <p:cBhvr>
                                        <p:cTn id="26" dur="100" accel="100000" fill="hold">
                                          <p:stCondLst>
                                            <p:cond delay="900"/>
                                          </p:stCondLst>
                                        </p:cTn>
                                        <p:tgtEl>
                                          <p:spTgt spid="3">
                                            <p:txEl>
                                              <p:pRg st="2" end="2"/>
                                            </p:txEl>
                                          </p:spTgt>
                                        </p:tgtEl>
                                        <p:attrNameLst>
                                          <p:attrName>ppt_y</p:attrName>
                                        </p:attrNameLst>
                                      </p:cBhvr>
                                      <p:tavLst>
                                        <p:tav tm="0">
                                          <p:val>
                                            <p:strVal val="#ppt_y-.03"/>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37" presetClass="entr" presetSubtype="0" fill="hold" nodeType="clickEffect">
                                  <p:stCondLst>
                                    <p:cond delay="0"/>
                                  </p:stCondLst>
                                  <p:childTnLst>
                                    <p:set>
                                      <p:cBhvr>
                                        <p:cTn id="30" dur="1" fill="hold">
                                          <p:stCondLst>
                                            <p:cond delay="0"/>
                                          </p:stCondLst>
                                        </p:cTn>
                                        <p:tgtEl>
                                          <p:spTgt spid="3">
                                            <p:txEl>
                                              <p:pRg st="3" end="3"/>
                                            </p:txEl>
                                          </p:spTgt>
                                        </p:tgtEl>
                                        <p:attrNameLst>
                                          <p:attrName>style.visibility</p:attrName>
                                        </p:attrNameLst>
                                      </p:cBhvr>
                                      <p:to>
                                        <p:strVal val="visible"/>
                                      </p:to>
                                    </p:set>
                                    <p:animEffect transition="in" filter="fade">
                                      <p:cBhvr>
                                        <p:cTn id="31" dur="1000"/>
                                        <p:tgtEl>
                                          <p:spTgt spid="3">
                                            <p:txEl>
                                              <p:pRg st="3" end="3"/>
                                            </p:txEl>
                                          </p:spTgt>
                                        </p:tgtEl>
                                      </p:cBhvr>
                                    </p:animEffect>
                                    <p:anim calcmode="lin" valueType="num">
                                      <p:cBhvr>
                                        <p:cTn id="32"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3" dur="900" decel="100000" fill="hold"/>
                                        <p:tgtEl>
                                          <p:spTgt spid="3">
                                            <p:txEl>
                                              <p:pRg st="3" end="3"/>
                                            </p:txEl>
                                          </p:spTgt>
                                        </p:tgtEl>
                                        <p:attrNameLst>
                                          <p:attrName>ppt_y</p:attrName>
                                        </p:attrNameLst>
                                      </p:cBhvr>
                                      <p:tavLst>
                                        <p:tav tm="0">
                                          <p:val>
                                            <p:strVal val="#ppt_y+1"/>
                                          </p:val>
                                        </p:tav>
                                        <p:tav tm="100000">
                                          <p:val>
                                            <p:strVal val="#ppt_y-.03"/>
                                          </p:val>
                                        </p:tav>
                                      </p:tavLst>
                                    </p:anim>
                                    <p:anim calcmode="lin" valueType="num">
                                      <p:cBhvr>
                                        <p:cTn id="34" dur="100" accel="100000" fill="hold">
                                          <p:stCondLst>
                                            <p:cond delay="900"/>
                                          </p:stCondLst>
                                        </p:cTn>
                                        <p:tgtEl>
                                          <p:spTgt spid="3">
                                            <p:txEl>
                                              <p:pRg st="3" end="3"/>
                                            </p:txEl>
                                          </p:spTgt>
                                        </p:tgtEl>
                                        <p:attrNameLst>
                                          <p:attrName>ppt_y</p:attrName>
                                        </p:attrNameLst>
                                      </p:cBhvr>
                                      <p:tavLst>
                                        <p:tav tm="0">
                                          <p:val>
                                            <p:strVal val="#ppt_y-.03"/>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37" presetClass="entr" presetSubtype="0" fill="hold" nodeType="clickEffect">
                                  <p:stCondLst>
                                    <p:cond delay="0"/>
                                  </p:stCondLst>
                                  <p:childTnLst>
                                    <p:set>
                                      <p:cBhvr>
                                        <p:cTn id="38" dur="1" fill="hold">
                                          <p:stCondLst>
                                            <p:cond delay="0"/>
                                          </p:stCondLst>
                                        </p:cTn>
                                        <p:tgtEl>
                                          <p:spTgt spid="3">
                                            <p:txEl>
                                              <p:pRg st="4" end="4"/>
                                            </p:txEl>
                                          </p:spTgt>
                                        </p:tgtEl>
                                        <p:attrNameLst>
                                          <p:attrName>style.visibility</p:attrName>
                                        </p:attrNameLst>
                                      </p:cBhvr>
                                      <p:to>
                                        <p:strVal val="visible"/>
                                      </p:to>
                                    </p:set>
                                    <p:animEffect transition="in" filter="fade">
                                      <p:cBhvr>
                                        <p:cTn id="39" dur="1000"/>
                                        <p:tgtEl>
                                          <p:spTgt spid="3">
                                            <p:txEl>
                                              <p:pRg st="4" end="4"/>
                                            </p:txEl>
                                          </p:spTgt>
                                        </p:tgtEl>
                                      </p:cBhvr>
                                    </p:animEffect>
                                    <p:anim calcmode="lin" valueType="num">
                                      <p:cBhvr>
                                        <p:cTn id="40"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41" dur="900" decel="100000" fill="hold"/>
                                        <p:tgtEl>
                                          <p:spTgt spid="3">
                                            <p:txEl>
                                              <p:pRg st="4" end="4"/>
                                            </p:txEl>
                                          </p:spTgt>
                                        </p:tgtEl>
                                        <p:attrNameLst>
                                          <p:attrName>ppt_y</p:attrName>
                                        </p:attrNameLst>
                                      </p:cBhvr>
                                      <p:tavLst>
                                        <p:tav tm="0">
                                          <p:val>
                                            <p:strVal val="#ppt_y+1"/>
                                          </p:val>
                                        </p:tav>
                                        <p:tav tm="100000">
                                          <p:val>
                                            <p:strVal val="#ppt_y-.03"/>
                                          </p:val>
                                        </p:tav>
                                      </p:tavLst>
                                    </p:anim>
                                    <p:anim calcmode="lin" valueType="num">
                                      <p:cBhvr>
                                        <p:cTn id="42" dur="100" accel="100000" fill="hold">
                                          <p:stCondLst>
                                            <p:cond delay="900"/>
                                          </p:stCondLst>
                                        </p:cTn>
                                        <p:tgtEl>
                                          <p:spTgt spid="3">
                                            <p:txEl>
                                              <p:pRg st="4" end="4"/>
                                            </p:txEl>
                                          </p:spTgt>
                                        </p:tgtEl>
                                        <p:attrNameLst>
                                          <p:attrName>ppt_y</p:attrName>
                                        </p:attrNameLst>
                                      </p:cBhvr>
                                      <p:tavLst>
                                        <p:tav tm="0">
                                          <p:val>
                                            <p:strVal val="#ppt_y-.03"/>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37" presetClass="entr" presetSubtype="0" fill="hold" nodeType="clickEffect">
                                  <p:stCondLst>
                                    <p:cond delay="0"/>
                                  </p:stCondLst>
                                  <p:childTnLst>
                                    <p:set>
                                      <p:cBhvr>
                                        <p:cTn id="46" dur="1" fill="hold">
                                          <p:stCondLst>
                                            <p:cond delay="0"/>
                                          </p:stCondLst>
                                        </p:cTn>
                                        <p:tgtEl>
                                          <p:spTgt spid="3">
                                            <p:txEl>
                                              <p:pRg st="6" end="6"/>
                                            </p:txEl>
                                          </p:spTgt>
                                        </p:tgtEl>
                                        <p:attrNameLst>
                                          <p:attrName>style.visibility</p:attrName>
                                        </p:attrNameLst>
                                      </p:cBhvr>
                                      <p:to>
                                        <p:strVal val="visible"/>
                                      </p:to>
                                    </p:set>
                                    <p:animEffect transition="in" filter="fade">
                                      <p:cBhvr>
                                        <p:cTn id="47" dur="1000"/>
                                        <p:tgtEl>
                                          <p:spTgt spid="3">
                                            <p:txEl>
                                              <p:pRg st="6" end="6"/>
                                            </p:txEl>
                                          </p:spTgt>
                                        </p:tgtEl>
                                      </p:cBhvr>
                                    </p:animEffect>
                                    <p:anim calcmode="lin" valueType="num">
                                      <p:cBhvr>
                                        <p:cTn id="48"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49" dur="900" decel="100000" fill="hold"/>
                                        <p:tgtEl>
                                          <p:spTgt spid="3">
                                            <p:txEl>
                                              <p:pRg st="6" end="6"/>
                                            </p:txEl>
                                          </p:spTgt>
                                        </p:tgtEl>
                                        <p:attrNameLst>
                                          <p:attrName>ppt_y</p:attrName>
                                        </p:attrNameLst>
                                      </p:cBhvr>
                                      <p:tavLst>
                                        <p:tav tm="0">
                                          <p:val>
                                            <p:strVal val="#ppt_y+1"/>
                                          </p:val>
                                        </p:tav>
                                        <p:tav tm="100000">
                                          <p:val>
                                            <p:strVal val="#ppt_y-.03"/>
                                          </p:val>
                                        </p:tav>
                                      </p:tavLst>
                                    </p:anim>
                                    <p:anim calcmode="lin" valueType="num">
                                      <p:cBhvr>
                                        <p:cTn id="50" dur="100" accel="100000" fill="hold">
                                          <p:stCondLst>
                                            <p:cond delay="900"/>
                                          </p:stCondLst>
                                        </p:cTn>
                                        <p:tgtEl>
                                          <p:spTgt spid="3">
                                            <p:txEl>
                                              <p:pRg st="6" end="6"/>
                                            </p:txEl>
                                          </p:spTgt>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E:\A.E.file\Rahoof\decoration\frames\23.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2" name="Title 1"/>
          <p:cNvSpPr>
            <a:spLocks noGrp="1"/>
          </p:cNvSpPr>
          <p:nvPr>
            <p:ph type="title"/>
          </p:nvPr>
        </p:nvSpPr>
        <p:spPr>
          <a:xfrm>
            <a:off x="3429000" y="214313"/>
            <a:ext cx="5043488" cy="939800"/>
          </a:xfrm>
          <a:solidFill>
            <a:schemeClr val="accent6">
              <a:lumMod val="60000"/>
              <a:lumOff val="40000"/>
            </a:schemeClr>
          </a:solidFill>
          <a:ln>
            <a:solidFill>
              <a:schemeClr val="tx1"/>
            </a:solidFill>
          </a:ln>
        </p:spPr>
        <p:style>
          <a:lnRef idx="2">
            <a:schemeClr val="accent1"/>
          </a:lnRef>
          <a:fillRef idx="1">
            <a:schemeClr val="lt1"/>
          </a:fillRef>
          <a:effectRef idx="0">
            <a:schemeClr val="accent1"/>
          </a:effectRef>
          <a:fontRef idx="minor">
            <a:schemeClr val="dk1"/>
          </a:fontRef>
        </p:style>
        <p:txBody>
          <a:bodyPr rtlCol="1">
            <a:normAutofit/>
          </a:bodyPr>
          <a:lstStyle/>
          <a:p>
            <a:pPr fontAlgn="auto">
              <a:spcAft>
                <a:spcPts val="0"/>
              </a:spcAft>
              <a:defRPr/>
            </a:pPr>
            <a:r>
              <a:rPr lang="en-US" dirty="0" smtClean="0"/>
              <a:t> </a:t>
            </a:r>
            <a:r>
              <a:rPr lang="en-US" u="sng" dirty="0" smtClean="0"/>
              <a:t>First conditional</a:t>
            </a:r>
            <a:r>
              <a:rPr lang="en-US" dirty="0" smtClean="0"/>
              <a:t>.</a:t>
            </a:r>
            <a:endParaRPr lang="ar-SY" dirty="0"/>
          </a:p>
        </p:txBody>
      </p:sp>
      <p:sp>
        <p:nvSpPr>
          <p:cNvPr id="4" name="Title 1"/>
          <p:cNvSpPr txBox="1">
            <a:spLocks/>
          </p:cNvSpPr>
          <p:nvPr/>
        </p:nvSpPr>
        <p:spPr>
          <a:xfrm rot="21420817">
            <a:off x="3421084" y="2413594"/>
            <a:ext cx="4957762" cy="2590539"/>
          </a:xfrm>
          <a:prstGeom prst="rect">
            <a:avLst/>
          </a:prstGeom>
        </p:spPr>
        <p:txBody>
          <a:bodyPr rtlCol="1" anchor="ctr"/>
          <a:lstStyle/>
          <a:p>
            <a:pPr algn="ctr">
              <a:defRPr/>
            </a:pPr>
            <a:r>
              <a:rPr lang="en-US" sz="4000" dirty="0" smtClean="0"/>
              <a:t> We use it to talk    about things which are possible in the future.</a:t>
            </a:r>
            <a:endParaRPr lang="ar-SY" sz="4000" dirty="0" smtClean="0"/>
          </a:p>
          <a:p>
            <a:pPr algn="ctr" fontAlgn="auto">
              <a:spcAft>
                <a:spcPts val="0"/>
              </a:spcAft>
              <a:defRPr/>
            </a:pPr>
            <a:r>
              <a:rPr lang="en-US" sz="4000" b="1" dirty="0" smtClean="0">
                <a:solidFill>
                  <a:srgbClr val="C00000"/>
                </a:solidFill>
                <a:latin typeface="Calibri" pitchFamily="34" charset="0"/>
                <a:cs typeface="Akhbar MT" pitchFamily="2" charset="-78"/>
              </a:rPr>
              <a:t>So we think they may  happen</a:t>
            </a:r>
            <a:r>
              <a:rPr lang="en-US" sz="4000" dirty="0" smtClean="0">
                <a:latin typeface="Calibri" pitchFamily="34" charset="0"/>
                <a:cs typeface="Akhbar MT" pitchFamily="2" charset="-78"/>
              </a:rPr>
              <a:t>. </a:t>
            </a:r>
            <a:endParaRPr lang="en-US" sz="4000" dirty="0">
              <a:latin typeface="+mj-lt"/>
              <a:ea typeface="+mj-ea"/>
              <a:cs typeface="+mj-cs"/>
            </a:endParaRPr>
          </a:p>
        </p:txBody>
      </p:sp>
    </p:spTree>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8" presetClass="entr" presetSubtype="0" accel="50000" fill="hold" grpId="0" nodeType="clickEffect">
                                  <p:stCondLst>
                                    <p:cond delay="0"/>
                                  </p:stCondLst>
                                  <p:iterate type="lt">
                                    <p:tmPct val="50000"/>
                                  </p:iterate>
                                  <p:childTnLst>
                                    <p:set>
                                      <p:cBhvr>
                                        <p:cTn id="6" dur="1" fill="hold">
                                          <p:stCondLst>
                                            <p:cond delay="0"/>
                                          </p:stCondLst>
                                        </p:cTn>
                                        <p:tgtEl>
                                          <p:spTgt spid="4"/>
                                        </p:tgtEl>
                                        <p:attrNameLst>
                                          <p:attrName>style.visibility</p:attrName>
                                        </p:attrNameLst>
                                      </p:cBhvr>
                                      <p:to>
                                        <p:strVal val="visible"/>
                                      </p:to>
                                    </p:set>
                                    <p:set>
                                      <p:cBhvr>
                                        <p:cTn id="7" dur="455" fill="hold">
                                          <p:stCondLst>
                                            <p:cond delay="0"/>
                                          </p:stCondLst>
                                        </p:cTn>
                                        <p:tgtEl>
                                          <p:spTgt spid="4"/>
                                        </p:tgtEl>
                                        <p:attrNameLst>
                                          <p:attrName>style.rotation</p:attrName>
                                        </p:attrNameLst>
                                      </p:cBhvr>
                                      <p:to>
                                        <p:strVal val="-45.0"/>
                                      </p:to>
                                    </p:set>
                                    <p:anim calcmode="lin" valueType="num">
                                      <p:cBhvr>
                                        <p:cTn id="8" dur="455" fill="hold">
                                          <p:stCondLst>
                                            <p:cond delay="455"/>
                                          </p:stCondLst>
                                        </p:cTn>
                                        <p:tgtEl>
                                          <p:spTgt spid="4"/>
                                        </p:tgtEl>
                                        <p:attrNameLst>
                                          <p:attrName>style.rotation</p:attrName>
                                        </p:attrNameLst>
                                      </p:cBhvr>
                                      <p:tavLst>
                                        <p:tav tm="0">
                                          <p:val>
                                            <p:fltVal val="-45"/>
                                          </p:val>
                                        </p:tav>
                                        <p:tav tm="69900">
                                          <p:val>
                                            <p:fltVal val="45"/>
                                          </p:val>
                                        </p:tav>
                                        <p:tav tm="100000">
                                          <p:val>
                                            <p:fltVal val="0"/>
                                          </p:val>
                                        </p:tav>
                                      </p:tavLst>
                                    </p:anim>
                                    <p:anim calcmode="lin" valueType="num">
                                      <p:cBhvr>
                                        <p:cTn id="9" dur="455" fill="hold">
                                          <p:stCondLst>
                                            <p:cond delay="0"/>
                                          </p:stCondLst>
                                        </p:cTn>
                                        <p:tgtEl>
                                          <p:spTgt spid="4"/>
                                        </p:tgtEl>
                                        <p:attrNameLst>
                                          <p:attrName>ppt_y</p:attrName>
                                        </p:attrNameLst>
                                      </p:cBhvr>
                                      <p:tavLst>
                                        <p:tav tm="0">
                                          <p:val>
                                            <p:strVal val="#ppt_y-1"/>
                                          </p:val>
                                        </p:tav>
                                        <p:tav tm="100000">
                                          <p:val>
                                            <p:strVal val="#ppt_y-(0.354*#ppt_w-0.172*#ppt_h)"/>
                                          </p:val>
                                        </p:tav>
                                      </p:tavLst>
                                    </p:anim>
                                    <p:anim calcmode="lin" valueType="num">
                                      <p:cBhvr>
                                        <p:cTn id="10" dur="156" decel="50000" autoRev="1" fill="hold">
                                          <p:stCondLst>
                                            <p:cond delay="455"/>
                                          </p:stCondLst>
                                        </p:cTn>
                                        <p:tgtEl>
                                          <p:spTgt spid="4"/>
                                        </p:tgtEl>
                                        <p:attrNameLst>
                                          <p:attrName>ppt_y</p:attrName>
                                        </p:attrNameLst>
                                      </p:cBhvr>
                                      <p:tavLst>
                                        <p:tav tm="0">
                                          <p:val>
                                            <p:strVal val="#ppt_y-(0.354*#ppt_w-0.172*#ppt_h)"/>
                                          </p:val>
                                        </p:tav>
                                        <p:tav tm="100000">
                                          <p:val>
                                            <p:strVal val="#ppt_y-(0.354*#ppt_w-0.172*#ppt_h)-#ppt_h/2"/>
                                          </p:val>
                                        </p:tav>
                                      </p:tavLst>
                                    </p:anim>
                                    <p:anim calcmode="lin" valueType="num">
                                      <p:cBhvr>
                                        <p:cTn id="11" dur="136" fill="hold">
                                          <p:stCondLst>
                                            <p:cond delay="864"/>
                                          </p:stCondLst>
                                        </p:cTn>
                                        <p:tgtEl>
                                          <p:spTgt spid="4"/>
                                        </p:tgtEl>
                                        <p:attrNameLst>
                                          <p:attrName>ppt_y</p:attrName>
                                        </p:attrNameLst>
                                      </p:cBhvr>
                                      <p:tavLst>
                                        <p:tav tm="0">
                                          <p:val>
                                            <p:strVal val="#ppt_y-(0.354*#ppt_w-0.172*#ppt_h)"/>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a:spLocks noChangeArrowheads="1"/>
          </p:cNvSpPr>
          <p:nvPr/>
        </p:nvSpPr>
        <p:spPr bwMode="auto">
          <a:xfrm>
            <a:off x="928688" y="3154363"/>
            <a:ext cx="7429500" cy="395287"/>
          </a:xfrm>
          <a:prstGeom prst="rect">
            <a:avLst/>
          </a:prstGeom>
          <a:noFill/>
          <a:ln w="9525">
            <a:noFill/>
            <a:miter lim="800000"/>
            <a:headEnd/>
            <a:tailEnd/>
          </a:ln>
        </p:spPr>
        <p:txBody>
          <a:bodyPr>
            <a:spAutoFit/>
          </a:bodyPr>
          <a:lstStyle/>
          <a:p>
            <a:pPr algn="l" rtl="0">
              <a:lnSpc>
                <a:spcPct val="80000"/>
              </a:lnSpc>
            </a:pPr>
            <a:r>
              <a:rPr lang="en-GB" sz="2400" dirty="0">
                <a:latin typeface="Calibri" pitchFamily="34" charset="0"/>
              </a:rPr>
              <a:t>If I </a:t>
            </a:r>
            <a:r>
              <a:rPr lang="en-GB" sz="2400" b="1" u="sng" dirty="0">
                <a:solidFill>
                  <a:srgbClr val="CC3300"/>
                </a:solidFill>
                <a:latin typeface="Calibri" pitchFamily="34" charset="0"/>
              </a:rPr>
              <a:t>see</a:t>
            </a:r>
            <a:r>
              <a:rPr lang="en-GB" sz="2400" dirty="0">
                <a:latin typeface="Calibri" pitchFamily="34" charset="0"/>
              </a:rPr>
              <a:t> him,			      I </a:t>
            </a:r>
            <a:r>
              <a:rPr lang="en-GB" sz="2400" b="1" u="sng" dirty="0">
                <a:solidFill>
                  <a:srgbClr val="CC3300"/>
                </a:solidFill>
                <a:latin typeface="Calibri" pitchFamily="34" charset="0"/>
              </a:rPr>
              <a:t>will </a:t>
            </a:r>
            <a:r>
              <a:rPr lang="en-GB" sz="2400" b="1" u="sng" dirty="0" smtClean="0">
                <a:solidFill>
                  <a:srgbClr val="CC3300"/>
                </a:solidFill>
                <a:latin typeface="Calibri" pitchFamily="34" charset="0"/>
              </a:rPr>
              <a:t>tell</a:t>
            </a:r>
            <a:r>
              <a:rPr lang="en-GB" sz="2400" b="1" dirty="0" smtClean="0">
                <a:latin typeface="Calibri" pitchFamily="34" charset="0"/>
              </a:rPr>
              <a:t> </a:t>
            </a:r>
            <a:r>
              <a:rPr lang="en-GB" sz="2400" dirty="0">
                <a:latin typeface="Calibri" pitchFamily="34" charset="0"/>
              </a:rPr>
              <a:t>him the </a:t>
            </a:r>
            <a:r>
              <a:rPr lang="en-GB" sz="2400" dirty="0" smtClean="0">
                <a:latin typeface="Calibri" pitchFamily="34" charset="0"/>
              </a:rPr>
              <a:t>news.</a:t>
            </a:r>
            <a:endParaRPr lang="en-GB" sz="2400" dirty="0">
              <a:latin typeface="Calibri" pitchFamily="34" charset="0"/>
            </a:endParaRPr>
          </a:p>
        </p:txBody>
      </p:sp>
      <p:sp>
        <p:nvSpPr>
          <p:cNvPr id="7" name="Rectangle 6"/>
          <p:cNvSpPr>
            <a:spLocks noChangeArrowheads="1"/>
          </p:cNvSpPr>
          <p:nvPr/>
        </p:nvSpPr>
        <p:spPr bwMode="auto">
          <a:xfrm>
            <a:off x="571500" y="4143375"/>
            <a:ext cx="8429625" cy="461963"/>
          </a:xfrm>
          <a:prstGeom prst="rect">
            <a:avLst/>
          </a:prstGeom>
          <a:noFill/>
          <a:ln w="9525">
            <a:noFill/>
            <a:miter lim="800000"/>
            <a:headEnd/>
            <a:tailEnd/>
          </a:ln>
        </p:spPr>
        <p:txBody>
          <a:bodyPr>
            <a:spAutoFit/>
          </a:bodyPr>
          <a:lstStyle/>
          <a:p>
            <a:pPr algn="l" rtl="0"/>
            <a:r>
              <a:rPr lang="en-GB" sz="2400" dirty="0">
                <a:latin typeface="Calibri" pitchFamily="34" charset="0"/>
              </a:rPr>
              <a:t>If I </a:t>
            </a:r>
            <a:r>
              <a:rPr lang="en-GB" sz="2400" b="1" u="sng" dirty="0">
                <a:solidFill>
                  <a:srgbClr val="CC3300"/>
                </a:solidFill>
                <a:latin typeface="Calibri" pitchFamily="34" charset="0"/>
              </a:rPr>
              <a:t>don’t see</a:t>
            </a:r>
            <a:r>
              <a:rPr lang="en-GB" sz="2400" dirty="0">
                <a:latin typeface="Calibri" pitchFamily="34" charset="0"/>
              </a:rPr>
              <a:t> him, 		         I </a:t>
            </a:r>
            <a:r>
              <a:rPr lang="en-GB" sz="2400" b="1" u="sng" dirty="0">
                <a:solidFill>
                  <a:srgbClr val="CC3300"/>
                </a:solidFill>
                <a:latin typeface="Calibri" pitchFamily="34" charset="0"/>
              </a:rPr>
              <a:t>will phone</a:t>
            </a:r>
            <a:r>
              <a:rPr lang="en-GB" sz="2400" b="1" dirty="0">
                <a:latin typeface="Calibri" pitchFamily="34" charset="0"/>
              </a:rPr>
              <a:t> </a:t>
            </a:r>
            <a:r>
              <a:rPr lang="en-GB" sz="2400" dirty="0">
                <a:latin typeface="Calibri" pitchFamily="34" charset="0"/>
              </a:rPr>
              <a:t>him </a:t>
            </a:r>
            <a:r>
              <a:rPr lang="en-GB" sz="2400" dirty="0" smtClean="0">
                <a:latin typeface="Calibri" pitchFamily="34" charset="0"/>
              </a:rPr>
              <a:t>tomorrow.</a:t>
            </a:r>
            <a:endParaRPr lang="ar-SY" sz="2400" dirty="0">
              <a:latin typeface="Calibri" pitchFamily="34" charset="0"/>
            </a:endParaRPr>
          </a:p>
        </p:txBody>
      </p:sp>
      <p:sp>
        <p:nvSpPr>
          <p:cNvPr id="8" name="Rectangle 7"/>
          <p:cNvSpPr>
            <a:spLocks noChangeArrowheads="1"/>
          </p:cNvSpPr>
          <p:nvPr/>
        </p:nvSpPr>
        <p:spPr bwMode="auto">
          <a:xfrm>
            <a:off x="428625" y="5214938"/>
            <a:ext cx="8001000" cy="978729"/>
          </a:xfrm>
          <a:prstGeom prst="rect">
            <a:avLst/>
          </a:prstGeom>
          <a:noFill/>
          <a:ln w="9525">
            <a:noFill/>
            <a:miter lim="800000"/>
            <a:headEnd/>
            <a:tailEnd/>
          </a:ln>
        </p:spPr>
        <p:txBody>
          <a:bodyPr>
            <a:spAutoFit/>
          </a:bodyPr>
          <a:lstStyle/>
          <a:p>
            <a:pPr algn="ctr" rtl="0">
              <a:lnSpc>
                <a:spcPct val="80000"/>
              </a:lnSpc>
            </a:pPr>
            <a:r>
              <a:rPr lang="en-GB" sz="2400" b="1" i="1" dirty="0" smtClean="0">
                <a:latin typeface="Calibri" pitchFamily="34" charset="0"/>
              </a:rPr>
              <a:t>If the main clause comes first  </a:t>
            </a:r>
            <a:r>
              <a:rPr lang="en-GB" sz="2400" b="1" i="1" dirty="0">
                <a:latin typeface="Calibri" pitchFamily="34" charset="0"/>
              </a:rPr>
              <a:t>DO NOT use a comma. </a:t>
            </a:r>
          </a:p>
          <a:p>
            <a:pPr algn="ctr" rtl="0">
              <a:lnSpc>
                <a:spcPct val="80000"/>
              </a:lnSpc>
            </a:pPr>
            <a:endParaRPr lang="en-GB" sz="2400" b="1" i="1" dirty="0">
              <a:latin typeface="Calibri" pitchFamily="34" charset="0"/>
            </a:endParaRPr>
          </a:p>
          <a:p>
            <a:pPr algn="ctr">
              <a:lnSpc>
                <a:spcPct val="80000"/>
              </a:lnSpc>
            </a:pPr>
            <a:r>
              <a:rPr lang="pt-PT" sz="2400" dirty="0">
                <a:latin typeface="Calibri" pitchFamily="34" charset="0"/>
              </a:rPr>
              <a:t>I </a:t>
            </a:r>
            <a:r>
              <a:rPr lang="pt-PT" sz="2400" b="1" u="sng" dirty="0">
                <a:solidFill>
                  <a:srgbClr val="CC3300"/>
                </a:solidFill>
                <a:latin typeface="Calibri" pitchFamily="34" charset="0"/>
              </a:rPr>
              <a:t>will phone</a:t>
            </a:r>
            <a:r>
              <a:rPr lang="pt-PT" sz="2400" dirty="0">
                <a:latin typeface="Calibri" pitchFamily="34" charset="0"/>
              </a:rPr>
              <a:t> him </a:t>
            </a:r>
            <a:r>
              <a:rPr lang="pt-PT" sz="2400" dirty="0" smtClean="0">
                <a:latin typeface="Calibri" pitchFamily="34" charset="0"/>
              </a:rPr>
              <a:t>tomorrow </a:t>
            </a:r>
            <a:r>
              <a:rPr lang="pt-PT" sz="2400" dirty="0">
                <a:latin typeface="Calibri" pitchFamily="34" charset="0"/>
              </a:rPr>
              <a:t>if I </a:t>
            </a:r>
            <a:r>
              <a:rPr lang="pt-PT" sz="2400" b="1" u="sng" dirty="0">
                <a:solidFill>
                  <a:srgbClr val="CC3300"/>
                </a:solidFill>
                <a:latin typeface="Calibri" pitchFamily="34" charset="0"/>
              </a:rPr>
              <a:t>don’t see</a:t>
            </a:r>
            <a:r>
              <a:rPr lang="pt-PT" sz="2400" dirty="0">
                <a:latin typeface="Calibri" pitchFamily="34" charset="0"/>
              </a:rPr>
              <a:t> him.</a:t>
            </a:r>
            <a:endParaRPr lang="ar-SY" sz="2400" dirty="0">
              <a:latin typeface="Calibri" pitchFamily="34" charset="0"/>
            </a:endParaRPr>
          </a:p>
        </p:txBody>
      </p:sp>
      <p:sp>
        <p:nvSpPr>
          <p:cNvPr id="10" name="Rectangle 9"/>
          <p:cNvSpPr/>
          <p:nvPr/>
        </p:nvSpPr>
        <p:spPr>
          <a:xfrm>
            <a:off x="928688" y="1435100"/>
            <a:ext cx="2114550" cy="708025"/>
          </a:xfrm>
          <a:prstGeom prst="rect">
            <a:avLst/>
          </a:prstGeom>
        </p:spPr>
        <p:style>
          <a:lnRef idx="2">
            <a:schemeClr val="dk1"/>
          </a:lnRef>
          <a:fillRef idx="1">
            <a:schemeClr val="lt1"/>
          </a:fillRef>
          <a:effectRef idx="0">
            <a:schemeClr val="dk1"/>
          </a:effectRef>
          <a:fontRef idx="minor">
            <a:schemeClr val="dk1"/>
          </a:fontRef>
        </p:style>
        <p:txBody>
          <a:bodyPr>
            <a:spAutoFit/>
          </a:bodyPr>
          <a:lstStyle/>
          <a:p>
            <a:pPr algn="ctr" rtl="0" fontAlgn="auto">
              <a:spcBef>
                <a:spcPts val="0"/>
              </a:spcBef>
              <a:spcAft>
                <a:spcPts val="0"/>
              </a:spcAft>
              <a:defRPr/>
            </a:pPr>
            <a:r>
              <a:rPr lang="en-GB" sz="4000" u="sng" dirty="0">
                <a:solidFill>
                  <a:srgbClr val="800000"/>
                </a:solidFill>
              </a:rPr>
              <a:t>If-clause</a:t>
            </a:r>
            <a:endParaRPr lang="ar-SY" sz="4000" dirty="0">
              <a:solidFill>
                <a:srgbClr val="800000"/>
              </a:solidFill>
            </a:endParaRPr>
          </a:p>
        </p:txBody>
      </p:sp>
      <p:sp>
        <p:nvSpPr>
          <p:cNvPr id="11" name="Rectangle 10"/>
          <p:cNvSpPr/>
          <p:nvPr/>
        </p:nvSpPr>
        <p:spPr>
          <a:xfrm>
            <a:off x="5461000" y="1435100"/>
            <a:ext cx="2754313" cy="708025"/>
          </a:xfrm>
          <a:prstGeom prst="rect">
            <a:avLst/>
          </a:prstGeom>
        </p:spPr>
        <p:style>
          <a:lnRef idx="2">
            <a:schemeClr val="dk1"/>
          </a:lnRef>
          <a:fillRef idx="1">
            <a:schemeClr val="lt1"/>
          </a:fillRef>
          <a:effectRef idx="0">
            <a:schemeClr val="dk1"/>
          </a:effectRef>
          <a:fontRef idx="minor">
            <a:schemeClr val="dk1"/>
          </a:fontRef>
        </p:style>
        <p:txBody>
          <a:bodyPr>
            <a:spAutoFit/>
          </a:bodyPr>
          <a:lstStyle/>
          <a:p>
            <a:pPr algn="ctr" rtl="0" fontAlgn="auto">
              <a:spcBef>
                <a:spcPts val="0"/>
              </a:spcBef>
              <a:spcAft>
                <a:spcPts val="0"/>
              </a:spcAft>
              <a:defRPr/>
            </a:pPr>
            <a:r>
              <a:rPr lang="en-GB" sz="4000" u="sng" dirty="0">
                <a:solidFill>
                  <a:srgbClr val="800000"/>
                </a:solidFill>
              </a:rPr>
              <a:t>Main clause</a:t>
            </a:r>
            <a:endParaRPr lang="ar-SY" sz="4000" dirty="0">
              <a:solidFill>
                <a:srgbClr val="800000"/>
              </a:solidFill>
            </a:endParaRPr>
          </a:p>
        </p:txBody>
      </p:sp>
      <p:sp>
        <p:nvSpPr>
          <p:cNvPr id="12" name="Title 1"/>
          <p:cNvSpPr txBox="1">
            <a:spLocks/>
          </p:cNvSpPr>
          <p:nvPr/>
        </p:nvSpPr>
        <p:spPr>
          <a:xfrm>
            <a:off x="571500" y="2154238"/>
            <a:ext cx="2928938" cy="774700"/>
          </a:xfrm>
          <a:prstGeom prst="rect">
            <a:avLst/>
          </a:prstGeom>
        </p:spPr>
        <p:txBody>
          <a:bodyPr rtlCol="1" anchor="ctr"/>
          <a:lstStyle/>
          <a:p>
            <a:pPr algn="ctr" fontAlgn="auto">
              <a:spcAft>
                <a:spcPts val="0"/>
              </a:spcAft>
              <a:defRPr/>
            </a:pPr>
            <a:r>
              <a:rPr lang="en-US" sz="2800" dirty="0">
                <a:latin typeface="+mj-lt"/>
                <a:ea typeface="+mj-ea"/>
                <a:cs typeface="+mj-cs"/>
              </a:rPr>
              <a:t>If + simple present </a:t>
            </a:r>
            <a:endParaRPr lang="ar-SY" sz="2800" dirty="0">
              <a:latin typeface="+mj-lt"/>
              <a:ea typeface="+mj-ea"/>
              <a:cs typeface="+mj-cs"/>
            </a:endParaRPr>
          </a:p>
        </p:txBody>
      </p:sp>
      <p:sp>
        <p:nvSpPr>
          <p:cNvPr id="13" name="Title 1"/>
          <p:cNvSpPr txBox="1">
            <a:spLocks/>
          </p:cNvSpPr>
          <p:nvPr/>
        </p:nvSpPr>
        <p:spPr>
          <a:xfrm>
            <a:off x="5072063" y="2154238"/>
            <a:ext cx="3286125" cy="846137"/>
          </a:xfrm>
          <a:prstGeom prst="rect">
            <a:avLst/>
          </a:prstGeom>
        </p:spPr>
        <p:txBody>
          <a:bodyPr rtlCol="1" anchor="ctr"/>
          <a:lstStyle/>
          <a:p>
            <a:pPr algn="ctr" fontAlgn="auto">
              <a:spcAft>
                <a:spcPts val="0"/>
              </a:spcAft>
              <a:defRPr/>
            </a:pPr>
            <a:r>
              <a:rPr lang="en-US" sz="2800" dirty="0">
                <a:latin typeface="+mj-lt"/>
                <a:ea typeface="+mj-ea"/>
                <a:cs typeface="+mj-cs"/>
              </a:rPr>
              <a:t>Will + V </a:t>
            </a:r>
            <a:r>
              <a:rPr lang="en-US" sz="2800" dirty="0" smtClean="0">
                <a:latin typeface="+mj-lt"/>
                <a:ea typeface="+mj-ea"/>
                <a:cs typeface="+mj-cs"/>
              </a:rPr>
              <a:t>(1 </a:t>
            </a:r>
            <a:r>
              <a:rPr lang="en-US" sz="2800" dirty="0">
                <a:latin typeface="+mj-lt"/>
                <a:ea typeface="+mj-ea"/>
                <a:cs typeface="+mj-cs"/>
              </a:rPr>
              <a:t>form)</a:t>
            </a:r>
            <a:endParaRPr lang="ar-SY" sz="2800" dirty="0">
              <a:latin typeface="+mj-lt"/>
              <a:ea typeface="+mj-ea"/>
              <a:cs typeface="+mj-cs"/>
            </a:endParaRPr>
          </a:p>
        </p:txBody>
      </p:sp>
      <p:sp>
        <p:nvSpPr>
          <p:cNvPr id="14" name="Title 1"/>
          <p:cNvSpPr txBox="1">
            <a:spLocks/>
          </p:cNvSpPr>
          <p:nvPr/>
        </p:nvSpPr>
        <p:spPr>
          <a:xfrm>
            <a:off x="3286125" y="214313"/>
            <a:ext cx="2143125" cy="857250"/>
          </a:xfrm>
          <a:prstGeom prst="rect">
            <a:avLst/>
          </a:prstGeom>
          <a:ln w="57150" cap="flat" cmpd="sng" algn="ctr">
            <a:solidFill>
              <a:schemeClr val="dk1"/>
            </a:solidFill>
            <a:prstDash val="solid"/>
          </a:ln>
        </p:spPr>
        <p:style>
          <a:lnRef idx="2">
            <a:schemeClr val="dk1"/>
          </a:lnRef>
          <a:fillRef idx="1">
            <a:schemeClr val="lt1"/>
          </a:fillRef>
          <a:effectRef idx="0">
            <a:schemeClr val="dk1"/>
          </a:effectRef>
          <a:fontRef idx="minor">
            <a:schemeClr val="dk1"/>
          </a:fontRef>
        </p:style>
        <p:txBody>
          <a:bodyPr rtlCol="1" anchor="ctr">
            <a:normAutofit/>
          </a:bodyPr>
          <a:lstStyle/>
          <a:p>
            <a:pPr algn="ctr" fontAlgn="auto">
              <a:spcAft>
                <a:spcPts val="0"/>
              </a:spcAft>
              <a:defRPr/>
            </a:pPr>
            <a:r>
              <a:rPr lang="en-US" sz="4800" dirty="0"/>
              <a:t>Form </a:t>
            </a:r>
            <a:endParaRPr lang="ar-SY" sz="4800" dirty="0"/>
          </a:p>
        </p:txBody>
      </p:sp>
    </p:spTree>
  </p:cSld>
  <p:clrMapOvr>
    <a:masterClrMapping/>
  </p:clrMapOvr>
  <p:transition spd="slow">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down)">
                                      <p:cBhvr>
                                        <p:cTn id="7" dur="580">
                                          <p:stCondLst>
                                            <p:cond delay="0"/>
                                          </p:stCondLst>
                                        </p:cTn>
                                        <p:tgtEl>
                                          <p:spTgt spid="10"/>
                                        </p:tgtEl>
                                      </p:cBhvr>
                                    </p:animEffect>
                                    <p:anim calcmode="lin" valueType="num">
                                      <p:cBhvr>
                                        <p:cTn id="8" dur="1822" tmFilter="0,0; 0.14,0.36; 0.43,0.73; 0.71,0.91; 1.0,1.0">
                                          <p:stCondLst>
                                            <p:cond delay="0"/>
                                          </p:stCondLst>
                                        </p:cTn>
                                        <p:tgtEl>
                                          <p:spTgt spid="10"/>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10"/>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10"/>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10"/>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10"/>
                                        </p:tgtEl>
                                        <p:attrNameLst>
                                          <p:attrName>ppt_y</p:attrName>
                                        </p:attrNameLst>
                                      </p:cBhvr>
                                      <p:tavLst>
                                        <p:tav tm="0" fmla="#ppt_y-sin(pi*$)/81">
                                          <p:val>
                                            <p:fltVal val="0"/>
                                          </p:val>
                                        </p:tav>
                                        <p:tav tm="100000">
                                          <p:val>
                                            <p:fltVal val="1"/>
                                          </p:val>
                                        </p:tav>
                                      </p:tavLst>
                                    </p:anim>
                                    <p:animScale>
                                      <p:cBhvr>
                                        <p:cTn id="13" dur="26">
                                          <p:stCondLst>
                                            <p:cond delay="650"/>
                                          </p:stCondLst>
                                        </p:cTn>
                                        <p:tgtEl>
                                          <p:spTgt spid="10"/>
                                        </p:tgtEl>
                                      </p:cBhvr>
                                      <p:to x="100000" y="60000"/>
                                    </p:animScale>
                                    <p:animScale>
                                      <p:cBhvr>
                                        <p:cTn id="14" dur="166" decel="50000">
                                          <p:stCondLst>
                                            <p:cond delay="676"/>
                                          </p:stCondLst>
                                        </p:cTn>
                                        <p:tgtEl>
                                          <p:spTgt spid="10"/>
                                        </p:tgtEl>
                                      </p:cBhvr>
                                      <p:to x="100000" y="100000"/>
                                    </p:animScale>
                                    <p:animScale>
                                      <p:cBhvr>
                                        <p:cTn id="15" dur="26">
                                          <p:stCondLst>
                                            <p:cond delay="1312"/>
                                          </p:stCondLst>
                                        </p:cTn>
                                        <p:tgtEl>
                                          <p:spTgt spid="10"/>
                                        </p:tgtEl>
                                      </p:cBhvr>
                                      <p:to x="100000" y="80000"/>
                                    </p:animScale>
                                    <p:animScale>
                                      <p:cBhvr>
                                        <p:cTn id="16" dur="166" decel="50000">
                                          <p:stCondLst>
                                            <p:cond delay="1338"/>
                                          </p:stCondLst>
                                        </p:cTn>
                                        <p:tgtEl>
                                          <p:spTgt spid="10"/>
                                        </p:tgtEl>
                                      </p:cBhvr>
                                      <p:to x="100000" y="100000"/>
                                    </p:animScale>
                                    <p:animScale>
                                      <p:cBhvr>
                                        <p:cTn id="17" dur="26">
                                          <p:stCondLst>
                                            <p:cond delay="1642"/>
                                          </p:stCondLst>
                                        </p:cTn>
                                        <p:tgtEl>
                                          <p:spTgt spid="10"/>
                                        </p:tgtEl>
                                      </p:cBhvr>
                                      <p:to x="100000" y="90000"/>
                                    </p:animScale>
                                    <p:animScale>
                                      <p:cBhvr>
                                        <p:cTn id="18" dur="166" decel="50000">
                                          <p:stCondLst>
                                            <p:cond delay="1668"/>
                                          </p:stCondLst>
                                        </p:cTn>
                                        <p:tgtEl>
                                          <p:spTgt spid="10"/>
                                        </p:tgtEl>
                                      </p:cBhvr>
                                      <p:to x="100000" y="100000"/>
                                    </p:animScale>
                                    <p:animScale>
                                      <p:cBhvr>
                                        <p:cTn id="19" dur="26">
                                          <p:stCondLst>
                                            <p:cond delay="1808"/>
                                          </p:stCondLst>
                                        </p:cTn>
                                        <p:tgtEl>
                                          <p:spTgt spid="10"/>
                                        </p:tgtEl>
                                      </p:cBhvr>
                                      <p:to x="100000" y="95000"/>
                                    </p:animScale>
                                    <p:animScale>
                                      <p:cBhvr>
                                        <p:cTn id="20" dur="166" decel="50000">
                                          <p:stCondLst>
                                            <p:cond delay="1834"/>
                                          </p:stCondLst>
                                        </p:cTn>
                                        <p:tgtEl>
                                          <p:spTgt spid="10"/>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26" presetClass="entr" presetSubtype="0" fill="hold" grpId="0" nodeType="clickEffect">
                                  <p:stCondLst>
                                    <p:cond delay="0"/>
                                  </p:stCondLst>
                                  <p:childTnLst>
                                    <p:set>
                                      <p:cBhvr>
                                        <p:cTn id="24" dur="1" fill="hold">
                                          <p:stCondLst>
                                            <p:cond delay="0"/>
                                          </p:stCondLst>
                                        </p:cTn>
                                        <p:tgtEl>
                                          <p:spTgt spid="11"/>
                                        </p:tgtEl>
                                        <p:attrNameLst>
                                          <p:attrName>style.visibility</p:attrName>
                                        </p:attrNameLst>
                                      </p:cBhvr>
                                      <p:to>
                                        <p:strVal val="visible"/>
                                      </p:to>
                                    </p:set>
                                    <p:animEffect transition="in" filter="wipe(down)">
                                      <p:cBhvr>
                                        <p:cTn id="25" dur="580">
                                          <p:stCondLst>
                                            <p:cond delay="0"/>
                                          </p:stCondLst>
                                        </p:cTn>
                                        <p:tgtEl>
                                          <p:spTgt spid="11"/>
                                        </p:tgtEl>
                                      </p:cBhvr>
                                    </p:animEffect>
                                    <p:anim calcmode="lin" valueType="num">
                                      <p:cBhvr>
                                        <p:cTn id="26" dur="1822" tmFilter="0,0; 0.14,0.36; 0.43,0.73; 0.71,0.91; 1.0,1.0">
                                          <p:stCondLst>
                                            <p:cond delay="0"/>
                                          </p:stCondLst>
                                        </p:cTn>
                                        <p:tgtEl>
                                          <p:spTgt spid="11"/>
                                        </p:tgtEl>
                                        <p:attrNameLst>
                                          <p:attrName>ppt_x</p:attrName>
                                        </p:attrNameLst>
                                      </p:cBhvr>
                                      <p:tavLst>
                                        <p:tav tm="0">
                                          <p:val>
                                            <p:strVal val="#ppt_x-0.25"/>
                                          </p:val>
                                        </p:tav>
                                        <p:tav tm="100000">
                                          <p:val>
                                            <p:strVal val="#ppt_x"/>
                                          </p:val>
                                        </p:tav>
                                      </p:tavLst>
                                    </p:anim>
                                    <p:anim calcmode="lin" valueType="num">
                                      <p:cBhvr>
                                        <p:cTn id="27" dur="664" tmFilter="0.0,0.0; 0.25,0.07; 0.50,0.2; 0.75,0.467; 1.0,1.0">
                                          <p:stCondLst>
                                            <p:cond delay="0"/>
                                          </p:stCondLst>
                                        </p:cTn>
                                        <p:tgtEl>
                                          <p:spTgt spid="11"/>
                                        </p:tgtEl>
                                        <p:attrNameLst>
                                          <p:attrName>ppt_y</p:attrName>
                                        </p:attrNameLst>
                                      </p:cBhvr>
                                      <p:tavLst>
                                        <p:tav tm="0" fmla="#ppt_y-sin(pi*$)/3">
                                          <p:val>
                                            <p:fltVal val="0.5"/>
                                          </p:val>
                                        </p:tav>
                                        <p:tav tm="100000">
                                          <p:val>
                                            <p:fltVal val="1"/>
                                          </p:val>
                                        </p:tav>
                                      </p:tavLst>
                                    </p:anim>
                                    <p:anim calcmode="lin" valueType="num">
                                      <p:cBhvr>
                                        <p:cTn id="28" dur="664" tmFilter="0, 0; 0.125,0.2665; 0.25,0.4; 0.375,0.465; 0.5,0.5;  0.625,0.535; 0.75,0.6; 0.875,0.7335; 1,1">
                                          <p:stCondLst>
                                            <p:cond delay="664"/>
                                          </p:stCondLst>
                                        </p:cTn>
                                        <p:tgtEl>
                                          <p:spTgt spid="11"/>
                                        </p:tgtEl>
                                        <p:attrNameLst>
                                          <p:attrName>ppt_y</p:attrName>
                                        </p:attrNameLst>
                                      </p:cBhvr>
                                      <p:tavLst>
                                        <p:tav tm="0" fmla="#ppt_y-sin(pi*$)/9">
                                          <p:val>
                                            <p:fltVal val="0"/>
                                          </p:val>
                                        </p:tav>
                                        <p:tav tm="100000">
                                          <p:val>
                                            <p:fltVal val="1"/>
                                          </p:val>
                                        </p:tav>
                                      </p:tavLst>
                                    </p:anim>
                                    <p:anim calcmode="lin" valueType="num">
                                      <p:cBhvr>
                                        <p:cTn id="29" dur="332" tmFilter="0, 0; 0.125,0.2665; 0.25,0.4; 0.375,0.465; 0.5,0.5;  0.625,0.535; 0.75,0.6; 0.875,0.7335; 1,1">
                                          <p:stCondLst>
                                            <p:cond delay="1324"/>
                                          </p:stCondLst>
                                        </p:cTn>
                                        <p:tgtEl>
                                          <p:spTgt spid="11"/>
                                        </p:tgtEl>
                                        <p:attrNameLst>
                                          <p:attrName>ppt_y</p:attrName>
                                        </p:attrNameLst>
                                      </p:cBhvr>
                                      <p:tavLst>
                                        <p:tav tm="0" fmla="#ppt_y-sin(pi*$)/27">
                                          <p:val>
                                            <p:fltVal val="0"/>
                                          </p:val>
                                        </p:tav>
                                        <p:tav tm="100000">
                                          <p:val>
                                            <p:fltVal val="1"/>
                                          </p:val>
                                        </p:tav>
                                      </p:tavLst>
                                    </p:anim>
                                    <p:anim calcmode="lin" valueType="num">
                                      <p:cBhvr>
                                        <p:cTn id="30" dur="164" tmFilter="0, 0; 0.125,0.2665; 0.25,0.4; 0.375,0.465; 0.5,0.5;  0.625,0.535; 0.75,0.6; 0.875,0.7335; 1,1">
                                          <p:stCondLst>
                                            <p:cond delay="1656"/>
                                          </p:stCondLst>
                                        </p:cTn>
                                        <p:tgtEl>
                                          <p:spTgt spid="11"/>
                                        </p:tgtEl>
                                        <p:attrNameLst>
                                          <p:attrName>ppt_y</p:attrName>
                                        </p:attrNameLst>
                                      </p:cBhvr>
                                      <p:tavLst>
                                        <p:tav tm="0" fmla="#ppt_y-sin(pi*$)/81">
                                          <p:val>
                                            <p:fltVal val="0"/>
                                          </p:val>
                                        </p:tav>
                                        <p:tav tm="100000">
                                          <p:val>
                                            <p:fltVal val="1"/>
                                          </p:val>
                                        </p:tav>
                                      </p:tavLst>
                                    </p:anim>
                                    <p:animScale>
                                      <p:cBhvr>
                                        <p:cTn id="31" dur="26">
                                          <p:stCondLst>
                                            <p:cond delay="650"/>
                                          </p:stCondLst>
                                        </p:cTn>
                                        <p:tgtEl>
                                          <p:spTgt spid="11"/>
                                        </p:tgtEl>
                                      </p:cBhvr>
                                      <p:to x="100000" y="60000"/>
                                    </p:animScale>
                                    <p:animScale>
                                      <p:cBhvr>
                                        <p:cTn id="32" dur="166" decel="50000">
                                          <p:stCondLst>
                                            <p:cond delay="676"/>
                                          </p:stCondLst>
                                        </p:cTn>
                                        <p:tgtEl>
                                          <p:spTgt spid="11"/>
                                        </p:tgtEl>
                                      </p:cBhvr>
                                      <p:to x="100000" y="100000"/>
                                    </p:animScale>
                                    <p:animScale>
                                      <p:cBhvr>
                                        <p:cTn id="33" dur="26">
                                          <p:stCondLst>
                                            <p:cond delay="1312"/>
                                          </p:stCondLst>
                                        </p:cTn>
                                        <p:tgtEl>
                                          <p:spTgt spid="11"/>
                                        </p:tgtEl>
                                      </p:cBhvr>
                                      <p:to x="100000" y="80000"/>
                                    </p:animScale>
                                    <p:animScale>
                                      <p:cBhvr>
                                        <p:cTn id="34" dur="166" decel="50000">
                                          <p:stCondLst>
                                            <p:cond delay="1338"/>
                                          </p:stCondLst>
                                        </p:cTn>
                                        <p:tgtEl>
                                          <p:spTgt spid="11"/>
                                        </p:tgtEl>
                                      </p:cBhvr>
                                      <p:to x="100000" y="100000"/>
                                    </p:animScale>
                                    <p:animScale>
                                      <p:cBhvr>
                                        <p:cTn id="35" dur="26">
                                          <p:stCondLst>
                                            <p:cond delay="1642"/>
                                          </p:stCondLst>
                                        </p:cTn>
                                        <p:tgtEl>
                                          <p:spTgt spid="11"/>
                                        </p:tgtEl>
                                      </p:cBhvr>
                                      <p:to x="100000" y="90000"/>
                                    </p:animScale>
                                    <p:animScale>
                                      <p:cBhvr>
                                        <p:cTn id="36" dur="166" decel="50000">
                                          <p:stCondLst>
                                            <p:cond delay="1668"/>
                                          </p:stCondLst>
                                        </p:cTn>
                                        <p:tgtEl>
                                          <p:spTgt spid="11"/>
                                        </p:tgtEl>
                                      </p:cBhvr>
                                      <p:to x="100000" y="100000"/>
                                    </p:animScale>
                                    <p:animScale>
                                      <p:cBhvr>
                                        <p:cTn id="37" dur="26">
                                          <p:stCondLst>
                                            <p:cond delay="1808"/>
                                          </p:stCondLst>
                                        </p:cTn>
                                        <p:tgtEl>
                                          <p:spTgt spid="11"/>
                                        </p:tgtEl>
                                      </p:cBhvr>
                                      <p:to x="100000" y="95000"/>
                                    </p:animScale>
                                    <p:animScale>
                                      <p:cBhvr>
                                        <p:cTn id="38" dur="166" decel="50000">
                                          <p:stCondLst>
                                            <p:cond delay="1834"/>
                                          </p:stCondLst>
                                        </p:cTn>
                                        <p:tgtEl>
                                          <p:spTgt spid="11"/>
                                        </p:tgtEl>
                                      </p:cBhvr>
                                      <p:to x="100000" y="100000"/>
                                    </p:animScale>
                                  </p:childTnLst>
                                </p:cTn>
                              </p:par>
                            </p:childTnLst>
                          </p:cTn>
                        </p:par>
                      </p:childTnLst>
                    </p:cTn>
                  </p:par>
                  <p:par>
                    <p:cTn id="39" fill="hold">
                      <p:stCondLst>
                        <p:cond delay="indefinite"/>
                      </p:stCondLst>
                      <p:childTnLst>
                        <p:par>
                          <p:cTn id="40" fill="hold">
                            <p:stCondLst>
                              <p:cond delay="0"/>
                            </p:stCondLst>
                            <p:childTnLst>
                              <p:par>
                                <p:cTn id="41" presetID="31" presetClass="entr" presetSubtype="0" fill="hold" grpId="0" nodeType="clickEffect">
                                  <p:stCondLst>
                                    <p:cond delay="0"/>
                                  </p:stCondLst>
                                  <p:iterate type="lt">
                                    <p:tmPct val="5000"/>
                                  </p:iterate>
                                  <p:childTnLst>
                                    <p:set>
                                      <p:cBhvr>
                                        <p:cTn id="42" dur="1" fill="hold">
                                          <p:stCondLst>
                                            <p:cond delay="0"/>
                                          </p:stCondLst>
                                        </p:cTn>
                                        <p:tgtEl>
                                          <p:spTgt spid="12"/>
                                        </p:tgtEl>
                                        <p:attrNameLst>
                                          <p:attrName>style.visibility</p:attrName>
                                        </p:attrNameLst>
                                      </p:cBhvr>
                                      <p:to>
                                        <p:strVal val="visible"/>
                                      </p:to>
                                    </p:set>
                                    <p:anim calcmode="lin" valueType="num">
                                      <p:cBhvr>
                                        <p:cTn id="43" dur="1000" fill="hold"/>
                                        <p:tgtEl>
                                          <p:spTgt spid="12"/>
                                        </p:tgtEl>
                                        <p:attrNameLst>
                                          <p:attrName>ppt_w</p:attrName>
                                        </p:attrNameLst>
                                      </p:cBhvr>
                                      <p:tavLst>
                                        <p:tav tm="0">
                                          <p:val>
                                            <p:fltVal val="0"/>
                                          </p:val>
                                        </p:tav>
                                        <p:tav tm="100000">
                                          <p:val>
                                            <p:strVal val="#ppt_w"/>
                                          </p:val>
                                        </p:tav>
                                      </p:tavLst>
                                    </p:anim>
                                    <p:anim calcmode="lin" valueType="num">
                                      <p:cBhvr>
                                        <p:cTn id="44" dur="1000" fill="hold"/>
                                        <p:tgtEl>
                                          <p:spTgt spid="12"/>
                                        </p:tgtEl>
                                        <p:attrNameLst>
                                          <p:attrName>ppt_h</p:attrName>
                                        </p:attrNameLst>
                                      </p:cBhvr>
                                      <p:tavLst>
                                        <p:tav tm="0">
                                          <p:val>
                                            <p:fltVal val="0"/>
                                          </p:val>
                                        </p:tav>
                                        <p:tav tm="100000">
                                          <p:val>
                                            <p:strVal val="#ppt_h"/>
                                          </p:val>
                                        </p:tav>
                                      </p:tavLst>
                                    </p:anim>
                                    <p:anim calcmode="lin" valueType="num">
                                      <p:cBhvr>
                                        <p:cTn id="45" dur="1000" fill="hold"/>
                                        <p:tgtEl>
                                          <p:spTgt spid="12"/>
                                        </p:tgtEl>
                                        <p:attrNameLst>
                                          <p:attrName>style.rotation</p:attrName>
                                        </p:attrNameLst>
                                      </p:cBhvr>
                                      <p:tavLst>
                                        <p:tav tm="0">
                                          <p:val>
                                            <p:fltVal val="90"/>
                                          </p:val>
                                        </p:tav>
                                        <p:tav tm="100000">
                                          <p:val>
                                            <p:fltVal val="0"/>
                                          </p:val>
                                        </p:tav>
                                      </p:tavLst>
                                    </p:anim>
                                    <p:animEffect transition="in" filter="fade">
                                      <p:cBhvr>
                                        <p:cTn id="46" dur="1000"/>
                                        <p:tgtEl>
                                          <p:spTgt spid="12"/>
                                        </p:tgtEl>
                                      </p:cBhvr>
                                    </p:animEffect>
                                  </p:childTnLst>
                                </p:cTn>
                              </p:par>
                            </p:childTnLst>
                          </p:cTn>
                        </p:par>
                      </p:childTnLst>
                    </p:cTn>
                  </p:par>
                  <p:par>
                    <p:cTn id="47" fill="hold">
                      <p:stCondLst>
                        <p:cond delay="indefinite"/>
                      </p:stCondLst>
                      <p:childTnLst>
                        <p:par>
                          <p:cTn id="48" fill="hold">
                            <p:stCondLst>
                              <p:cond delay="0"/>
                            </p:stCondLst>
                            <p:childTnLst>
                              <p:par>
                                <p:cTn id="49" presetID="31" presetClass="entr" presetSubtype="0" fill="hold" grpId="0" nodeType="clickEffect">
                                  <p:stCondLst>
                                    <p:cond delay="0"/>
                                  </p:stCondLst>
                                  <p:iterate type="lt">
                                    <p:tmPct val="5000"/>
                                  </p:iterate>
                                  <p:childTnLst>
                                    <p:set>
                                      <p:cBhvr>
                                        <p:cTn id="50" dur="1" fill="hold">
                                          <p:stCondLst>
                                            <p:cond delay="0"/>
                                          </p:stCondLst>
                                        </p:cTn>
                                        <p:tgtEl>
                                          <p:spTgt spid="13"/>
                                        </p:tgtEl>
                                        <p:attrNameLst>
                                          <p:attrName>style.visibility</p:attrName>
                                        </p:attrNameLst>
                                      </p:cBhvr>
                                      <p:to>
                                        <p:strVal val="visible"/>
                                      </p:to>
                                    </p:set>
                                    <p:anim calcmode="lin" valueType="num">
                                      <p:cBhvr>
                                        <p:cTn id="51" dur="1000" fill="hold"/>
                                        <p:tgtEl>
                                          <p:spTgt spid="13"/>
                                        </p:tgtEl>
                                        <p:attrNameLst>
                                          <p:attrName>ppt_w</p:attrName>
                                        </p:attrNameLst>
                                      </p:cBhvr>
                                      <p:tavLst>
                                        <p:tav tm="0">
                                          <p:val>
                                            <p:fltVal val="0"/>
                                          </p:val>
                                        </p:tav>
                                        <p:tav tm="100000">
                                          <p:val>
                                            <p:strVal val="#ppt_w"/>
                                          </p:val>
                                        </p:tav>
                                      </p:tavLst>
                                    </p:anim>
                                    <p:anim calcmode="lin" valueType="num">
                                      <p:cBhvr>
                                        <p:cTn id="52" dur="1000" fill="hold"/>
                                        <p:tgtEl>
                                          <p:spTgt spid="13"/>
                                        </p:tgtEl>
                                        <p:attrNameLst>
                                          <p:attrName>ppt_h</p:attrName>
                                        </p:attrNameLst>
                                      </p:cBhvr>
                                      <p:tavLst>
                                        <p:tav tm="0">
                                          <p:val>
                                            <p:fltVal val="0"/>
                                          </p:val>
                                        </p:tav>
                                        <p:tav tm="100000">
                                          <p:val>
                                            <p:strVal val="#ppt_h"/>
                                          </p:val>
                                        </p:tav>
                                      </p:tavLst>
                                    </p:anim>
                                    <p:anim calcmode="lin" valueType="num">
                                      <p:cBhvr>
                                        <p:cTn id="53" dur="1000" fill="hold"/>
                                        <p:tgtEl>
                                          <p:spTgt spid="13"/>
                                        </p:tgtEl>
                                        <p:attrNameLst>
                                          <p:attrName>style.rotation</p:attrName>
                                        </p:attrNameLst>
                                      </p:cBhvr>
                                      <p:tavLst>
                                        <p:tav tm="0">
                                          <p:val>
                                            <p:fltVal val="90"/>
                                          </p:val>
                                        </p:tav>
                                        <p:tav tm="100000">
                                          <p:val>
                                            <p:fltVal val="0"/>
                                          </p:val>
                                        </p:tav>
                                      </p:tavLst>
                                    </p:anim>
                                    <p:animEffect transition="in" filter="fade">
                                      <p:cBhvr>
                                        <p:cTn id="54" dur="1000"/>
                                        <p:tgtEl>
                                          <p:spTgt spid="13"/>
                                        </p:tgtEl>
                                      </p:cBhvr>
                                    </p:animEffect>
                                  </p:childTnLst>
                                </p:cTn>
                              </p:par>
                            </p:childTnLst>
                          </p:cTn>
                        </p:par>
                      </p:childTnLst>
                    </p:cTn>
                  </p:par>
                  <p:par>
                    <p:cTn id="55" fill="hold">
                      <p:stCondLst>
                        <p:cond delay="indefinite"/>
                      </p:stCondLst>
                      <p:childTnLst>
                        <p:par>
                          <p:cTn id="56" fill="hold">
                            <p:stCondLst>
                              <p:cond delay="0"/>
                            </p:stCondLst>
                            <p:childTnLst>
                              <p:par>
                                <p:cTn id="57" presetID="40" presetClass="entr" presetSubtype="0" fill="hold" grpId="0" nodeType="clickEffect">
                                  <p:stCondLst>
                                    <p:cond delay="0"/>
                                  </p:stCondLst>
                                  <p:iterate type="lt">
                                    <p:tmPct val="10000"/>
                                  </p:iterate>
                                  <p:childTnLst>
                                    <p:set>
                                      <p:cBhvr>
                                        <p:cTn id="58" dur="1" fill="hold">
                                          <p:stCondLst>
                                            <p:cond delay="0"/>
                                          </p:stCondLst>
                                        </p:cTn>
                                        <p:tgtEl>
                                          <p:spTgt spid="6"/>
                                        </p:tgtEl>
                                        <p:attrNameLst>
                                          <p:attrName>style.visibility</p:attrName>
                                        </p:attrNameLst>
                                      </p:cBhvr>
                                      <p:to>
                                        <p:strVal val="visible"/>
                                      </p:to>
                                    </p:set>
                                    <p:animEffect transition="in" filter="fade">
                                      <p:cBhvr>
                                        <p:cTn id="59" dur="1000"/>
                                        <p:tgtEl>
                                          <p:spTgt spid="6"/>
                                        </p:tgtEl>
                                      </p:cBhvr>
                                    </p:animEffect>
                                    <p:anim calcmode="lin" valueType="num">
                                      <p:cBhvr>
                                        <p:cTn id="60" dur="1000" fill="hold"/>
                                        <p:tgtEl>
                                          <p:spTgt spid="6"/>
                                        </p:tgtEl>
                                        <p:attrNameLst>
                                          <p:attrName>ppt_x</p:attrName>
                                        </p:attrNameLst>
                                      </p:cBhvr>
                                      <p:tavLst>
                                        <p:tav tm="0">
                                          <p:val>
                                            <p:strVal val="#ppt_x-.1"/>
                                          </p:val>
                                        </p:tav>
                                        <p:tav tm="100000">
                                          <p:val>
                                            <p:strVal val="#ppt_x"/>
                                          </p:val>
                                        </p:tav>
                                      </p:tavLst>
                                    </p:anim>
                                    <p:anim calcmode="lin" valueType="num">
                                      <p:cBhvr>
                                        <p:cTn id="61" dur="1000" fill="hold"/>
                                        <p:tgtEl>
                                          <p:spTgt spid="6"/>
                                        </p:tgtEl>
                                        <p:attrNameLst>
                                          <p:attrName>ppt_y</p:attrName>
                                        </p:attrNameLst>
                                      </p:cBhvr>
                                      <p:tavLst>
                                        <p:tav tm="0">
                                          <p:val>
                                            <p:strVal val="#ppt_y"/>
                                          </p:val>
                                        </p:tav>
                                        <p:tav tm="100000">
                                          <p:val>
                                            <p:strVal val="#ppt_y"/>
                                          </p:val>
                                        </p:tav>
                                      </p:tavLst>
                                    </p:anim>
                                  </p:childTnLst>
                                </p:cTn>
                              </p:par>
                            </p:childTnLst>
                          </p:cTn>
                        </p:par>
                      </p:childTnLst>
                    </p:cTn>
                  </p:par>
                  <p:par>
                    <p:cTn id="62" fill="hold">
                      <p:stCondLst>
                        <p:cond delay="indefinite"/>
                      </p:stCondLst>
                      <p:childTnLst>
                        <p:par>
                          <p:cTn id="63" fill="hold">
                            <p:stCondLst>
                              <p:cond delay="0"/>
                            </p:stCondLst>
                            <p:childTnLst>
                              <p:par>
                                <p:cTn id="64" presetID="40" presetClass="entr" presetSubtype="0" fill="hold" grpId="0" nodeType="clickEffect">
                                  <p:stCondLst>
                                    <p:cond delay="0"/>
                                  </p:stCondLst>
                                  <p:iterate type="lt">
                                    <p:tmPct val="10000"/>
                                  </p:iterate>
                                  <p:childTnLst>
                                    <p:set>
                                      <p:cBhvr>
                                        <p:cTn id="65" dur="1" fill="hold">
                                          <p:stCondLst>
                                            <p:cond delay="0"/>
                                          </p:stCondLst>
                                        </p:cTn>
                                        <p:tgtEl>
                                          <p:spTgt spid="7"/>
                                        </p:tgtEl>
                                        <p:attrNameLst>
                                          <p:attrName>style.visibility</p:attrName>
                                        </p:attrNameLst>
                                      </p:cBhvr>
                                      <p:to>
                                        <p:strVal val="visible"/>
                                      </p:to>
                                    </p:set>
                                    <p:animEffect transition="in" filter="fade">
                                      <p:cBhvr>
                                        <p:cTn id="66" dur="1000"/>
                                        <p:tgtEl>
                                          <p:spTgt spid="7"/>
                                        </p:tgtEl>
                                      </p:cBhvr>
                                    </p:animEffect>
                                    <p:anim calcmode="lin" valueType="num">
                                      <p:cBhvr>
                                        <p:cTn id="67" dur="1000" fill="hold"/>
                                        <p:tgtEl>
                                          <p:spTgt spid="7"/>
                                        </p:tgtEl>
                                        <p:attrNameLst>
                                          <p:attrName>ppt_x</p:attrName>
                                        </p:attrNameLst>
                                      </p:cBhvr>
                                      <p:tavLst>
                                        <p:tav tm="0">
                                          <p:val>
                                            <p:strVal val="#ppt_x-.1"/>
                                          </p:val>
                                        </p:tav>
                                        <p:tav tm="100000">
                                          <p:val>
                                            <p:strVal val="#ppt_x"/>
                                          </p:val>
                                        </p:tav>
                                      </p:tavLst>
                                    </p:anim>
                                    <p:anim calcmode="lin" valueType="num">
                                      <p:cBhvr>
                                        <p:cTn id="68" dur="1000" fill="hold"/>
                                        <p:tgtEl>
                                          <p:spTgt spid="7"/>
                                        </p:tgtEl>
                                        <p:attrNameLst>
                                          <p:attrName>ppt_y</p:attrName>
                                        </p:attrNameLst>
                                      </p:cBhvr>
                                      <p:tavLst>
                                        <p:tav tm="0">
                                          <p:val>
                                            <p:strVal val="#ppt_y"/>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40" presetClass="entr" presetSubtype="0" fill="hold" grpId="0" nodeType="clickEffect">
                                  <p:stCondLst>
                                    <p:cond delay="0"/>
                                  </p:stCondLst>
                                  <p:iterate type="lt">
                                    <p:tmPct val="10000"/>
                                  </p:iterate>
                                  <p:childTnLst>
                                    <p:set>
                                      <p:cBhvr>
                                        <p:cTn id="72" dur="1" fill="hold">
                                          <p:stCondLst>
                                            <p:cond delay="0"/>
                                          </p:stCondLst>
                                        </p:cTn>
                                        <p:tgtEl>
                                          <p:spTgt spid="8"/>
                                        </p:tgtEl>
                                        <p:attrNameLst>
                                          <p:attrName>style.visibility</p:attrName>
                                        </p:attrNameLst>
                                      </p:cBhvr>
                                      <p:to>
                                        <p:strVal val="visible"/>
                                      </p:to>
                                    </p:set>
                                    <p:animEffect transition="in" filter="fade">
                                      <p:cBhvr>
                                        <p:cTn id="73" dur="1000"/>
                                        <p:tgtEl>
                                          <p:spTgt spid="8"/>
                                        </p:tgtEl>
                                      </p:cBhvr>
                                    </p:animEffect>
                                    <p:anim calcmode="lin" valueType="num">
                                      <p:cBhvr>
                                        <p:cTn id="74" dur="1000" fill="hold"/>
                                        <p:tgtEl>
                                          <p:spTgt spid="8"/>
                                        </p:tgtEl>
                                        <p:attrNameLst>
                                          <p:attrName>ppt_x</p:attrName>
                                        </p:attrNameLst>
                                      </p:cBhvr>
                                      <p:tavLst>
                                        <p:tav tm="0">
                                          <p:val>
                                            <p:strVal val="#ppt_x-.1"/>
                                          </p:val>
                                        </p:tav>
                                        <p:tav tm="100000">
                                          <p:val>
                                            <p:strVal val="#ppt_x"/>
                                          </p:val>
                                        </p:tav>
                                      </p:tavLst>
                                    </p:anim>
                                    <p:anim calcmode="lin" valueType="num">
                                      <p:cBhvr>
                                        <p:cTn id="75" dur="1000" fill="hold"/>
                                        <p:tgtEl>
                                          <p:spTgt spid="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p:bldP spid="10" grpId="0" animBg="1"/>
      <p:bldP spid="11" grpId="0" animBg="1"/>
      <p:bldP spid="12" grpId="0"/>
      <p:bldP spid="13"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654164"/>
          </a:xfrm>
        </p:spPr>
        <p:txBody>
          <a:bodyPr>
            <a:normAutofit/>
          </a:bodyPr>
          <a:lstStyle/>
          <a:p>
            <a:r>
              <a:rPr lang="en-US" dirty="0" smtClean="0">
                <a:latin typeface="Times New Roman" pitchFamily="18" charset="0"/>
                <a:cs typeface="Times New Roman" pitchFamily="18" charset="0"/>
              </a:rPr>
              <a:t>Let’s have a look at some examples</a:t>
            </a:r>
            <a:br>
              <a:rPr lang="en-US" dirty="0" smtClean="0">
                <a:latin typeface="Times New Roman" pitchFamily="18" charset="0"/>
                <a:cs typeface="Times New Roman" pitchFamily="18" charset="0"/>
              </a:rPr>
            </a:br>
            <a:endParaRPr lang="ru-RU" dirty="0">
              <a:latin typeface="Times New Roman" pitchFamily="18" charset="0"/>
              <a:cs typeface="Times New Roman" pitchFamily="18" charset="0"/>
            </a:endParaRPr>
          </a:p>
        </p:txBody>
      </p:sp>
      <p:sp>
        <p:nvSpPr>
          <p:cNvPr id="5" name="Содержимое 4"/>
          <p:cNvSpPr>
            <a:spLocks noGrp="1"/>
          </p:cNvSpPr>
          <p:nvPr>
            <p:ph idx="1"/>
          </p:nvPr>
        </p:nvSpPr>
        <p:spPr/>
        <p:txBody>
          <a:bodyPr>
            <a:normAutofit/>
          </a:bodyPr>
          <a:lstStyle/>
          <a:p>
            <a:pPr>
              <a:buNone/>
            </a:pPr>
            <a:r>
              <a:rPr lang="en-US" sz="2800" dirty="0" smtClean="0">
                <a:latin typeface="Times New Roman" pitchFamily="18" charset="0"/>
                <a:cs typeface="Times New Roman" pitchFamily="18" charset="0"/>
              </a:rPr>
              <a:t>If I find a good friend, I will tell her my secret</a:t>
            </a:r>
          </a:p>
          <a:p>
            <a:pPr>
              <a:buNone/>
            </a:pPr>
            <a:endParaRPr lang="en-US" dirty="0" smtClean="0">
              <a:latin typeface="Times New Roman" pitchFamily="18" charset="0"/>
              <a:cs typeface="Times New Roman" pitchFamily="18" charset="0"/>
            </a:endParaRPr>
          </a:p>
          <a:p>
            <a:pPr>
              <a:buNone/>
            </a:pPr>
            <a:endParaRPr lang="en-US" dirty="0" smtClean="0">
              <a:latin typeface="Times New Roman" pitchFamily="18" charset="0"/>
              <a:cs typeface="Times New Roman" pitchFamily="18" charset="0"/>
            </a:endParaRPr>
          </a:p>
          <a:p>
            <a:pPr>
              <a:buNone/>
            </a:pPr>
            <a:endParaRPr lang="en-US" dirty="0" smtClean="0">
              <a:latin typeface="Times New Roman" pitchFamily="18" charset="0"/>
              <a:cs typeface="Times New Roman" pitchFamily="18" charset="0"/>
            </a:endParaRPr>
          </a:p>
          <a:p>
            <a:pPr>
              <a:buNone/>
            </a:pPr>
            <a:r>
              <a:rPr lang="en-US" sz="2800" dirty="0" smtClean="0">
                <a:latin typeface="Times New Roman" pitchFamily="18" charset="0"/>
                <a:cs typeface="Times New Roman" pitchFamily="18" charset="0"/>
              </a:rPr>
              <a:t>I will take part in the concert if I learn to play the guitar very well </a:t>
            </a: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endParaRPr lang="ru-RU" dirty="0"/>
          </a:p>
        </p:txBody>
      </p:sp>
      <p:pic>
        <p:nvPicPr>
          <p:cNvPr id="6" name="Picture 2" descr="http://2.bp.blogspot.com/_JN4k50IR3OM/SelkdlM0OoI/AAAAAAAAI4E/CQK4hC2zMeY/s400/secretos.jpg"/>
          <p:cNvPicPr>
            <a:picLocks noChangeAspect="1" noChangeArrowheads="1"/>
          </p:cNvPicPr>
          <p:nvPr/>
        </p:nvPicPr>
        <p:blipFill>
          <a:blip r:embed="rId2" cstate="print"/>
          <a:srcRect/>
          <a:stretch>
            <a:fillRect/>
          </a:stretch>
        </p:blipFill>
        <p:spPr bwMode="auto">
          <a:xfrm rot="21600000">
            <a:off x="5572132" y="2071678"/>
            <a:ext cx="2571768" cy="1857388"/>
          </a:xfrm>
          <a:prstGeom prst="rect">
            <a:avLst/>
          </a:prstGeom>
          <a:noFill/>
          <a:ln w="9525">
            <a:noFill/>
            <a:miter lim="800000"/>
            <a:headEnd/>
            <a:tailEnd/>
          </a:ln>
        </p:spPr>
      </p:pic>
      <p:pic>
        <p:nvPicPr>
          <p:cNvPr id="1029" name="Picture 5" descr="C:\Users\Ирина\Desktop\busy teacher past cont\conditionals\на концерте.jpg"/>
          <p:cNvPicPr>
            <a:picLocks noChangeAspect="1" noChangeArrowheads="1"/>
          </p:cNvPicPr>
          <p:nvPr/>
        </p:nvPicPr>
        <p:blipFill>
          <a:blip r:embed="rId3" cstate="print"/>
          <a:srcRect/>
          <a:stretch>
            <a:fillRect/>
          </a:stretch>
        </p:blipFill>
        <p:spPr bwMode="auto">
          <a:xfrm>
            <a:off x="3571868" y="4357694"/>
            <a:ext cx="2266950" cy="16002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fltVal val="0"/>
                                          </p:val>
                                        </p:tav>
                                        <p:tav tm="100000">
                                          <p:val>
                                            <p:strVal val="#ppt_h"/>
                                          </p:val>
                                        </p:tav>
                                      </p:tavLst>
                                    </p:anim>
                                    <p:animEffect transition="in" filter="fade">
                                      <p:cBhvr>
                                        <p:cTn id="9" dur="500"/>
                                        <p:tgtEl>
                                          <p:spTgt spid="6"/>
                                        </p:tgtEl>
                                      </p:cBhvr>
                                    </p:animEffect>
                                  </p:childTnLst>
                                </p:cTn>
                              </p:par>
                            </p:childTnLst>
                          </p:cTn>
                        </p:par>
                      </p:childTnLst>
                    </p:cTn>
                  </p:par>
                  <p:par>
                    <p:cTn id="10" fill="hold">
                      <p:stCondLst>
                        <p:cond delay="indefinite"/>
                      </p:stCondLst>
                      <p:childTnLst>
                        <p:par>
                          <p:cTn id="11" fill="hold">
                            <p:stCondLst>
                              <p:cond delay="0"/>
                            </p:stCondLst>
                            <p:childTnLst>
                              <p:par>
                                <p:cTn id="12" presetID="47" presetClass="entr" presetSubtype="0" fill="hold" nodeType="clickEffect">
                                  <p:stCondLst>
                                    <p:cond delay="0"/>
                                  </p:stCondLst>
                                  <p:childTnLst>
                                    <p:set>
                                      <p:cBhvr>
                                        <p:cTn id="13" dur="1" fill="hold">
                                          <p:stCondLst>
                                            <p:cond delay="0"/>
                                          </p:stCondLst>
                                        </p:cTn>
                                        <p:tgtEl>
                                          <p:spTgt spid="5">
                                            <p:txEl>
                                              <p:pRg st="0" end="0"/>
                                            </p:txEl>
                                          </p:spTgt>
                                        </p:tgtEl>
                                        <p:attrNameLst>
                                          <p:attrName>style.visibility</p:attrName>
                                        </p:attrNameLst>
                                      </p:cBhvr>
                                      <p:to>
                                        <p:strVal val="visible"/>
                                      </p:to>
                                    </p:set>
                                    <p:animEffect transition="in" filter="fade">
                                      <p:cBhvr>
                                        <p:cTn id="14" dur="1000"/>
                                        <p:tgtEl>
                                          <p:spTgt spid="5">
                                            <p:txEl>
                                              <p:pRg st="0" end="0"/>
                                            </p:txEl>
                                          </p:spTgt>
                                        </p:tgtEl>
                                      </p:cBhvr>
                                    </p:animEffect>
                                    <p:anim calcmode="lin" valueType="num">
                                      <p:cBhvr>
                                        <p:cTn id="15" dur="10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5">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8" presetClass="entr" presetSubtype="16" fill="hold" nodeType="click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diamond(in)">
                                      <p:cBhvr>
                                        <p:cTn id="21" dur="2000"/>
                                        <p:tgtEl>
                                          <p:spTgt spid="6"/>
                                        </p:tgtEl>
                                      </p:cBhvr>
                                    </p:animEffect>
                                  </p:childTnLst>
                                </p:cTn>
                              </p:par>
                            </p:childTnLst>
                          </p:cTn>
                        </p:par>
                      </p:childTnLst>
                    </p:cTn>
                  </p:par>
                  <p:par>
                    <p:cTn id="22" fill="hold">
                      <p:stCondLst>
                        <p:cond delay="indefinite"/>
                      </p:stCondLst>
                      <p:childTnLst>
                        <p:par>
                          <p:cTn id="23" fill="hold">
                            <p:stCondLst>
                              <p:cond delay="0"/>
                            </p:stCondLst>
                            <p:childTnLst>
                              <p:par>
                                <p:cTn id="24" presetID="47" presetClass="entr" presetSubtype="0" fill="hold" nodeType="clickEffect">
                                  <p:stCondLst>
                                    <p:cond delay="0"/>
                                  </p:stCondLst>
                                  <p:childTnLst>
                                    <p:set>
                                      <p:cBhvr>
                                        <p:cTn id="25" dur="1" fill="hold">
                                          <p:stCondLst>
                                            <p:cond delay="0"/>
                                          </p:stCondLst>
                                        </p:cTn>
                                        <p:tgtEl>
                                          <p:spTgt spid="5">
                                            <p:txEl>
                                              <p:pRg st="4" end="4"/>
                                            </p:txEl>
                                          </p:spTgt>
                                        </p:tgtEl>
                                        <p:attrNameLst>
                                          <p:attrName>style.visibility</p:attrName>
                                        </p:attrNameLst>
                                      </p:cBhvr>
                                      <p:to>
                                        <p:strVal val="visible"/>
                                      </p:to>
                                    </p:set>
                                    <p:animEffect transition="in" filter="fade">
                                      <p:cBhvr>
                                        <p:cTn id="26" dur="1000"/>
                                        <p:tgtEl>
                                          <p:spTgt spid="5">
                                            <p:txEl>
                                              <p:pRg st="4" end="4"/>
                                            </p:txEl>
                                          </p:spTgt>
                                        </p:tgtEl>
                                      </p:cBhvr>
                                    </p:animEffect>
                                    <p:anim calcmode="lin" valueType="num">
                                      <p:cBhvr>
                                        <p:cTn id="27" dur="1000" fill="hold"/>
                                        <p:tgtEl>
                                          <p:spTgt spid="5">
                                            <p:txEl>
                                              <p:pRg st="4" end="4"/>
                                            </p:txEl>
                                          </p:spTgt>
                                        </p:tgtEl>
                                        <p:attrNameLst>
                                          <p:attrName>ppt_x</p:attrName>
                                        </p:attrNameLst>
                                      </p:cBhvr>
                                      <p:tavLst>
                                        <p:tav tm="0">
                                          <p:val>
                                            <p:strVal val="#ppt_x"/>
                                          </p:val>
                                        </p:tav>
                                        <p:tav tm="100000">
                                          <p:val>
                                            <p:strVal val="#ppt_x"/>
                                          </p:val>
                                        </p:tav>
                                      </p:tavLst>
                                    </p:anim>
                                    <p:anim calcmode="lin" valueType="num">
                                      <p:cBhvr>
                                        <p:cTn id="28" dur="1000" fill="hold"/>
                                        <p:tgtEl>
                                          <p:spTgt spid="5">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8" presetClass="entr" presetSubtype="16" fill="hold" nodeType="clickEffect">
                                  <p:stCondLst>
                                    <p:cond delay="0"/>
                                  </p:stCondLst>
                                  <p:childTnLst>
                                    <p:set>
                                      <p:cBhvr>
                                        <p:cTn id="32" dur="1" fill="hold">
                                          <p:stCondLst>
                                            <p:cond delay="0"/>
                                          </p:stCondLst>
                                        </p:cTn>
                                        <p:tgtEl>
                                          <p:spTgt spid="1029"/>
                                        </p:tgtEl>
                                        <p:attrNameLst>
                                          <p:attrName>style.visibility</p:attrName>
                                        </p:attrNameLst>
                                      </p:cBhvr>
                                      <p:to>
                                        <p:strVal val="visible"/>
                                      </p:to>
                                    </p:set>
                                    <p:animEffect transition="in" filter="diamond(in)">
                                      <p:cBhvr>
                                        <p:cTn id="33" dur="2000"/>
                                        <p:tgtEl>
                                          <p:spTgt spid="10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760413" y="4868863"/>
            <a:ext cx="7620000" cy="1143000"/>
          </a:xfrm>
        </p:spPr>
        <p:txBody>
          <a:bodyPr>
            <a:normAutofit/>
          </a:bodyPr>
          <a:lstStyle/>
          <a:p>
            <a:pPr eaLnBrk="1" hangingPunct="1">
              <a:defRPr/>
            </a:pPr>
            <a:r>
              <a:rPr lang="es-CL" sz="2800" b="1" spc="0" dirty="0" smtClean="0">
                <a:latin typeface="Comic Sans MS" pitchFamily="66" charset="0"/>
                <a:ea typeface="+mn-ea"/>
                <a:cs typeface="+mn-cs"/>
              </a:rPr>
              <a:t>If it </a:t>
            </a:r>
            <a:r>
              <a:rPr lang="es-CL" sz="2800" b="1" spc="0" dirty="0">
                <a:solidFill>
                  <a:srgbClr val="FF0000"/>
                </a:solidFill>
                <a:latin typeface="Comic Sans MS" pitchFamily="66" charset="0"/>
                <a:ea typeface="+mn-ea"/>
                <a:cs typeface="+mn-cs"/>
              </a:rPr>
              <a:t>rains     </a:t>
            </a:r>
            <a:r>
              <a:rPr lang="es-CL" sz="2800" b="1" spc="0" dirty="0" smtClean="0">
                <a:solidFill>
                  <a:srgbClr val="FF0000"/>
                </a:solidFill>
                <a:latin typeface="Comic Sans MS" pitchFamily="66" charset="0"/>
                <a:ea typeface="+mn-ea"/>
                <a:cs typeface="+mn-cs"/>
              </a:rPr>
              <a:t>     +     </a:t>
            </a:r>
            <a:r>
              <a:rPr lang="es-CL" sz="2800" b="1" spc="0" dirty="0" smtClean="0">
                <a:latin typeface="Comic Sans MS" pitchFamily="66" charset="0"/>
                <a:ea typeface="+mn-ea"/>
                <a:cs typeface="+mn-cs"/>
              </a:rPr>
              <a:t>you</a:t>
            </a:r>
            <a:r>
              <a:rPr lang="es-CL" sz="2800" b="1" spc="0" dirty="0" smtClean="0">
                <a:solidFill>
                  <a:srgbClr val="FF0000"/>
                </a:solidFill>
                <a:latin typeface="Comic Sans MS" pitchFamily="66" charset="0"/>
                <a:ea typeface="+mn-ea"/>
                <a:cs typeface="+mn-cs"/>
              </a:rPr>
              <a:t> </a:t>
            </a:r>
            <a:r>
              <a:rPr lang="es-CL" sz="2800" b="1" spc="0" dirty="0">
                <a:solidFill>
                  <a:srgbClr val="FF0000"/>
                </a:solidFill>
                <a:latin typeface="Comic Sans MS" pitchFamily="66" charset="0"/>
                <a:ea typeface="+mn-ea"/>
                <a:cs typeface="+mn-cs"/>
              </a:rPr>
              <a:t>will get </a:t>
            </a:r>
            <a:r>
              <a:rPr lang="es-CL" sz="2800" b="1" spc="0" dirty="0">
                <a:latin typeface="Comic Sans MS" pitchFamily="66" charset="0"/>
                <a:ea typeface="+mn-ea"/>
                <a:cs typeface="+mn-cs"/>
              </a:rPr>
              <a:t>wet</a:t>
            </a:r>
            <a:endParaRPr lang="es-CL" sz="2800" b="1" dirty="0">
              <a:latin typeface="Comic Sans MS" pitchFamily="66" charset="0"/>
            </a:endParaRPr>
          </a:p>
        </p:txBody>
      </p:sp>
      <p:pic>
        <p:nvPicPr>
          <p:cNvPr id="5123" name="Picture 2"/>
          <p:cNvPicPr>
            <a:picLocks noGrp="1" noChangeAspect="1" noChangeArrowheads="1"/>
          </p:cNvPicPr>
          <p:nvPr>
            <p:ph idx="1"/>
          </p:nvPr>
        </p:nvPicPr>
        <p:blipFill>
          <a:blip r:embed="rId2" cstate="print"/>
          <a:srcRect/>
          <a:stretch>
            <a:fillRect/>
          </a:stretch>
        </p:blipFill>
        <p:spPr>
          <a:xfrm>
            <a:off x="684213" y="981075"/>
            <a:ext cx="2376487" cy="3243263"/>
          </a:xfrm>
          <a:noFill/>
        </p:spPr>
      </p:pic>
      <p:pic>
        <p:nvPicPr>
          <p:cNvPr id="5124" name="Picture 3"/>
          <p:cNvPicPr>
            <a:picLocks noChangeAspect="1" noChangeArrowheads="1"/>
          </p:cNvPicPr>
          <p:nvPr/>
        </p:nvPicPr>
        <p:blipFill>
          <a:blip r:embed="rId3" cstate="print"/>
          <a:srcRect/>
          <a:stretch>
            <a:fillRect/>
          </a:stretch>
        </p:blipFill>
        <p:spPr bwMode="auto">
          <a:xfrm>
            <a:off x="4859338" y="1160463"/>
            <a:ext cx="3432175" cy="2608262"/>
          </a:xfrm>
          <a:prstGeom prst="rect">
            <a:avLst/>
          </a:prstGeom>
          <a:noFill/>
          <a:ln w="9525">
            <a:noFill/>
            <a:miter lim="800000"/>
            <a:headEnd/>
            <a:tailEnd/>
          </a:ln>
          <a:effectLst/>
        </p:spPr>
      </p:pic>
      <p:pic>
        <p:nvPicPr>
          <p:cNvPr id="5125" name="Picture 4"/>
          <p:cNvPicPr>
            <a:picLocks noChangeAspect="1" noChangeArrowheads="1"/>
          </p:cNvPicPr>
          <p:nvPr/>
        </p:nvPicPr>
        <p:blipFill>
          <a:blip r:embed="rId4" cstate="print"/>
          <a:srcRect/>
          <a:stretch>
            <a:fillRect/>
          </a:stretch>
        </p:blipFill>
        <p:spPr bwMode="auto">
          <a:xfrm>
            <a:off x="3348038" y="2276475"/>
            <a:ext cx="1152525" cy="1212850"/>
          </a:xfrm>
          <a:prstGeom prst="rect">
            <a:avLst/>
          </a:prstGeom>
          <a:noFill/>
          <a:ln w="9525">
            <a:noFill/>
            <a:miter lim="800000"/>
            <a:headEnd/>
            <a:tailEnd/>
          </a:ln>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28596" y="4868863"/>
            <a:ext cx="7951817" cy="1060467"/>
          </a:xfrm>
        </p:spPr>
        <p:txBody>
          <a:bodyPr>
            <a:normAutofit/>
          </a:bodyPr>
          <a:lstStyle/>
          <a:p>
            <a:pPr eaLnBrk="1" hangingPunct="1">
              <a:defRPr/>
            </a:pPr>
            <a:r>
              <a:rPr lang="es-CL" sz="2400" b="1" dirty="0" smtClean="0">
                <a:latin typeface="Comic Sans MS" pitchFamily="66" charset="0"/>
                <a:ea typeface="+mn-ea"/>
                <a:cs typeface="+mn-cs"/>
              </a:rPr>
              <a:t>I</a:t>
            </a:r>
            <a:r>
              <a:rPr lang="es-CL" sz="2400" b="1" dirty="0" smtClean="0">
                <a:solidFill>
                  <a:srgbClr val="0070C0"/>
                </a:solidFill>
                <a:latin typeface="Comic Sans MS" pitchFamily="66" charset="0"/>
                <a:ea typeface="+mn-ea"/>
                <a:cs typeface="+mn-cs"/>
              </a:rPr>
              <a:t> </a:t>
            </a:r>
            <a:r>
              <a:rPr lang="es-CL" sz="2400" b="1" dirty="0" smtClean="0">
                <a:solidFill>
                  <a:srgbClr val="FF0000"/>
                </a:solidFill>
                <a:latin typeface="Comic Sans MS" pitchFamily="66" charset="0"/>
                <a:ea typeface="+mn-ea"/>
                <a:cs typeface="+mn-cs"/>
              </a:rPr>
              <a:t>will</a:t>
            </a:r>
            <a:r>
              <a:rPr lang="es-CL" sz="2400" b="1" spc="0" dirty="0" smtClean="0">
                <a:solidFill>
                  <a:srgbClr val="FF0000"/>
                </a:solidFill>
                <a:latin typeface="Comic Sans MS" pitchFamily="66" charset="0"/>
                <a:ea typeface="+mn-ea"/>
                <a:cs typeface="+mn-cs"/>
              </a:rPr>
              <a:t> </a:t>
            </a:r>
            <a:r>
              <a:rPr lang="es-CL" sz="2400" b="1" dirty="0" smtClean="0">
                <a:solidFill>
                  <a:srgbClr val="FF0000"/>
                </a:solidFill>
                <a:latin typeface="Comic Sans MS" pitchFamily="66" charset="0"/>
                <a:ea typeface="+mn-ea"/>
                <a:cs typeface="+mn-cs"/>
              </a:rPr>
              <a:t>give </a:t>
            </a:r>
            <a:r>
              <a:rPr lang="es-CL" sz="2400" b="1" dirty="0" smtClean="0">
                <a:latin typeface="Comic Sans MS" pitchFamily="66" charset="0"/>
                <a:ea typeface="+mn-ea"/>
                <a:cs typeface="+mn-cs"/>
              </a:rPr>
              <a:t>him some</a:t>
            </a:r>
            <a:r>
              <a:rPr lang="es-CL" sz="2400" b="1" spc="0" dirty="0" smtClean="0">
                <a:latin typeface="Comic Sans MS" pitchFamily="66" charset="0"/>
                <a:ea typeface="+mn-ea"/>
                <a:cs typeface="+mn-cs"/>
              </a:rPr>
              <a:t> money </a:t>
            </a:r>
            <a:r>
              <a:rPr lang="es-CL" sz="2400" b="1" spc="0" dirty="0" smtClean="0">
                <a:solidFill>
                  <a:srgbClr val="FF0000"/>
                </a:solidFill>
                <a:latin typeface="Comic Sans MS" pitchFamily="66" charset="0"/>
                <a:ea typeface="+mn-ea"/>
                <a:cs typeface="+mn-cs"/>
              </a:rPr>
              <a:t>+  </a:t>
            </a:r>
            <a:r>
              <a:rPr lang="es-CL" sz="2400" b="1" dirty="0" smtClean="0">
                <a:latin typeface="Comic Sans MS" pitchFamily="66" charset="0"/>
                <a:ea typeface="+mn-ea"/>
                <a:cs typeface="+mn-cs"/>
              </a:rPr>
              <a:t>if he </a:t>
            </a:r>
            <a:r>
              <a:rPr lang="es-CL" sz="2400" b="1" dirty="0" smtClean="0">
                <a:solidFill>
                  <a:srgbClr val="FF0000"/>
                </a:solidFill>
                <a:latin typeface="Comic Sans MS" pitchFamily="66" charset="0"/>
                <a:ea typeface="+mn-ea"/>
                <a:cs typeface="+mn-cs"/>
              </a:rPr>
              <a:t>washes </a:t>
            </a:r>
            <a:r>
              <a:rPr lang="es-CL" sz="2400" b="1" dirty="0" smtClean="0">
                <a:latin typeface="Comic Sans MS" pitchFamily="66" charset="0"/>
                <a:ea typeface="+mn-ea"/>
                <a:cs typeface="+mn-cs"/>
              </a:rPr>
              <a:t>my car</a:t>
            </a:r>
            <a:r>
              <a:rPr lang="es-CL" sz="2400" b="1" spc="0" dirty="0" smtClean="0">
                <a:latin typeface="Comic Sans MS" pitchFamily="66" charset="0"/>
                <a:ea typeface="+mn-ea"/>
                <a:cs typeface="+mn-cs"/>
              </a:rPr>
              <a:t> </a:t>
            </a:r>
            <a:endParaRPr lang="es-CL" sz="2400" b="1" dirty="0">
              <a:latin typeface="Comic Sans MS" pitchFamily="66" charset="0"/>
            </a:endParaRPr>
          </a:p>
        </p:txBody>
      </p:sp>
      <p:pic>
        <p:nvPicPr>
          <p:cNvPr id="5125" name="Picture 4"/>
          <p:cNvPicPr>
            <a:picLocks noChangeAspect="1" noChangeArrowheads="1"/>
          </p:cNvPicPr>
          <p:nvPr/>
        </p:nvPicPr>
        <p:blipFill>
          <a:blip r:embed="rId2" cstate="print"/>
          <a:srcRect/>
          <a:stretch>
            <a:fillRect/>
          </a:stretch>
        </p:blipFill>
        <p:spPr bwMode="auto">
          <a:xfrm>
            <a:off x="3348038" y="2276475"/>
            <a:ext cx="1152525" cy="1212850"/>
          </a:xfrm>
          <a:prstGeom prst="rect">
            <a:avLst/>
          </a:prstGeom>
          <a:noFill/>
          <a:ln w="9525">
            <a:noFill/>
            <a:miter lim="800000"/>
            <a:headEnd/>
            <a:tailEnd/>
          </a:ln>
          <a:effectLst/>
        </p:spPr>
      </p:pic>
      <p:pic>
        <p:nvPicPr>
          <p:cNvPr id="2050" name="Picture 2" descr="C:\Users\Ирина\Desktop\busy teacher past cont\conditionals\дает деньги.jpg"/>
          <p:cNvPicPr>
            <a:picLocks noGrp="1" noChangeAspect="1" noChangeArrowheads="1"/>
          </p:cNvPicPr>
          <p:nvPr>
            <p:ph idx="1"/>
          </p:nvPr>
        </p:nvPicPr>
        <p:blipFill>
          <a:blip r:embed="rId3" cstate="print"/>
          <a:srcRect/>
          <a:stretch>
            <a:fillRect/>
          </a:stretch>
        </p:blipFill>
        <p:spPr bwMode="auto">
          <a:xfrm>
            <a:off x="500034" y="1142985"/>
            <a:ext cx="2714644" cy="2714644"/>
          </a:xfrm>
          <a:prstGeom prst="rect">
            <a:avLst/>
          </a:prstGeom>
          <a:noFill/>
        </p:spPr>
      </p:pic>
      <p:pic>
        <p:nvPicPr>
          <p:cNvPr id="2051" name="Picture 3" descr="C:\Users\Ирина\Desktop\busy teacher past cont\conditionals\kak_pravilno_myt_mashinu.jpg"/>
          <p:cNvPicPr>
            <a:picLocks noChangeAspect="1" noChangeArrowheads="1"/>
          </p:cNvPicPr>
          <p:nvPr/>
        </p:nvPicPr>
        <p:blipFill>
          <a:blip r:embed="rId4" cstate="print"/>
          <a:srcRect/>
          <a:stretch>
            <a:fillRect/>
          </a:stretch>
        </p:blipFill>
        <p:spPr bwMode="auto">
          <a:xfrm>
            <a:off x="4929190" y="1285860"/>
            <a:ext cx="3714776" cy="250033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en-US" sz="2800" b="1" dirty="0" smtClean="0">
                <a:solidFill>
                  <a:srgbClr val="FF0000"/>
                </a:solidFill>
              </a:rPr>
              <a:t>Make up your own sentences using the pictures</a:t>
            </a:r>
            <a:endParaRPr lang="ru-RU" sz="2800" b="1" dirty="0">
              <a:solidFill>
                <a:srgbClr val="FF0000"/>
              </a:solidFill>
            </a:endParaRPr>
          </a:p>
        </p:txBody>
      </p:sp>
      <p:sp>
        <p:nvSpPr>
          <p:cNvPr id="9" name="Текст 8"/>
          <p:cNvSpPr>
            <a:spLocks noGrp="1"/>
          </p:cNvSpPr>
          <p:nvPr>
            <p:ph type="body" idx="1"/>
          </p:nvPr>
        </p:nvSpPr>
        <p:spPr/>
        <p:txBody>
          <a:bodyPr>
            <a:normAutofit/>
          </a:bodyPr>
          <a:lstStyle/>
          <a:p>
            <a:r>
              <a:rPr lang="en-US" sz="2800" dirty="0" smtClean="0">
                <a:latin typeface="Times New Roman" pitchFamily="18" charset="0"/>
                <a:cs typeface="Times New Roman" pitchFamily="18" charset="0"/>
              </a:rPr>
              <a:t>If the weather …</a:t>
            </a:r>
            <a:endParaRPr lang="ru-RU" sz="2800" dirty="0">
              <a:latin typeface="Times New Roman" pitchFamily="18" charset="0"/>
              <a:cs typeface="Times New Roman" pitchFamily="18" charset="0"/>
            </a:endParaRPr>
          </a:p>
        </p:txBody>
      </p:sp>
      <p:sp>
        <p:nvSpPr>
          <p:cNvPr id="3" name="Содержимое 2"/>
          <p:cNvSpPr>
            <a:spLocks noGrp="1"/>
          </p:cNvSpPr>
          <p:nvPr>
            <p:ph sz="half" idx="2"/>
          </p:nvPr>
        </p:nvSpPr>
        <p:spPr/>
        <p:txBody>
          <a:bodyPr/>
          <a:lstStyle/>
          <a:p>
            <a:pPr>
              <a:buNone/>
            </a:pPr>
            <a:r>
              <a:rPr lang="en-US" dirty="0" smtClean="0"/>
              <a:t>If the weather ….</a:t>
            </a:r>
            <a:endParaRPr lang="ru-RU" dirty="0"/>
          </a:p>
        </p:txBody>
      </p:sp>
      <p:sp>
        <p:nvSpPr>
          <p:cNvPr id="10" name="Текст 9"/>
          <p:cNvSpPr>
            <a:spLocks noGrp="1"/>
          </p:cNvSpPr>
          <p:nvPr>
            <p:ph type="body" sz="quarter" idx="3"/>
          </p:nvPr>
        </p:nvSpPr>
        <p:spPr/>
        <p:txBody>
          <a:bodyPr/>
          <a:lstStyle/>
          <a:p>
            <a:endParaRPr lang="ru-RU"/>
          </a:p>
        </p:txBody>
      </p:sp>
      <p:sp>
        <p:nvSpPr>
          <p:cNvPr id="11" name="Содержимое 10"/>
          <p:cNvSpPr>
            <a:spLocks noGrp="1"/>
          </p:cNvSpPr>
          <p:nvPr>
            <p:ph sz="quarter" idx="4"/>
          </p:nvPr>
        </p:nvSpPr>
        <p:spPr/>
        <p:txBody>
          <a:bodyPr/>
          <a:lstStyle/>
          <a:p>
            <a:endParaRPr lang="en-US" dirty="0" smtClean="0"/>
          </a:p>
          <a:p>
            <a:endParaRPr lang="en-US" dirty="0" smtClean="0"/>
          </a:p>
          <a:p>
            <a:endParaRPr lang="en-US" dirty="0" smtClean="0"/>
          </a:p>
          <a:p>
            <a:endParaRPr lang="en-US" dirty="0" smtClean="0"/>
          </a:p>
          <a:p>
            <a:endParaRPr lang="en-US" dirty="0" smtClean="0"/>
          </a:p>
          <a:p>
            <a:pPr>
              <a:buNone/>
            </a:pPr>
            <a:r>
              <a:rPr lang="en-US" sz="2800" b="1" dirty="0" smtClean="0">
                <a:latin typeface="Times New Roman" pitchFamily="18" charset="0"/>
                <a:cs typeface="Times New Roman" pitchFamily="18" charset="0"/>
              </a:rPr>
              <a:t>I will …</a:t>
            </a:r>
            <a:endParaRPr lang="ru-RU" sz="2800" b="1" dirty="0">
              <a:latin typeface="Times New Roman" pitchFamily="18" charset="0"/>
              <a:cs typeface="Times New Roman" pitchFamily="18" charset="0"/>
            </a:endParaRPr>
          </a:p>
        </p:txBody>
      </p:sp>
      <p:pic>
        <p:nvPicPr>
          <p:cNvPr id="3075" name="Picture 3" descr="C:\Users\Ирина\Desktop\busy teacher past cont\conditionals\дождливая погода.jpg"/>
          <p:cNvPicPr>
            <a:picLocks noChangeAspect="1" noChangeArrowheads="1"/>
          </p:cNvPicPr>
          <p:nvPr/>
        </p:nvPicPr>
        <p:blipFill>
          <a:blip r:embed="rId2" cstate="print"/>
          <a:srcRect/>
          <a:stretch>
            <a:fillRect/>
          </a:stretch>
        </p:blipFill>
        <p:spPr bwMode="auto">
          <a:xfrm>
            <a:off x="500034" y="2214554"/>
            <a:ext cx="2333625" cy="1552575"/>
          </a:xfrm>
          <a:prstGeom prst="rect">
            <a:avLst/>
          </a:prstGeom>
          <a:noFill/>
        </p:spPr>
      </p:pic>
      <p:pic>
        <p:nvPicPr>
          <p:cNvPr id="3076" name="Picture 4" descr="C:\Users\Ирина\Desktop\busy teacher past cont\conditionals\снежная погода.jpg"/>
          <p:cNvPicPr>
            <a:picLocks noChangeAspect="1" noChangeArrowheads="1"/>
          </p:cNvPicPr>
          <p:nvPr/>
        </p:nvPicPr>
        <p:blipFill>
          <a:blip r:embed="rId3" cstate="print"/>
          <a:srcRect/>
          <a:stretch>
            <a:fillRect/>
          </a:stretch>
        </p:blipFill>
        <p:spPr bwMode="auto">
          <a:xfrm>
            <a:off x="3286116" y="2285992"/>
            <a:ext cx="2200275" cy="1647825"/>
          </a:xfrm>
          <a:prstGeom prst="rect">
            <a:avLst/>
          </a:prstGeom>
          <a:noFill/>
        </p:spPr>
      </p:pic>
      <p:pic>
        <p:nvPicPr>
          <p:cNvPr id="3077" name="Picture 5" descr="C:\Users\Ирина\Desktop\busy teacher past cont\conditionals\солнечный день.jpg"/>
          <p:cNvPicPr>
            <a:picLocks noChangeAspect="1" noChangeArrowheads="1"/>
          </p:cNvPicPr>
          <p:nvPr/>
        </p:nvPicPr>
        <p:blipFill>
          <a:blip r:embed="rId4" cstate="print"/>
          <a:srcRect/>
          <a:stretch>
            <a:fillRect/>
          </a:stretch>
        </p:blipFill>
        <p:spPr bwMode="auto">
          <a:xfrm>
            <a:off x="6215074" y="2428868"/>
            <a:ext cx="2409825" cy="1504950"/>
          </a:xfrm>
          <a:prstGeom prst="rect">
            <a:avLst/>
          </a:prstGeom>
          <a:noFill/>
        </p:spPr>
      </p:pic>
      <p:pic>
        <p:nvPicPr>
          <p:cNvPr id="3078" name="Picture 6" descr="C:\Users\Ирина\Desktop\busy teacher past cont\conditionals\облачный день.jpg"/>
          <p:cNvPicPr>
            <a:picLocks noChangeAspect="1" noChangeArrowheads="1"/>
          </p:cNvPicPr>
          <p:nvPr/>
        </p:nvPicPr>
        <p:blipFill>
          <a:blip r:embed="rId5" cstate="print"/>
          <a:srcRect/>
          <a:stretch>
            <a:fillRect/>
          </a:stretch>
        </p:blipFill>
        <p:spPr bwMode="auto">
          <a:xfrm>
            <a:off x="714348" y="4572008"/>
            <a:ext cx="2409825" cy="1504950"/>
          </a:xfrm>
          <a:prstGeom prst="rect">
            <a:avLst/>
          </a:prstGeom>
          <a:noFill/>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725470"/>
          </a:xfrm>
        </p:spPr>
        <p:txBody>
          <a:bodyPr>
            <a:normAutofit fontScale="90000"/>
          </a:bodyPr>
          <a:lstStyle/>
          <a:p>
            <a:r>
              <a:rPr lang="en-US" b="1" dirty="0" smtClean="0">
                <a:solidFill>
                  <a:srgbClr val="FF0000"/>
                </a:solidFill>
                <a:latin typeface="Times New Roman" pitchFamily="18" charset="0"/>
                <a:cs typeface="Times New Roman" pitchFamily="18" charset="0"/>
              </a:rPr>
              <a:t>Open the brackets</a:t>
            </a:r>
            <a:endParaRPr lang="ru-RU" b="1" dirty="0">
              <a:solidFill>
                <a:srgbClr val="FF0000"/>
              </a:solidFill>
              <a:latin typeface="Times New Roman" pitchFamily="18" charset="0"/>
              <a:cs typeface="Times New Roman" pitchFamily="18" charset="0"/>
            </a:endParaRPr>
          </a:p>
        </p:txBody>
      </p:sp>
      <p:sp>
        <p:nvSpPr>
          <p:cNvPr id="3" name="Содержимое 2"/>
          <p:cNvSpPr>
            <a:spLocks noGrp="1"/>
          </p:cNvSpPr>
          <p:nvPr>
            <p:ph idx="1"/>
          </p:nvPr>
        </p:nvSpPr>
        <p:spPr>
          <a:xfrm>
            <a:off x="457200" y="1071546"/>
            <a:ext cx="8229600" cy="5286412"/>
          </a:xfrm>
        </p:spPr>
        <p:txBody>
          <a:bodyPr>
            <a:normAutofit fontScale="25000" lnSpcReduction="20000"/>
          </a:bodyPr>
          <a:lstStyle/>
          <a:p>
            <a:pPr lvl="0">
              <a:buNone/>
            </a:pPr>
            <a:endParaRPr lang="en-US" sz="6200" b="1" dirty="0" smtClean="0">
              <a:latin typeface="Times New Roman" pitchFamily="18" charset="0"/>
              <a:cs typeface="Times New Roman" pitchFamily="18" charset="0"/>
            </a:endParaRPr>
          </a:p>
          <a:p>
            <a:pPr lvl="0">
              <a:buNone/>
            </a:pPr>
            <a:r>
              <a:rPr lang="en-US" sz="8000" b="1" dirty="0" smtClean="0">
                <a:latin typeface="Times New Roman" pitchFamily="18" charset="0"/>
                <a:cs typeface="Times New Roman" pitchFamily="18" charset="0"/>
              </a:rPr>
              <a:t>1.Our teacher  (to be) happy if we (to answer) all  the questions correctly.</a:t>
            </a:r>
          </a:p>
          <a:p>
            <a:pPr>
              <a:buNone/>
            </a:pPr>
            <a:r>
              <a:rPr lang="en-US" sz="8000" b="1" dirty="0" smtClean="0">
                <a:latin typeface="Times New Roman" pitchFamily="18" charset="0"/>
                <a:cs typeface="Times New Roman" pitchFamily="18" charset="0"/>
              </a:rPr>
              <a:t>2.If they (to have) enough money, they (to buy) a new car.</a:t>
            </a:r>
          </a:p>
          <a:p>
            <a:pPr lvl="0">
              <a:buNone/>
            </a:pPr>
            <a:r>
              <a:rPr lang="en-US" sz="8000" b="1" dirty="0" smtClean="0">
                <a:latin typeface="Times New Roman" pitchFamily="18" charset="0"/>
                <a:cs typeface="Times New Roman" pitchFamily="18" charset="0"/>
              </a:rPr>
              <a:t>3.I  (to be) very angry with Nick if he (to forget) my CD again.</a:t>
            </a:r>
          </a:p>
          <a:p>
            <a:pPr lvl="0">
              <a:buNone/>
            </a:pPr>
            <a:r>
              <a:rPr lang="en-US" sz="8000" b="1" dirty="0" smtClean="0">
                <a:latin typeface="Times New Roman" pitchFamily="18" charset="0"/>
                <a:cs typeface="Times New Roman" pitchFamily="18" charset="0"/>
              </a:rPr>
              <a:t>4.You (to get) very wet if you (to walk) in this rain.</a:t>
            </a:r>
          </a:p>
          <a:p>
            <a:pPr>
              <a:buNone/>
            </a:pPr>
            <a:r>
              <a:rPr lang="en-US" sz="8000" b="1" dirty="0" smtClean="0">
                <a:latin typeface="Times New Roman" pitchFamily="18" charset="0"/>
                <a:cs typeface="Times New Roman" pitchFamily="18" charset="0"/>
              </a:rPr>
              <a:t>5.We ( to pass) the exam if we (to study) hard.</a:t>
            </a:r>
            <a:endParaRPr lang="ru-RU" sz="8000" b="1" dirty="0" smtClean="0">
              <a:latin typeface="Times New Roman" pitchFamily="18" charset="0"/>
              <a:cs typeface="Times New Roman" pitchFamily="18" charset="0"/>
            </a:endParaRPr>
          </a:p>
          <a:p>
            <a:pPr>
              <a:buNone/>
            </a:pPr>
            <a:r>
              <a:rPr lang="en-US" sz="8000" b="1" dirty="0" smtClean="0">
                <a:latin typeface="Times New Roman" pitchFamily="18" charset="0"/>
                <a:cs typeface="Times New Roman" pitchFamily="18" charset="0"/>
              </a:rPr>
              <a:t>6.If the weather (to be) not too bad tomorrow, we (to play) football. </a:t>
            </a:r>
          </a:p>
          <a:p>
            <a:pPr lvl="0">
              <a:buNone/>
            </a:pPr>
            <a:r>
              <a:rPr lang="en-US" sz="8000" b="1" dirty="0" smtClean="0">
                <a:latin typeface="Times New Roman" pitchFamily="18" charset="0"/>
                <a:cs typeface="Times New Roman" pitchFamily="18" charset="0"/>
              </a:rPr>
              <a:t>7.If we (to learn)more about history, we (not to be) afraid of the test.</a:t>
            </a:r>
          </a:p>
          <a:p>
            <a:pPr>
              <a:buNone/>
            </a:pPr>
            <a:r>
              <a:rPr lang="en-US" sz="8000" b="1" dirty="0" smtClean="0">
                <a:latin typeface="Times New Roman" pitchFamily="18" charset="0"/>
                <a:cs typeface="Times New Roman" pitchFamily="18" charset="0"/>
              </a:rPr>
              <a:t>8. If I (to find) his phone number, I (to call) him tonight.</a:t>
            </a:r>
          </a:p>
          <a:p>
            <a:pPr lvl="0">
              <a:buNone/>
            </a:pPr>
            <a:r>
              <a:rPr lang="en-US" sz="8000" b="1" dirty="0" smtClean="0">
                <a:latin typeface="Times New Roman" pitchFamily="18" charset="0"/>
                <a:cs typeface="Times New Roman" pitchFamily="18" charset="0"/>
              </a:rPr>
              <a:t>9. If  I (to wear) this hat, I (to look) like an old man.</a:t>
            </a:r>
          </a:p>
          <a:p>
            <a:pPr marL="514350" lvl="0" indent="-514350">
              <a:buNone/>
            </a:pPr>
            <a:r>
              <a:rPr lang="en-US" sz="8000" b="1" dirty="0" smtClean="0">
                <a:latin typeface="Times New Roman" pitchFamily="18" charset="0"/>
                <a:cs typeface="Times New Roman" pitchFamily="18" charset="0"/>
              </a:rPr>
              <a:t>10. If I (to find) her address, I (to send) her an invitation.</a:t>
            </a:r>
          </a:p>
          <a:p>
            <a:pPr marL="514350" indent="-514350">
              <a:buNone/>
            </a:pPr>
            <a:r>
              <a:rPr lang="en-US" sz="8000" b="1" dirty="0" smtClean="0">
                <a:latin typeface="Times New Roman" pitchFamily="18" charset="0"/>
                <a:cs typeface="Times New Roman" pitchFamily="18" charset="0"/>
              </a:rPr>
              <a:t>11. If I  (to work) too much I (to get) tired.</a:t>
            </a:r>
          </a:p>
          <a:p>
            <a:pPr marL="514350" indent="-514350">
              <a:buNone/>
            </a:pPr>
            <a:r>
              <a:rPr lang="en-US" sz="8000" b="1" dirty="0" smtClean="0">
                <a:latin typeface="Times New Roman" pitchFamily="18" charset="0"/>
                <a:cs typeface="Times New Roman" pitchFamily="18" charset="0"/>
              </a:rPr>
              <a:t>12. If I (not to listen) to my parents, I (to get) into trouble.</a:t>
            </a:r>
          </a:p>
          <a:p>
            <a:pPr marL="514350" indent="-514350">
              <a:buNone/>
            </a:pPr>
            <a:r>
              <a:rPr lang="en-US" sz="8000" b="1" dirty="0" smtClean="0">
                <a:latin typeface="Times New Roman" pitchFamily="18" charset="0"/>
                <a:cs typeface="Times New Roman" pitchFamily="18" charset="0"/>
              </a:rPr>
              <a:t>13. If he (to miss) the bus, he (to miss) his train.</a:t>
            </a:r>
          </a:p>
          <a:p>
            <a:pPr marL="514350" indent="-514350">
              <a:buNone/>
            </a:pPr>
            <a:r>
              <a:rPr lang="en-US" sz="8000" b="1" dirty="0" smtClean="0">
                <a:latin typeface="Times New Roman" pitchFamily="18" charset="0"/>
                <a:cs typeface="Times New Roman" pitchFamily="18" charset="0"/>
              </a:rPr>
              <a:t>14. If he (not to get up) early, he (to be) late for classes.</a:t>
            </a:r>
          </a:p>
          <a:p>
            <a:pPr marL="514350" indent="-514350">
              <a:buNone/>
            </a:pPr>
            <a:r>
              <a:rPr lang="en-US" sz="8000" b="1" dirty="0" smtClean="0">
                <a:latin typeface="Times New Roman" pitchFamily="18" charset="0"/>
                <a:cs typeface="Times New Roman" pitchFamily="18" charset="0"/>
              </a:rPr>
              <a:t>15. If he (to go) to London, he (to visit) the Houses of Parliament. </a:t>
            </a:r>
            <a:endParaRPr lang="ru-RU" sz="8000" b="1" dirty="0" smtClean="0">
              <a:latin typeface="Times New Roman" pitchFamily="18" charset="0"/>
              <a:cs typeface="Times New Roman" pitchFamily="18" charset="0"/>
            </a:endParaRPr>
          </a:p>
          <a:p>
            <a:pPr marL="514350" lvl="0" indent="-514350">
              <a:buNone/>
            </a:pPr>
            <a:endParaRPr lang="ru-RU" sz="6200" b="1" dirty="0" smtClean="0">
              <a:latin typeface="Times New Roman" pitchFamily="18" charset="0"/>
              <a:cs typeface="Times New Roman" pitchFamily="18" charset="0"/>
            </a:endParaRPr>
          </a:p>
          <a:p>
            <a:pPr>
              <a:buNone/>
            </a:pPr>
            <a:endParaRPr lang="ru-RU" dirty="0" smtClean="0"/>
          </a:p>
          <a:p>
            <a:pPr lvl="0">
              <a:buNone/>
            </a:pPr>
            <a:endParaRPr lang="ru-RU" dirty="0" smtClean="0"/>
          </a:p>
          <a:p>
            <a:pPr>
              <a:buNone/>
            </a:pPr>
            <a:endParaRPr lang="ru-RU" dirty="0" smtClean="0"/>
          </a:p>
          <a:p>
            <a:pPr lvl="0">
              <a:buNone/>
            </a:pPr>
            <a:endParaRPr lang="ru-RU" dirty="0" smtClean="0"/>
          </a:p>
          <a:p>
            <a:r>
              <a:rPr lang="en-US" dirty="0" smtClean="0"/>
              <a:t> </a:t>
            </a:r>
            <a:endParaRPr lang="ru-RU" dirty="0" smtClean="0"/>
          </a:p>
          <a:p>
            <a:pPr lvl="0">
              <a:buNone/>
            </a:pPr>
            <a:endParaRPr lang="ru-RU" dirty="0" smtClean="0"/>
          </a:p>
          <a:p>
            <a:pPr>
              <a:buNone/>
            </a:pPr>
            <a:endParaRPr lang="ru-RU" dirty="0" smtClean="0"/>
          </a:p>
          <a:p>
            <a:pPr lvl="0">
              <a:buNone/>
            </a:pPr>
            <a:endParaRPr lang="en-US" dirty="0" smtClean="0"/>
          </a:p>
          <a:p>
            <a:pPr lvl="0">
              <a:buNone/>
            </a:pPr>
            <a:endParaRPr lang="ru-RU" dirty="0" smtClean="0"/>
          </a:p>
          <a:p>
            <a:endParaRPr lang="ru-RU"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diamond(in)">
                                      <p:cBhvr>
                                        <p:cTn id="7" dur="20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8" presetClass="entr" presetSubtype="16"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diamond(in)">
                                      <p:cBhvr>
                                        <p:cTn id="12" dur="20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8" presetClass="entr" presetSubtype="16"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diamond(in)">
                                      <p:cBhvr>
                                        <p:cTn id="17" dur="2000"/>
                                        <p:tgtEl>
                                          <p:spTgt spid="3">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8" presetClass="entr" presetSubtype="16" fill="hold" nodeType="click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diamond(in)">
                                      <p:cBhvr>
                                        <p:cTn id="22" dur="2000"/>
                                        <p:tgtEl>
                                          <p:spTgt spid="3">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8" presetClass="entr" presetSubtype="16"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animEffect transition="in" filter="diamond(in)">
                                      <p:cBhvr>
                                        <p:cTn id="27" dur="2000"/>
                                        <p:tgtEl>
                                          <p:spTgt spid="3">
                                            <p:txEl>
                                              <p:pRg st="5" end="5"/>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37" presetClass="entr" presetSubtype="0" fill="hold" nodeType="clickEffect">
                                  <p:stCondLst>
                                    <p:cond delay="0"/>
                                  </p:stCondLst>
                                  <p:childTnLst>
                                    <p:set>
                                      <p:cBhvr>
                                        <p:cTn id="31" dur="1" fill="hold">
                                          <p:stCondLst>
                                            <p:cond delay="0"/>
                                          </p:stCondLst>
                                        </p:cTn>
                                        <p:tgtEl>
                                          <p:spTgt spid="3">
                                            <p:txEl>
                                              <p:pRg st="6" end="6"/>
                                            </p:txEl>
                                          </p:spTgt>
                                        </p:tgtEl>
                                        <p:attrNameLst>
                                          <p:attrName>style.visibility</p:attrName>
                                        </p:attrNameLst>
                                      </p:cBhvr>
                                      <p:to>
                                        <p:strVal val="visible"/>
                                      </p:to>
                                    </p:set>
                                    <p:animEffect transition="in" filter="fade">
                                      <p:cBhvr>
                                        <p:cTn id="32" dur="1000"/>
                                        <p:tgtEl>
                                          <p:spTgt spid="3">
                                            <p:txEl>
                                              <p:pRg st="6" end="6"/>
                                            </p:txEl>
                                          </p:spTgt>
                                        </p:tgtEl>
                                      </p:cBhvr>
                                    </p:animEffect>
                                    <p:anim calcmode="lin" valueType="num">
                                      <p:cBhvr>
                                        <p:cTn id="33"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34" dur="900" decel="100000" fill="hold"/>
                                        <p:tgtEl>
                                          <p:spTgt spid="3">
                                            <p:txEl>
                                              <p:pRg st="6" end="6"/>
                                            </p:txEl>
                                          </p:spTgt>
                                        </p:tgtEl>
                                        <p:attrNameLst>
                                          <p:attrName>ppt_y</p:attrName>
                                        </p:attrNameLst>
                                      </p:cBhvr>
                                      <p:tavLst>
                                        <p:tav tm="0">
                                          <p:val>
                                            <p:strVal val="#ppt_y+1"/>
                                          </p:val>
                                        </p:tav>
                                        <p:tav tm="100000">
                                          <p:val>
                                            <p:strVal val="#ppt_y-.03"/>
                                          </p:val>
                                        </p:tav>
                                      </p:tavLst>
                                    </p:anim>
                                    <p:anim calcmode="lin" valueType="num">
                                      <p:cBhvr>
                                        <p:cTn id="35" dur="100" accel="100000" fill="hold">
                                          <p:stCondLst>
                                            <p:cond delay="900"/>
                                          </p:stCondLst>
                                        </p:cTn>
                                        <p:tgtEl>
                                          <p:spTgt spid="3">
                                            <p:txEl>
                                              <p:pRg st="6" end="6"/>
                                            </p:txEl>
                                          </p:spTgt>
                                        </p:tgtEl>
                                        <p:attrNameLst>
                                          <p:attrName>ppt_y</p:attrName>
                                        </p:attrNameLst>
                                      </p:cBhvr>
                                      <p:tavLst>
                                        <p:tav tm="0">
                                          <p:val>
                                            <p:strVal val="#ppt_y-.03"/>
                                          </p:val>
                                        </p:tav>
                                        <p:tav tm="100000">
                                          <p:val>
                                            <p:strVal val="#ppt_y"/>
                                          </p:val>
                                        </p:tav>
                                      </p:tavLst>
                                    </p:anim>
                                  </p:childTnLst>
                                </p:cTn>
                              </p:par>
                            </p:childTnLst>
                          </p:cTn>
                        </p:par>
                      </p:childTnLst>
                    </p:cTn>
                  </p:par>
                  <p:par>
                    <p:cTn id="36" fill="hold">
                      <p:stCondLst>
                        <p:cond delay="indefinite"/>
                      </p:stCondLst>
                      <p:childTnLst>
                        <p:par>
                          <p:cTn id="37" fill="hold">
                            <p:stCondLst>
                              <p:cond delay="0"/>
                            </p:stCondLst>
                            <p:childTnLst>
                              <p:par>
                                <p:cTn id="38" presetID="8" presetClass="entr" presetSubtype="16" fill="hold" nodeType="clickEffect">
                                  <p:stCondLst>
                                    <p:cond delay="0"/>
                                  </p:stCondLst>
                                  <p:childTnLst>
                                    <p:set>
                                      <p:cBhvr>
                                        <p:cTn id="39" dur="1" fill="hold">
                                          <p:stCondLst>
                                            <p:cond delay="0"/>
                                          </p:stCondLst>
                                        </p:cTn>
                                        <p:tgtEl>
                                          <p:spTgt spid="3">
                                            <p:txEl>
                                              <p:pRg st="7" end="7"/>
                                            </p:txEl>
                                          </p:spTgt>
                                        </p:tgtEl>
                                        <p:attrNameLst>
                                          <p:attrName>style.visibility</p:attrName>
                                        </p:attrNameLst>
                                      </p:cBhvr>
                                      <p:to>
                                        <p:strVal val="visible"/>
                                      </p:to>
                                    </p:set>
                                    <p:animEffect transition="in" filter="diamond(in)">
                                      <p:cBhvr>
                                        <p:cTn id="40" dur="2000"/>
                                        <p:tgtEl>
                                          <p:spTgt spid="3">
                                            <p:txEl>
                                              <p:pRg st="7" end="7"/>
                                            </p:txEl>
                                          </p:spTgt>
                                        </p:tgtEl>
                                      </p:cBhvr>
                                    </p:animEffect>
                                  </p:childTnLst>
                                </p:cTn>
                              </p:par>
                            </p:childTnLst>
                          </p:cTn>
                        </p:par>
                      </p:childTnLst>
                    </p:cTn>
                  </p:par>
                  <p:par>
                    <p:cTn id="41" fill="hold">
                      <p:stCondLst>
                        <p:cond delay="indefinite"/>
                      </p:stCondLst>
                      <p:childTnLst>
                        <p:par>
                          <p:cTn id="42" fill="hold">
                            <p:stCondLst>
                              <p:cond delay="0"/>
                            </p:stCondLst>
                            <p:childTnLst>
                              <p:par>
                                <p:cTn id="43" presetID="8" presetClass="entr" presetSubtype="16" fill="hold" nodeType="clickEffect">
                                  <p:stCondLst>
                                    <p:cond delay="0"/>
                                  </p:stCondLst>
                                  <p:childTnLst>
                                    <p:set>
                                      <p:cBhvr>
                                        <p:cTn id="44" dur="1" fill="hold">
                                          <p:stCondLst>
                                            <p:cond delay="0"/>
                                          </p:stCondLst>
                                        </p:cTn>
                                        <p:tgtEl>
                                          <p:spTgt spid="3">
                                            <p:txEl>
                                              <p:pRg st="8" end="8"/>
                                            </p:txEl>
                                          </p:spTgt>
                                        </p:tgtEl>
                                        <p:attrNameLst>
                                          <p:attrName>style.visibility</p:attrName>
                                        </p:attrNameLst>
                                      </p:cBhvr>
                                      <p:to>
                                        <p:strVal val="visible"/>
                                      </p:to>
                                    </p:set>
                                    <p:animEffect transition="in" filter="diamond(in)">
                                      <p:cBhvr>
                                        <p:cTn id="45" dur="2000"/>
                                        <p:tgtEl>
                                          <p:spTgt spid="3">
                                            <p:txEl>
                                              <p:pRg st="8" end="8"/>
                                            </p:txEl>
                                          </p:spTgt>
                                        </p:tgtEl>
                                      </p:cBhvr>
                                    </p:animEffect>
                                  </p:childTnLst>
                                </p:cTn>
                              </p:par>
                            </p:childTnLst>
                          </p:cTn>
                        </p:par>
                      </p:childTnLst>
                    </p:cTn>
                  </p:par>
                  <p:par>
                    <p:cTn id="46" fill="hold">
                      <p:stCondLst>
                        <p:cond delay="indefinite"/>
                      </p:stCondLst>
                      <p:childTnLst>
                        <p:par>
                          <p:cTn id="47" fill="hold">
                            <p:stCondLst>
                              <p:cond delay="0"/>
                            </p:stCondLst>
                            <p:childTnLst>
                              <p:par>
                                <p:cTn id="48" presetID="8" presetClass="entr" presetSubtype="16" fill="hold" nodeType="clickEffect">
                                  <p:stCondLst>
                                    <p:cond delay="0"/>
                                  </p:stCondLst>
                                  <p:childTnLst>
                                    <p:set>
                                      <p:cBhvr>
                                        <p:cTn id="49" dur="1" fill="hold">
                                          <p:stCondLst>
                                            <p:cond delay="0"/>
                                          </p:stCondLst>
                                        </p:cTn>
                                        <p:tgtEl>
                                          <p:spTgt spid="3">
                                            <p:txEl>
                                              <p:pRg st="9" end="9"/>
                                            </p:txEl>
                                          </p:spTgt>
                                        </p:tgtEl>
                                        <p:attrNameLst>
                                          <p:attrName>style.visibility</p:attrName>
                                        </p:attrNameLst>
                                      </p:cBhvr>
                                      <p:to>
                                        <p:strVal val="visible"/>
                                      </p:to>
                                    </p:set>
                                    <p:animEffect transition="in" filter="diamond(in)">
                                      <p:cBhvr>
                                        <p:cTn id="50" dur="2000"/>
                                        <p:tgtEl>
                                          <p:spTgt spid="3">
                                            <p:txEl>
                                              <p:pRg st="9" end="9"/>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8" presetClass="entr" presetSubtype="16" fill="hold" nodeType="clickEffect">
                                  <p:stCondLst>
                                    <p:cond delay="0"/>
                                  </p:stCondLst>
                                  <p:childTnLst>
                                    <p:set>
                                      <p:cBhvr>
                                        <p:cTn id="54" dur="1" fill="hold">
                                          <p:stCondLst>
                                            <p:cond delay="0"/>
                                          </p:stCondLst>
                                        </p:cTn>
                                        <p:tgtEl>
                                          <p:spTgt spid="3">
                                            <p:txEl>
                                              <p:pRg st="10" end="10"/>
                                            </p:txEl>
                                          </p:spTgt>
                                        </p:tgtEl>
                                        <p:attrNameLst>
                                          <p:attrName>style.visibility</p:attrName>
                                        </p:attrNameLst>
                                      </p:cBhvr>
                                      <p:to>
                                        <p:strVal val="visible"/>
                                      </p:to>
                                    </p:set>
                                    <p:animEffect transition="in" filter="diamond(in)">
                                      <p:cBhvr>
                                        <p:cTn id="55" dur="2000"/>
                                        <p:tgtEl>
                                          <p:spTgt spid="3">
                                            <p:txEl>
                                              <p:pRg st="10" end="10"/>
                                            </p:txEl>
                                          </p:spTgt>
                                        </p:tgtEl>
                                      </p:cBhvr>
                                    </p:animEffect>
                                  </p:childTnLst>
                                </p:cTn>
                              </p:par>
                            </p:childTnLst>
                          </p:cTn>
                        </p:par>
                      </p:childTnLst>
                    </p:cTn>
                  </p:par>
                  <p:par>
                    <p:cTn id="56" fill="hold">
                      <p:stCondLst>
                        <p:cond delay="indefinite"/>
                      </p:stCondLst>
                      <p:childTnLst>
                        <p:par>
                          <p:cTn id="57" fill="hold">
                            <p:stCondLst>
                              <p:cond delay="0"/>
                            </p:stCondLst>
                            <p:childTnLst>
                              <p:par>
                                <p:cTn id="58" presetID="8" presetClass="entr" presetSubtype="16" fill="hold" nodeType="clickEffect">
                                  <p:stCondLst>
                                    <p:cond delay="0"/>
                                  </p:stCondLst>
                                  <p:childTnLst>
                                    <p:set>
                                      <p:cBhvr>
                                        <p:cTn id="59" dur="1" fill="hold">
                                          <p:stCondLst>
                                            <p:cond delay="0"/>
                                          </p:stCondLst>
                                        </p:cTn>
                                        <p:tgtEl>
                                          <p:spTgt spid="3">
                                            <p:txEl>
                                              <p:pRg st="11" end="11"/>
                                            </p:txEl>
                                          </p:spTgt>
                                        </p:tgtEl>
                                        <p:attrNameLst>
                                          <p:attrName>style.visibility</p:attrName>
                                        </p:attrNameLst>
                                      </p:cBhvr>
                                      <p:to>
                                        <p:strVal val="visible"/>
                                      </p:to>
                                    </p:set>
                                    <p:animEffect transition="in" filter="diamond(in)">
                                      <p:cBhvr>
                                        <p:cTn id="60" dur="2000"/>
                                        <p:tgtEl>
                                          <p:spTgt spid="3">
                                            <p:txEl>
                                              <p:pRg st="11" end="11"/>
                                            </p:txEl>
                                          </p:spTgt>
                                        </p:tgtEl>
                                      </p:cBhvr>
                                    </p:animEffect>
                                  </p:childTnLst>
                                </p:cTn>
                              </p:par>
                            </p:childTnLst>
                          </p:cTn>
                        </p:par>
                      </p:childTnLst>
                    </p:cTn>
                  </p:par>
                  <p:par>
                    <p:cTn id="61" fill="hold">
                      <p:stCondLst>
                        <p:cond delay="indefinite"/>
                      </p:stCondLst>
                      <p:childTnLst>
                        <p:par>
                          <p:cTn id="62" fill="hold">
                            <p:stCondLst>
                              <p:cond delay="0"/>
                            </p:stCondLst>
                            <p:childTnLst>
                              <p:par>
                                <p:cTn id="63" presetID="8" presetClass="entr" presetSubtype="16" fill="hold" nodeType="clickEffect">
                                  <p:stCondLst>
                                    <p:cond delay="0"/>
                                  </p:stCondLst>
                                  <p:childTnLst>
                                    <p:set>
                                      <p:cBhvr>
                                        <p:cTn id="64" dur="1" fill="hold">
                                          <p:stCondLst>
                                            <p:cond delay="0"/>
                                          </p:stCondLst>
                                        </p:cTn>
                                        <p:tgtEl>
                                          <p:spTgt spid="3">
                                            <p:txEl>
                                              <p:pRg st="12" end="12"/>
                                            </p:txEl>
                                          </p:spTgt>
                                        </p:tgtEl>
                                        <p:attrNameLst>
                                          <p:attrName>style.visibility</p:attrName>
                                        </p:attrNameLst>
                                      </p:cBhvr>
                                      <p:to>
                                        <p:strVal val="visible"/>
                                      </p:to>
                                    </p:set>
                                    <p:animEffect transition="in" filter="diamond(in)">
                                      <p:cBhvr>
                                        <p:cTn id="65" dur="2000"/>
                                        <p:tgtEl>
                                          <p:spTgt spid="3">
                                            <p:txEl>
                                              <p:pRg st="12" end="12"/>
                                            </p:txEl>
                                          </p:spTgt>
                                        </p:tgtEl>
                                      </p:cBhvr>
                                    </p:animEffect>
                                  </p:childTnLst>
                                </p:cTn>
                              </p:par>
                            </p:childTnLst>
                          </p:cTn>
                        </p:par>
                      </p:childTnLst>
                    </p:cTn>
                  </p:par>
                  <p:par>
                    <p:cTn id="66" fill="hold">
                      <p:stCondLst>
                        <p:cond delay="indefinite"/>
                      </p:stCondLst>
                      <p:childTnLst>
                        <p:par>
                          <p:cTn id="67" fill="hold">
                            <p:stCondLst>
                              <p:cond delay="0"/>
                            </p:stCondLst>
                            <p:childTnLst>
                              <p:par>
                                <p:cTn id="68" presetID="8" presetClass="entr" presetSubtype="16" fill="hold" nodeType="clickEffect">
                                  <p:stCondLst>
                                    <p:cond delay="0"/>
                                  </p:stCondLst>
                                  <p:childTnLst>
                                    <p:set>
                                      <p:cBhvr>
                                        <p:cTn id="69" dur="1" fill="hold">
                                          <p:stCondLst>
                                            <p:cond delay="0"/>
                                          </p:stCondLst>
                                        </p:cTn>
                                        <p:tgtEl>
                                          <p:spTgt spid="3">
                                            <p:txEl>
                                              <p:pRg st="13" end="13"/>
                                            </p:txEl>
                                          </p:spTgt>
                                        </p:tgtEl>
                                        <p:attrNameLst>
                                          <p:attrName>style.visibility</p:attrName>
                                        </p:attrNameLst>
                                      </p:cBhvr>
                                      <p:to>
                                        <p:strVal val="visible"/>
                                      </p:to>
                                    </p:set>
                                    <p:animEffect transition="in" filter="diamond(in)">
                                      <p:cBhvr>
                                        <p:cTn id="70" dur="2000"/>
                                        <p:tgtEl>
                                          <p:spTgt spid="3">
                                            <p:txEl>
                                              <p:pRg st="13" end="13"/>
                                            </p:txEl>
                                          </p:spTgt>
                                        </p:tgtEl>
                                      </p:cBhvr>
                                    </p:animEffect>
                                  </p:childTnLst>
                                </p:cTn>
                              </p:par>
                            </p:childTnLst>
                          </p:cTn>
                        </p:par>
                      </p:childTnLst>
                    </p:cTn>
                  </p:par>
                  <p:par>
                    <p:cTn id="71" fill="hold">
                      <p:stCondLst>
                        <p:cond delay="indefinite"/>
                      </p:stCondLst>
                      <p:childTnLst>
                        <p:par>
                          <p:cTn id="72" fill="hold">
                            <p:stCondLst>
                              <p:cond delay="0"/>
                            </p:stCondLst>
                            <p:childTnLst>
                              <p:par>
                                <p:cTn id="73" presetID="8" presetClass="entr" presetSubtype="16" fill="hold" nodeType="clickEffect">
                                  <p:stCondLst>
                                    <p:cond delay="0"/>
                                  </p:stCondLst>
                                  <p:childTnLst>
                                    <p:set>
                                      <p:cBhvr>
                                        <p:cTn id="74" dur="1" fill="hold">
                                          <p:stCondLst>
                                            <p:cond delay="0"/>
                                          </p:stCondLst>
                                        </p:cTn>
                                        <p:tgtEl>
                                          <p:spTgt spid="3">
                                            <p:txEl>
                                              <p:pRg st="14" end="14"/>
                                            </p:txEl>
                                          </p:spTgt>
                                        </p:tgtEl>
                                        <p:attrNameLst>
                                          <p:attrName>style.visibility</p:attrName>
                                        </p:attrNameLst>
                                      </p:cBhvr>
                                      <p:to>
                                        <p:strVal val="visible"/>
                                      </p:to>
                                    </p:set>
                                    <p:animEffect transition="in" filter="diamond(in)">
                                      <p:cBhvr>
                                        <p:cTn id="75" dur="2000"/>
                                        <p:tgtEl>
                                          <p:spTgt spid="3">
                                            <p:txEl>
                                              <p:pRg st="14" end="14"/>
                                            </p:txEl>
                                          </p:spTgt>
                                        </p:tgtEl>
                                      </p:cBhvr>
                                    </p:animEffect>
                                  </p:childTnLst>
                                </p:cTn>
                              </p:par>
                            </p:childTnLst>
                          </p:cTn>
                        </p:par>
                      </p:childTnLst>
                    </p:cTn>
                  </p:par>
                  <p:par>
                    <p:cTn id="76" fill="hold">
                      <p:stCondLst>
                        <p:cond delay="indefinite"/>
                      </p:stCondLst>
                      <p:childTnLst>
                        <p:par>
                          <p:cTn id="77" fill="hold">
                            <p:stCondLst>
                              <p:cond delay="0"/>
                            </p:stCondLst>
                            <p:childTnLst>
                              <p:par>
                                <p:cTn id="78" presetID="8" presetClass="entr" presetSubtype="16" fill="hold" nodeType="clickEffect">
                                  <p:stCondLst>
                                    <p:cond delay="0"/>
                                  </p:stCondLst>
                                  <p:childTnLst>
                                    <p:set>
                                      <p:cBhvr>
                                        <p:cTn id="79" dur="1" fill="hold">
                                          <p:stCondLst>
                                            <p:cond delay="0"/>
                                          </p:stCondLst>
                                        </p:cTn>
                                        <p:tgtEl>
                                          <p:spTgt spid="3">
                                            <p:txEl>
                                              <p:pRg st="15" end="15"/>
                                            </p:txEl>
                                          </p:spTgt>
                                        </p:tgtEl>
                                        <p:attrNameLst>
                                          <p:attrName>style.visibility</p:attrName>
                                        </p:attrNameLst>
                                      </p:cBhvr>
                                      <p:to>
                                        <p:strVal val="visible"/>
                                      </p:to>
                                    </p:set>
                                    <p:animEffect transition="in" filter="diamond(in)">
                                      <p:cBhvr>
                                        <p:cTn id="80" dur="2000"/>
                                        <p:tgtEl>
                                          <p:spTgt spid="3">
                                            <p:txEl>
                                              <p:pRg st="15" end="1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pPr algn="l"/>
            <a:r>
              <a:rPr lang="en-US" sz="2800" b="1" dirty="0" smtClean="0">
                <a:latin typeface="Times New Roman" pitchFamily="18" charset="0"/>
                <a:cs typeface="Times New Roman" pitchFamily="18" charset="0"/>
              </a:rPr>
              <a:t>Say what you will (won’t) do</a:t>
            </a:r>
            <a:br>
              <a:rPr lang="en-US" sz="2800" b="1" dirty="0" smtClean="0">
                <a:latin typeface="Times New Roman" pitchFamily="18" charset="0"/>
                <a:cs typeface="Times New Roman" pitchFamily="18" charset="0"/>
              </a:rPr>
            </a:br>
            <a:r>
              <a:rPr lang="en-US" sz="2800" b="1" dirty="0" smtClean="0">
                <a:latin typeface="Times New Roman" pitchFamily="18" charset="0"/>
                <a:cs typeface="Times New Roman" pitchFamily="18" charset="0"/>
              </a:rPr>
              <a:t> if you have a lot of money</a:t>
            </a:r>
            <a:endParaRPr lang="ru-RU" sz="2800" b="1" dirty="0">
              <a:latin typeface="Times New Roman" pitchFamily="18" charset="0"/>
              <a:cs typeface="Times New Roman" pitchFamily="18" charset="0"/>
            </a:endParaRPr>
          </a:p>
        </p:txBody>
      </p:sp>
      <p:pic>
        <p:nvPicPr>
          <p:cNvPr id="4098" name="Picture 2" descr="C:\Users\Ирина\Desktop\busy teacher past cont\conditionals\много денег.jpg"/>
          <p:cNvPicPr>
            <a:picLocks noChangeAspect="1" noChangeArrowheads="1"/>
          </p:cNvPicPr>
          <p:nvPr/>
        </p:nvPicPr>
        <p:blipFill>
          <a:blip r:embed="rId2" cstate="print"/>
          <a:srcRect/>
          <a:stretch>
            <a:fillRect/>
          </a:stretch>
        </p:blipFill>
        <p:spPr bwMode="auto">
          <a:xfrm>
            <a:off x="5000628" y="214291"/>
            <a:ext cx="2286000" cy="1357322"/>
          </a:xfrm>
          <a:prstGeom prst="rect">
            <a:avLst/>
          </a:prstGeom>
          <a:noFill/>
        </p:spPr>
      </p:pic>
      <p:pic>
        <p:nvPicPr>
          <p:cNvPr id="4099" name="Picture 3" descr="C:\Users\Ирина\Desktop\busy teacher past cont\conditionals\голодные дети.jpg"/>
          <p:cNvPicPr>
            <a:picLocks noGrp="1" noChangeAspect="1" noChangeArrowheads="1"/>
          </p:cNvPicPr>
          <p:nvPr>
            <p:ph idx="1"/>
          </p:nvPr>
        </p:nvPicPr>
        <p:blipFill>
          <a:blip r:embed="rId3" cstate="print"/>
          <a:srcRect/>
          <a:stretch>
            <a:fillRect/>
          </a:stretch>
        </p:blipFill>
        <p:spPr bwMode="auto">
          <a:xfrm>
            <a:off x="357158" y="1643050"/>
            <a:ext cx="1905000" cy="1905000"/>
          </a:xfrm>
          <a:prstGeom prst="rect">
            <a:avLst/>
          </a:prstGeom>
          <a:noFill/>
        </p:spPr>
      </p:pic>
      <p:pic>
        <p:nvPicPr>
          <p:cNvPr id="4100" name="Picture 4" descr="C:\Users\Ирина\Desktop\busy teacher past cont\conditionals\больница.jpg"/>
          <p:cNvPicPr>
            <a:picLocks noChangeAspect="1" noChangeArrowheads="1"/>
          </p:cNvPicPr>
          <p:nvPr/>
        </p:nvPicPr>
        <p:blipFill>
          <a:blip r:embed="rId4" cstate="print"/>
          <a:srcRect/>
          <a:stretch>
            <a:fillRect/>
          </a:stretch>
        </p:blipFill>
        <p:spPr bwMode="auto">
          <a:xfrm>
            <a:off x="2357422" y="1785926"/>
            <a:ext cx="2209800" cy="1638300"/>
          </a:xfrm>
          <a:prstGeom prst="rect">
            <a:avLst/>
          </a:prstGeom>
          <a:noFill/>
        </p:spPr>
      </p:pic>
      <p:pic>
        <p:nvPicPr>
          <p:cNvPr id="4101" name="Picture 5" descr="C:\Users\Ирина\Desktop\busy teacher past cont\conditionals\биг бен.jpg"/>
          <p:cNvPicPr>
            <a:picLocks noChangeAspect="1" noChangeArrowheads="1"/>
          </p:cNvPicPr>
          <p:nvPr/>
        </p:nvPicPr>
        <p:blipFill>
          <a:blip r:embed="rId5" cstate="print"/>
          <a:srcRect/>
          <a:stretch>
            <a:fillRect/>
          </a:stretch>
        </p:blipFill>
        <p:spPr bwMode="auto">
          <a:xfrm>
            <a:off x="285720" y="3643314"/>
            <a:ext cx="1628775" cy="2228850"/>
          </a:xfrm>
          <a:prstGeom prst="rect">
            <a:avLst/>
          </a:prstGeom>
          <a:noFill/>
        </p:spPr>
      </p:pic>
      <p:pic>
        <p:nvPicPr>
          <p:cNvPr id="4102" name="Picture 6" descr="C:\Users\Ирина\Desktop\busy teacher past cont\conditionals\машина.jpg"/>
          <p:cNvPicPr>
            <a:picLocks noChangeAspect="1" noChangeArrowheads="1"/>
          </p:cNvPicPr>
          <p:nvPr/>
        </p:nvPicPr>
        <p:blipFill>
          <a:blip r:embed="rId6" cstate="print"/>
          <a:srcRect/>
          <a:stretch>
            <a:fillRect/>
          </a:stretch>
        </p:blipFill>
        <p:spPr bwMode="auto">
          <a:xfrm>
            <a:off x="6715140" y="1714488"/>
            <a:ext cx="2200275" cy="1647825"/>
          </a:xfrm>
          <a:prstGeom prst="rect">
            <a:avLst/>
          </a:prstGeom>
          <a:noFill/>
        </p:spPr>
      </p:pic>
      <p:pic>
        <p:nvPicPr>
          <p:cNvPr id="4103" name="Picture 7" descr="C:\Users\Ирина\Desktop\busy teacher past cont\conditionals\нищая.jpg"/>
          <p:cNvPicPr>
            <a:picLocks noChangeAspect="1" noChangeArrowheads="1"/>
          </p:cNvPicPr>
          <p:nvPr/>
        </p:nvPicPr>
        <p:blipFill>
          <a:blip r:embed="rId7" cstate="print"/>
          <a:srcRect/>
          <a:stretch>
            <a:fillRect/>
          </a:stretch>
        </p:blipFill>
        <p:spPr bwMode="auto">
          <a:xfrm>
            <a:off x="2000232" y="3714752"/>
            <a:ext cx="2133600" cy="1695450"/>
          </a:xfrm>
          <a:prstGeom prst="rect">
            <a:avLst/>
          </a:prstGeom>
          <a:noFill/>
        </p:spPr>
      </p:pic>
      <p:pic>
        <p:nvPicPr>
          <p:cNvPr id="4104" name="Picture 8" descr="C:\Users\Ирина\Desktop\busy teacher past cont\conditionals\статуя свободы.jpg"/>
          <p:cNvPicPr>
            <a:picLocks noChangeAspect="1" noChangeArrowheads="1"/>
          </p:cNvPicPr>
          <p:nvPr/>
        </p:nvPicPr>
        <p:blipFill>
          <a:blip r:embed="rId8" cstate="print"/>
          <a:srcRect/>
          <a:stretch>
            <a:fillRect/>
          </a:stretch>
        </p:blipFill>
        <p:spPr bwMode="auto">
          <a:xfrm>
            <a:off x="4714876" y="1928802"/>
            <a:ext cx="1647825" cy="2200275"/>
          </a:xfrm>
          <a:prstGeom prst="rect">
            <a:avLst/>
          </a:prstGeom>
          <a:noFill/>
        </p:spPr>
      </p:pic>
      <p:pic>
        <p:nvPicPr>
          <p:cNvPr id="4105" name="Picture 9" descr="C:\Users\Ирина\Desktop\busy teacher past cont\conditionals\шикарный дом.jpg"/>
          <p:cNvPicPr>
            <a:picLocks noChangeAspect="1" noChangeArrowheads="1"/>
          </p:cNvPicPr>
          <p:nvPr/>
        </p:nvPicPr>
        <p:blipFill>
          <a:blip r:embed="rId9" cstate="print"/>
          <a:srcRect/>
          <a:stretch>
            <a:fillRect/>
          </a:stretch>
        </p:blipFill>
        <p:spPr bwMode="auto">
          <a:xfrm>
            <a:off x="4071934" y="4500570"/>
            <a:ext cx="2200275" cy="1647825"/>
          </a:xfrm>
          <a:prstGeom prst="rect">
            <a:avLst/>
          </a:prstGeom>
          <a:noFill/>
        </p:spPr>
      </p:pic>
      <p:pic>
        <p:nvPicPr>
          <p:cNvPr id="4106" name="Picture 10" descr="C:\Users\Ирина\Desktop\busy teacher past cont\conditionals\париж.jpg"/>
          <p:cNvPicPr>
            <a:picLocks noChangeAspect="1" noChangeArrowheads="1"/>
          </p:cNvPicPr>
          <p:nvPr/>
        </p:nvPicPr>
        <p:blipFill>
          <a:blip r:embed="rId10" cstate="print"/>
          <a:srcRect/>
          <a:stretch>
            <a:fillRect/>
          </a:stretch>
        </p:blipFill>
        <p:spPr bwMode="auto">
          <a:xfrm>
            <a:off x="6357950" y="3429000"/>
            <a:ext cx="2333625" cy="1552575"/>
          </a:xfrm>
          <a:prstGeom prst="rect">
            <a:avLst/>
          </a:prstGeom>
          <a:noFill/>
        </p:spPr>
      </p:pic>
      <p:pic>
        <p:nvPicPr>
          <p:cNvPr id="4107" name="Picture 11" descr="C:\Users\Ирина\Desktop\busy teacher past cont\conditionals\знак вопроса.jpg"/>
          <p:cNvPicPr>
            <a:picLocks noChangeAspect="1" noChangeArrowheads="1"/>
          </p:cNvPicPr>
          <p:nvPr/>
        </p:nvPicPr>
        <p:blipFill>
          <a:blip r:embed="rId11" cstate="print"/>
          <a:srcRect/>
          <a:stretch>
            <a:fillRect/>
          </a:stretch>
        </p:blipFill>
        <p:spPr bwMode="auto">
          <a:xfrm>
            <a:off x="6500826" y="5072074"/>
            <a:ext cx="1071570" cy="1000132"/>
          </a:xfrm>
          <a:prstGeom prst="rect">
            <a:avLst/>
          </a:prstGeom>
          <a:noFill/>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E:\A.E.file\Rahoof\decoration\frames\23.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2" name="Title 1"/>
          <p:cNvSpPr>
            <a:spLocks noGrp="1"/>
          </p:cNvSpPr>
          <p:nvPr>
            <p:ph type="title"/>
          </p:nvPr>
        </p:nvSpPr>
        <p:spPr>
          <a:xfrm>
            <a:off x="3429000" y="214313"/>
            <a:ext cx="5043488" cy="939800"/>
          </a:xfrm>
          <a:solidFill>
            <a:schemeClr val="accent6">
              <a:lumMod val="60000"/>
              <a:lumOff val="40000"/>
            </a:schemeClr>
          </a:solidFill>
          <a:ln>
            <a:solidFill>
              <a:schemeClr val="tx1"/>
            </a:solidFill>
          </a:ln>
        </p:spPr>
        <p:style>
          <a:lnRef idx="2">
            <a:schemeClr val="accent1"/>
          </a:lnRef>
          <a:fillRef idx="1">
            <a:schemeClr val="lt1"/>
          </a:fillRef>
          <a:effectRef idx="0">
            <a:schemeClr val="accent1"/>
          </a:effectRef>
          <a:fontRef idx="minor">
            <a:schemeClr val="dk1"/>
          </a:fontRef>
        </p:style>
        <p:txBody>
          <a:bodyPr rtlCol="1">
            <a:normAutofit/>
          </a:bodyPr>
          <a:lstStyle/>
          <a:p>
            <a:pPr fontAlgn="auto">
              <a:spcAft>
                <a:spcPts val="0"/>
              </a:spcAft>
              <a:defRPr/>
            </a:pPr>
            <a:r>
              <a:rPr lang="en-US" dirty="0" smtClean="0"/>
              <a:t> </a:t>
            </a:r>
            <a:r>
              <a:rPr lang="en-US" u="sng" dirty="0" smtClean="0"/>
              <a:t>Zero conditional</a:t>
            </a:r>
            <a:r>
              <a:rPr lang="en-US" dirty="0" smtClean="0"/>
              <a:t>.</a:t>
            </a:r>
            <a:endParaRPr lang="ar-SY" dirty="0"/>
          </a:p>
        </p:txBody>
      </p:sp>
      <p:sp>
        <p:nvSpPr>
          <p:cNvPr id="4" name="Title 1"/>
          <p:cNvSpPr txBox="1">
            <a:spLocks/>
          </p:cNvSpPr>
          <p:nvPr/>
        </p:nvSpPr>
        <p:spPr>
          <a:xfrm rot="21420817">
            <a:off x="3382963" y="2414588"/>
            <a:ext cx="4957762" cy="1127125"/>
          </a:xfrm>
          <a:prstGeom prst="rect">
            <a:avLst/>
          </a:prstGeom>
        </p:spPr>
        <p:txBody>
          <a:bodyPr rtlCol="1" anchor="ctr"/>
          <a:lstStyle/>
          <a:p>
            <a:pPr algn="ctr" fontAlgn="auto">
              <a:spcAft>
                <a:spcPts val="0"/>
              </a:spcAft>
              <a:defRPr/>
            </a:pPr>
            <a:r>
              <a:rPr lang="en-US" sz="4000" dirty="0">
                <a:latin typeface="+mj-lt"/>
                <a:ea typeface="+mj-ea"/>
                <a:cs typeface="+mj-cs"/>
              </a:rPr>
              <a:t>We use it to </a:t>
            </a:r>
          </a:p>
          <a:p>
            <a:pPr algn="ctr" fontAlgn="auto">
              <a:spcAft>
                <a:spcPts val="0"/>
              </a:spcAft>
              <a:defRPr/>
            </a:pPr>
            <a:r>
              <a:rPr lang="en-US" sz="4000" dirty="0">
                <a:latin typeface="+mj-lt"/>
                <a:ea typeface="+mj-ea"/>
                <a:cs typeface="+mj-cs"/>
              </a:rPr>
              <a:t>talk </a:t>
            </a:r>
            <a:r>
              <a:rPr lang="en-US" sz="4000" dirty="0" smtClean="0">
                <a:latin typeface="+mj-lt"/>
                <a:ea typeface="+mj-ea"/>
                <a:cs typeface="+mj-cs"/>
              </a:rPr>
              <a:t>about</a:t>
            </a:r>
          </a:p>
          <a:p>
            <a:pPr algn="ctr" fontAlgn="auto">
              <a:spcAft>
                <a:spcPts val="0"/>
              </a:spcAft>
              <a:defRPr/>
            </a:pPr>
            <a:endParaRPr lang="ar-SY" sz="4000" dirty="0">
              <a:latin typeface="+mj-lt"/>
              <a:ea typeface="+mj-ea"/>
              <a:cs typeface="+mj-cs"/>
            </a:endParaRPr>
          </a:p>
        </p:txBody>
      </p:sp>
      <p:sp>
        <p:nvSpPr>
          <p:cNvPr id="7" name="Rectangle 6"/>
          <p:cNvSpPr>
            <a:spLocks noChangeArrowheads="1"/>
          </p:cNvSpPr>
          <p:nvPr/>
        </p:nvSpPr>
        <p:spPr bwMode="auto">
          <a:xfrm rot="-192895">
            <a:off x="3784676" y="2463089"/>
            <a:ext cx="4724628" cy="3785652"/>
          </a:xfrm>
          <a:prstGeom prst="rect">
            <a:avLst/>
          </a:prstGeom>
          <a:noFill/>
          <a:ln w="9525">
            <a:noFill/>
            <a:miter lim="800000"/>
            <a:headEnd/>
            <a:tailEnd/>
          </a:ln>
        </p:spPr>
        <p:txBody>
          <a:bodyPr wrap="square">
            <a:spAutoFit/>
          </a:bodyPr>
          <a:lstStyle/>
          <a:p>
            <a:pPr algn="ctr" rtl="0"/>
            <a:endParaRPr lang="en-US" sz="4000" dirty="0" smtClean="0">
              <a:latin typeface="Calibri" pitchFamily="34" charset="0"/>
            </a:endParaRPr>
          </a:p>
          <a:p>
            <a:pPr algn="ctr" rtl="0"/>
            <a:r>
              <a:rPr lang="en-US" sz="4000" dirty="0" smtClean="0">
                <a:latin typeface="Calibri" pitchFamily="34" charset="0"/>
              </a:rPr>
              <a:t>things </a:t>
            </a:r>
            <a:r>
              <a:rPr lang="en-US" sz="4000" dirty="0">
                <a:latin typeface="Calibri" pitchFamily="34" charset="0"/>
              </a:rPr>
              <a:t>which </a:t>
            </a:r>
          </a:p>
          <a:p>
            <a:pPr algn="ctr" rtl="0"/>
            <a:r>
              <a:rPr lang="en-US" sz="4000" dirty="0">
                <a:latin typeface="Calibri" pitchFamily="34" charset="0"/>
              </a:rPr>
              <a:t>regularly </a:t>
            </a:r>
            <a:r>
              <a:rPr lang="en-US" sz="4000" dirty="0" smtClean="0">
                <a:latin typeface="Calibri" pitchFamily="34" charset="0"/>
              </a:rPr>
              <a:t>happen or </a:t>
            </a:r>
          </a:p>
          <a:p>
            <a:pPr algn="ctr" rtl="0"/>
            <a:r>
              <a:rPr lang="en-US" sz="4000" dirty="0" smtClean="0">
                <a:latin typeface="Calibri" pitchFamily="34" charset="0"/>
              </a:rPr>
              <a:t>scientific facts, instructions, logical</a:t>
            </a:r>
          </a:p>
          <a:p>
            <a:pPr algn="ctr" rtl="0"/>
            <a:r>
              <a:rPr lang="en-US" sz="4000" dirty="0" smtClean="0">
                <a:latin typeface="Calibri" pitchFamily="34" charset="0"/>
              </a:rPr>
              <a:t>deductions</a:t>
            </a:r>
            <a:endParaRPr lang="ar-SY" sz="4000" dirty="0">
              <a:latin typeface="Calibri" pitchFamily="34" charset="0"/>
            </a:endParaRPr>
          </a:p>
        </p:txBody>
      </p:sp>
    </p:spTree>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8" presetClass="entr" presetSubtype="0" accel="50000" fill="hold" grpId="0" nodeType="clickEffect">
                                  <p:stCondLst>
                                    <p:cond delay="0"/>
                                  </p:stCondLst>
                                  <p:iterate type="lt">
                                    <p:tmPct val="50000"/>
                                  </p:iterate>
                                  <p:childTnLst>
                                    <p:set>
                                      <p:cBhvr>
                                        <p:cTn id="6" dur="1" fill="hold">
                                          <p:stCondLst>
                                            <p:cond delay="0"/>
                                          </p:stCondLst>
                                        </p:cTn>
                                        <p:tgtEl>
                                          <p:spTgt spid="4"/>
                                        </p:tgtEl>
                                        <p:attrNameLst>
                                          <p:attrName>style.visibility</p:attrName>
                                        </p:attrNameLst>
                                      </p:cBhvr>
                                      <p:to>
                                        <p:strVal val="visible"/>
                                      </p:to>
                                    </p:set>
                                    <p:set>
                                      <p:cBhvr>
                                        <p:cTn id="7" dur="455" fill="hold">
                                          <p:stCondLst>
                                            <p:cond delay="0"/>
                                          </p:stCondLst>
                                        </p:cTn>
                                        <p:tgtEl>
                                          <p:spTgt spid="4"/>
                                        </p:tgtEl>
                                        <p:attrNameLst>
                                          <p:attrName>style.rotation</p:attrName>
                                        </p:attrNameLst>
                                      </p:cBhvr>
                                      <p:to>
                                        <p:strVal val="-45.0"/>
                                      </p:to>
                                    </p:set>
                                    <p:anim calcmode="lin" valueType="num">
                                      <p:cBhvr>
                                        <p:cTn id="8" dur="455" fill="hold">
                                          <p:stCondLst>
                                            <p:cond delay="455"/>
                                          </p:stCondLst>
                                        </p:cTn>
                                        <p:tgtEl>
                                          <p:spTgt spid="4"/>
                                        </p:tgtEl>
                                        <p:attrNameLst>
                                          <p:attrName>style.rotation</p:attrName>
                                        </p:attrNameLst>
                                      </p:cBhvr>
                                      <p:tavLst>
                                        <p:tav tm="0">
                                          <p:val>
                                            <p:fltVal val="-45"/>
                                          </p:val>
                                        </p:tav>
                                        <p:tav tm="69900">
                                          <p:val>
                                            <p:fltVal val="45"/>
                                          </p:val>
                                        </p:tav>
                                        <p:tav tm="100000">
                                          <p:val>
                                            <p:fltVal val="0"/>
                                          </p:val>
                                        </p:tav>
                                      </p:tavLst>
                                    </p:anim>
                                    <p:anim calcmode="lin" valueType="num">
                                      <p:cBhvr>
                                        <p:cTn id="9" dur="455" fill="hold">
                                          <p:stCondLst>
                                            <p:cond delay="0"/>
                                          </p:stCondLst>
                                        </p:cTn>
                                        <p:tgtEl>
                                          <p:spTgt spid="4"/>
                                        </p:tgtEl>
                                        <p:attrNameLst>
                                          <p:attrName>ppt_y</p:attrName>
                                        </p:attrNameLst>
                                      </p:cBhvr>
                                      <p:tavLst>
                                        <p:tav tm="0">
                                          <p:val>
                                            <p:strVal val="#ppt_y-1"/>
                                          </p:val>
                                        </p:tav>
                                        <p:tav tm="100000">
                                          <p:val>
                                            <p:strVal val="#ppt_y-(0.354*#ppt_w-0.172*#ppt_h)"/>
                                          </p:val>
                                        </p:tav>
                                      </p:tavLst>
                                    </p:anim>
                                    <p:anim calcmode="lin" valueType="num">
                                      <p:cBhvr>
                                        <p:cTn id="10" dur="156" decel="50000" autoRev="1" fill="hold">
                                          <p:stCondLst>
                                            <p:cond delay="455"/>
                                          </p:stCondLst>
                                        </p:cTn>
                                        <p:tgtEl>
                                          <p:spTgt spid="4"/>
                                        </p:tgtEl>
                                        <p:attrNameLst>
                                          <p:attrName>ppt_y</p:attrName>
                                        </p:attrNameLst>
                                      </p:cBhvr>
                                      <p:tavLst>
                                        <p:tav tm="0">
                                          <p:val>
                                            <p:strVal val="#ppt_y-(0.354*#ppt_w-0.172*#ppt_h)"/>
                                          </p:val>
                                        </p:tav>
                                        <p:tav tm="100000">
                                          <p:val>
                                            <p:strVal val="#ppt_y-(0.354*#ppt_w-0.172*#ppt_h)-#ppt_h/2"/>
                                          </p:val>
                                        </p:tav>
                                      </p:tavLst>
                                    </p:anim>
                                    <p:anim calcmode="lin" valueType="num">
                                      <p:cBhvr>
                                        <p:cTn id="11" dur="136" fill="hold">
                                          <p:stCondLst>
                                            <p:cond delay="864"/>
                                          </p:stCondLst>
                                        </p:cTn>
                                        <p:tgtEl>
                                          <p:spTgt spid="4"/>
                                        </p:tgtEl>
                                        <p:attrNameLst>
                                          <p:attrName>ppt_y</p:attrName>
                                        </p:attrNameLst>
                                      </p:cBhvr>
                                      <p:tavLst>
                                        <p:tav tm="0">
                                          <p:val>
                                            <p:strVal val="#ppt_y-(0.354*#ppt_w-0.172*#ppt_h)"/>
                                          </p:val>
                                        </p:tav>
                                        <p:tav tm="100000">
                                          <p:val>
                                            <p:strVal val="#ppt_y"/>
                                          </p:val>
                                        </p:tav>
                                      </p:tavLst>
                                    </p:anim>
                                  </p:childTnLst>
                                </p:cTn>
                              </p:par>
                              <p:par>
                                <p:cTn id="12" presetID="38" presetClass="entr" presetSubtype="0" accel="50000" fill="hold" grpId="0" nodeType="withEffect">
                                  <p:stCondLst>
                                    <p:cond delay="0"/>
                                  </p:stCondLst>
                                  <p:iterate type="lt">
                                    <p:tmPct val="50000"/>
                                  </p:iterate>
                                  <p:childTnLst>
                                    <p:set>
                                      <p:cBhvr>
                                        <p:cTn id="13" dur="1" fill="hold">
                                          <p:stCondLst>
                                            <p:cond delay="0"/>
                                          </p:stCondLst>
                                        </p:cTn>
                                        <p:tgtEl>
                                          <p:spTgt spid="7"/>
                                        </p:tgtEl>
                                        <p:attrNameLst>
                                          <p:attrName>style.visibility</p:attrName>
                                        </p:attrNameLst>
                                      </p:cBhvr>
                                      <p:to>
                                        <p:strVal val="visible"/>
                                      </p:to>
                                    </p:set>
                                    <p:set>
                                      <p:cBhvr>
                                        <p:cTn id="14" dur="455" fill="hold">
                                          <p:stCondLst>
                                            <p:cond delay="0"/>
                                          </p:stCondLst>
                                        </p:cTn>
                                        <p:tgtEl>
                                          <p:spTgt spid="7"/>
                                        </p:tgtEl>
                                        <p:attrNameLst>
                                          <p:attrName>style.rotation</p:attrName>
                                        </p:attrNameLst>
                                      </p:cBhvr>
                                      <p:to>
                                        <p:strVal val="-45.0"/>
                                      </p:to>
                                    </p:set>
                                    <p:anim calcmode="lin" valueType="num">
                                      <p:cBhvr>
                                        <p:cTn id="15" dur="455" fill="hold">
                                          <p:stCondLst>
                                            <p:cond delay="455"/>
                                          </p:stCondLst>
                                        </p:cTn>
                                        <p:tgtEl>
                                          <p:spTgt spid="7"/>
                                        </p:tgtEl>
                                        <p:attrNameLst>
                                          <p:attrName>style.rotation</p:attrName>
                                        </p:attrNameLst>
                                      </p:cBhvr>
                                      <p:tavLst>
                                        <p:tav tm="0">
                                          <p:val>
                                            <p:fltVal val="-45"/>
                                          </p:val>
                                        </p:tav>
                                        <p:tav tm="69900">
                                          <p:val>
                                            <p:fltVal val="45"/>
                                          </p:val>
                                        </p:tav>
                                        <p:tav tm="100000">
                                          <p:val>
                                            <p:fltVal val="0"/>
                                          </p:val>
                                        </p:tav>
                                      </p:tavLst>
                                    </p:anim>
                                    <p:anim calcmode="lin" valueType="num">
                                      <p:cBhvr>
                                        <p:cTn id="16" dur="455" fill="hold">
                                          <p:stCondLst>
                                            <p:cond delay="0"/>
                                          </p:stCondLst>
                                        </p:cTn>
                                        <p:tgtEl>
                                          <p:spTgt spid="7"/>
                                        </p:tgtEl>
                                        <p:attrNameLst>
                                          <p:attrName>ppt_y</p:attrName>
                                        </p:attrNameLst>
                                      </p:cBhvr>
                                      <p:tavLst>
                                        <p:tav tm="0">
                                          <p:val>
                                            <p:strVal val="#ppt_y-1"/>
                                          </p:val>
                                        </p:tav>
                                        <p:tav tm="100000">
                                          <p:val>
                                            <p:strVal val="#ppt_y-(0.354*#ppt_w-0.172*#ppt_h)"/>
                                          </p:val>
                                        </p:tav>
                                      </p:tavLst>
                                    </p:anim>
                                    <p:anim calcmode="lin" valueType="num">
                                      <p:cBhvr>
                                        <p:cTn id="17" dur="156" decel="50000" autoRev="1" fill="hold">
                                          <p:stCondLst>
                                            <p:cond delay="455"/>
                                          </p:stCondLst>
                                        </p:cTn>
                                        <p:tgtEl>
                                          <p:spTgt spid="7"/>
                                        </p:tgtEl>
                                        <p:attrNameLst>
                                          <p:attrName>ppt_y</p:attrName>
                                        </p:attrNameLst>
                                      </p:cBhvr>
                                      <p:tavLst>
                                        <p:tav tm="0">
                                          <p:val>
                                            <p:strVal val="#ppt_y-(0.354*#ppt_w-0.172*#ppt_h)"/>
                                          </p:val>
                                        </p:tav>
                                        <p:tav tm="100000">
                                          <p:val>
                                            <p:strVal val="#ppt_y-(0.354*#ppt_w-0.172*#ppt_h)-#ppt_h/2"/>
                                          </p:val>
                                        </p:tav>
                                      </p:tavLst>
                                    </p:anim>
                                    <p:anim calcmode="lin" valueType="num">
                                      <p:cBhvr>
                                        <p:cTn id="18" dur="136" fill="hold">
                                          <p:stCondLst>
                                            <p:cond delay="864"/>
                                          </p:stCondLst>
                                        </p:cTn>
                                        <p:tgtEl>
                                          <p:spTgt spid="7"/>
                                        </p:tgtEl>
                                        <p:attrNameLst>
                                          <p:attrName>ppt_y</p:attrName>
                                        </p:attrNameLst>
                                      </p:cBhvr>
                                      <p:tavLst>
                                        <p:tav tm="0">
                                          <p:val>
                                            <p:strVal val="#ppt_y-(0.354*#ppt_w-0.172*#ppt_h)"/>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7"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Say what you will do</a:t>
            </a:r>
            <a:endParaRPr lang="ru-RU" dirty="0"/>
          </a:p>
        </p:txBody>
      </p:sp>
      <p:sp>
        <p:nvSpPr>
          <p:cNvPr id="3" name="Содержимое 2"/>
          <p:cNvSpPr>
            <a:spLocks noGrp="1"/>
          </p:cNvSpPr>
          <p:nvPr>
            <p:ph idx="1"/>
          </p:nvPr>
        </p:nvSpPr>
        <p:spPr>
          <a:xfrm>
            <a:off x="500034" y="1285860"/>
            <a:ext cx="8229600" cy="5072098"/>
          </a:xfrm>
        </p:spPr>
        <p:txBody>
          <a:bodyPr>
            <a:normAutofit fontScale="92500" lnSpcReduction="10000"/>
          </a:bodyPr>
          <a:lstStyle/>
          <a:p>
            <a:r>
              <a:rPr lang="en-US" dirty="0" smtClean="0"/>
              <a:t>If I travel to Europe …</a:t>
            </a:r>
          </a:p>
          <a:p>
            <a:r>
              <a:rPr lang="en-US" dirty="0" smtClean="0"/>
              <a:t>If I win some money in the lottery …</a:t>
            </a:r>
          </a:p>
          <a:p>
            <a:r>
              <a:rPr lang="en-US" dirty="0" smtClean="0"/>
              <a:t>If I have a birthday party …</a:t>
            </a:r>
          </a:p>
          <a:p>
            <a:r>
              <a:rPr lang="en-US" dirty="0" smtClean="0"/>
              <a:t>If my friend asks me for help …</a:t>
            </a:r>
          </a:p>
          <a:p>
            <a:r>
              <a:rPr lang="en-US" dirty="0" smtClean="0"/>
              <a:t>If I meet a famous actor …</a:t>
            </a:r>
          </a:p>
          <a:p>
            <a:r>
              <a:rPr lang="en-US" dirty="0" smtClean="0"/>
              <a:t>If I see a ghost …</a:t>
            </a:r>
          </a:p>
          <a:p>
            <a:r>
              <a:rPr lang="en-US" dirty="0" smtClean="0"/>
              <a:t>If I receive a letter in English …</a:t>
            </a:r>
          </a:p>
          <a:p>
            <a:r>
              <a:rPr lang="en-US" dirty="0" smtClean="0"/>
              <a:t>If I find a little puppy …</a:t>
            </a:r>
          </a:p>
          <a:p>
            <a:r>
              <a:rPr lang="en-US" dirty="0" smtClean="0"/>
              <a:t>If I see a black cat in the street …</a:t>
            </a:r>
          </a:p>
          <a:p>
            <a:r>
              <a:rPr lang="en-US" dirty="0" smtClean="0"/>
              <a:t>If I receive a rose from my classmate  …</a:t>
            </a:r>
          </a:p>
          <a:p>
            <a:endParaRPr lang="en-US" dirty="0" smtClean="0"/>
          </a:p>
          <a:p>
            <a:endParaRPr lang="ru-RU"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725470"/>
          </a:xfrm>
        </p:spPr>
        <p:txBody>
          <a:bodyPr>
            <a:normAutofit/>
          </a:bodyPr>
          <a:lstStyle/>
          <a:p>
            <a:r>
              <a:rPr lang="en-US" sz="3200" dirty="0" smtClean="0">
                <a:latin typeface="Times New Roman" pitchFamily="18" charset="0"/>
                <a:cs typeface="Times New Roman" pitchFamily="18" charset="0"/>
              </a:rPr>
              <a:t>Express your ideas</a:t>
            </a:r>
            <a:endParaRPr lang="ru-RU" sz="3200" dirty="0">
              <a:latin typeface="Times New Roman" pitchFamily="18" charset="0"/>
              <a:cs typeface="Times New Roman" pitchFamily="18" charset="0"/>
            </a:endParaRPr>
          </a:p>
        </p:txBody>
      </p:sp>
      <p:sp>
        <p:nvSpPr>
          <p:cNvPr id="3" name="Содержимое 2"/>
          <p:cNvSpPr>
            <a:spLocks noGrp="1"/>
          </p:cNvSpPr>
          <p:nvPr>
            <p:ph idx="1"/>
          </p:nvPr>
        </p:nvSpPr>
        <p:spPr>
          <a:xfrm>
            <a:off x="457200" y="928670"/>
            <a:ext cx="8229600" cy="5197493"/>
          </a:xfrm>
        </p:spPr>
        <p:txBody>
          <a:bodyPr>
            <a:noAutofit/>
          </a:bodyPr>
          <a:lstStyle/>
          <a:p>
            <a:pPr>
              <a:buNone/>
            </a:pPr>
            <a:r>
              <a:rPr lang="en-US" b="1" dirty="0" smtClean="0"/>
              <a:t>I 			if ….			         I 		if …</a:t>
            </a:r>
          </a:p>
          <a:p>
            <a:pPr>
              <a:buNone/>
            </a:pPr>
            <a:endParaRPr lang="en-US" b="1" dirty="0" smtClean="0"/>
          </a:p>
          <a:p>
            <a:pPr>
              <a:buNone/>
            </a:pPr>
            <a:r>
              <a:rPr lang="en-US" b="1" dirty="0" smtClean="0"/>
              <a:t>I			    if …		   I	I		if …</a:t>
            </a:r>
          </a:p>
          <a:p>
            <a:pPr>
              <a:buNone/>
            </a:pPr>
            <a:endParaRPr lang="en-US" b="1" dirty="0" smtClean="0"/>
          </a:p>
          <a:p>
            <a:pPr>
              <a:buNone/>
            </a:pPr>
            <a:r>
              <a:rPr lang="en-US" b="1" dirty="0" smtClean="0"/>
              <a:t>I			       if …	        I			          if …</a:t>
            </a:r>
          </a:p>
          <a:p>
            <a:pPr>
              <a:buNone/>
            </a:pPr>
            <a:endParaRPr lang="en-US" b="1" dirty="0" smtClean="0"/>
          </a:p>
          <a:p>
            <a:pPr>
              <a:buNone/>
            </a:pPr>
            <a:endParaRPr lang="en-US" b="1" dirty="0" smtClean="0"/>
          </a:p>
          <a:p>
            <a:pPr>
              <a:buNone/>
            </a:pPr>
            <a:r>
              <a:rPr lang="en-US" b="1" dirty="0" smtClean="0"/>
              <a:t>I			if …			I			if …</a:t>
            </a:r>
            <a:endParaRPr lang="ru-RU" b="1" dirty="0"/>
          </a:p>
        </p:txBody>
      </p:sp>
      <p:pic>
        <p:nvPicPr>
          <p:cNvPr id="5122" name="Picture 2" descr="C:\Users\Ирина\Desktop\busy teacher past cont\conditionals\девочка за компьютером.jpg"/>
          <p:cNvPicPr>
            <a:picLocks noChangeAspect="1" noChangeArrowheads="1"/>
          </p:cNvPicPr>
          <p:nvPr/>
        </p:nvPicPr>
        <p:blipFill>
          <a:blip r:embed="rId2" cstate="print"/>
          <a:srcRect/>
          <a:stretch>
            <a:fillRect/>
          </a:stretch>
        </p:blipFill>
        <p:spPr bwMode="auto">
          <a:xfrm>
            <a:off x="857224" y="571480"/>
            <a:ext cx="1357323" cy="1214446"/>
          </a:xfrm>
          <a:prstGeom prst="rect">
            <a:avLst/>
          </a:prstGeom>
          <a:noFill/>
        </p:spPr>
      </p:pic>
      <p:pic>
        <p:nvPicPr>
          <p:cNvPr id="5123" name="Picture 3" descr="C:\Users\Ирина\Desktop\busy teacher past cont\conditionals\девочка читает.jpg"/>
          <p:cNvPicPr>
            <a:picLocks noChangeAspect="1" noChangeArrowheads="1"/>
          </p:cNvPicPr>
          <p:nvPr/>
        </p:nvPicPr>
        <p:blipFill>
          <a:blip r:embed="rId3" cstate="print"/>
          <a:srcRect/>
          <a:stretch>
            <a:fillRect/>
          </a:stretch>
        </p:blipFill>
        <p:spPr bwMode="auto">
          <a:xfrm>
            <a:off x="5715008" y="5000636"/>
            <a:ext cx="1857388" cy="1571636"/>
          </a:xfrm>
          <a:prstGeom prst="rect">
            <a:avLst/>
          </a:prstGeom>
          <a:noFill/>
        </p:spPr>
      </p:pic>
      <p:pic>
        <p:nvPicPr>
          <p:cNvPr id="5124" name="Picture 4" descr="C:\Users\Ирина\Desktop\busy teacher past cont\conditionals\девочки на санках.jpg"/>
          <p:cNvPicPr>
            <a:picLocks noChangeAspect="1" noChangeArrowheads="1"/>
          </p:cNvPicPr>
          <p:nvPr/>
        </p:nvPicPr>
        <p:blipFill>
          <a:blip r:embed="rId4" cstate="print"/>
          <a:srcRect/>
          <a:stretch>
            <a:fillRect/>
          </a:stretch>
        </p:blipFill>
        <p:spPr bwMode="auto">
          <a:xfrm>
            <a:off x="785786" y="4714884"/>
            <a:ext cx="1428759" cy="1857388"/>
          </a:xfrm>
          <a:prstGeom prst="rect">
            <a:avLst/>
          </a:prstGeom>
          <a:noFill/>
        </p:spPr>
      </p:pic>
      <p:pic>
        <p:nvPicPr>
          <p:cNvPr id="5125" name="Picture 5" descr="C:\Users\Ирина\Desktop\busy teacher past cont\conditionals\кубок.jpg"/>
          <p:cNvPicPr>
            <a:picLocks noChangeAspect="1" noChangeArrowheads="1"/>
          </p:cNvPicPr>
          <p:nvPr/>
        </p:nvPicPr>
        <p:blipFill>
          <a:blip r:embed="rId5" cstate="print"/>
          <a:srcRect/>
          <a:stretch>
            <a:fillRect/>
          </a:stretch>
        </p:blipFill>
        <p:spPr bwMode="auto">
          <a:xfrm>
            <a:off x="6215074" y="642917"/>
            <a:ext cx="1576387" cy="1214447"/>
          </a:xfrm>
          <a:prstGeom prst="rect">
            <a:avLst/>
          </a:prstGeom>
          <a:noFill/>
        </p:spPr>
      </p:pic>
      <p:pic>
        <p:nvPicPr>
          <p:cNvPr id="5126" name="Picture 6" descr="C:\Users\Ирина\Desktop\busy teacher past cont\conditionals\мальчик с цветами.jpg"/>
          <p:cNvPicPr>
            <a:picLocks noChangeAspect="1" noChangeArrowheads="1"/>
          </p:cNvPicPr>
          <p:nvPr/>
        </p:nvPicPr>
        <p:blipFill>
          <a:blip r:embed="rId6" cstate="print"/>
          <a:srcRect/>
          <a:stretch>
            <a:fillRect/>
          </a:stretch>
        </p:blipFill>
        <p:spPr bwMode="auto">
          <a:xfrm>
            <a:off x="5715008" y="2000241"/>
            <a:ext cx="1976435" cy="1214446"/>
          </a:xfrm>
          <a:prstGeom prst="rect">
            <a:avLst/>
          </a:prstGeom>
          <a:noFill/>
        </p:spPr>
      </p:pic>
      <p:pic>
        <p:nvPicPr>
          <p:cNvPr id="5127" name="Picture 7" descr="C:\Users\Ирина\Desktop\busy teacher past cont\conditionals\на велосипеде.jpg"/>
          <p:cNvPicPr>
            <a:picLocks noChangeAspect="1" noChangeArrowheads="1"/>
          </p:cNvPicPr>
          <p:nvPr/>
        </p:nvPicPr>
        <p:blipFill>
          <a:blip r:embed="rId7" cstate="print"/>
          <a:srcRect/>
          <a:stretch>
            <a:fillRect/>
          </a:stretch>
        </p:blipFill>
        <p:spPr bwMode="auto">
          <a:xfrm>
            <a:off x="857223" y="1857365"/>
            <a:ext cx="1643075" cy="1143008"/>
          </a:xfrm>
          <a:prstGeom prst="rect">
            <a:avLst/>
          </a:prstGeom>
          <a:noFill/>
        </p:spPr>
      </p:pic>
      <p:pic>
        <p:nvPicPr>
          <p:cNvPr id="5128" name="Picture 8" descr="C:\Users\Ирина\Desktop\busy teacher past cont\conditionals\на лыжах.jpg"/>
          <p:cNvPicPr>
            <a:picLocks noChangeAspect="1" noChangeArrowheads="1"/>
          </p:cNvPicPr>
          <p:nvPr/>
        </p:nvPicPr>
        <p:blipFill>
          <a:blip r:embed="rId8" cstate="print"/>
          <a:srcRect/>
          <a:stretch>
            <a:fillRect/>
          </a:stretch>
        </p:blipFill>
        <p:spPr bwMode="auto">
          <a:xfrm>
            <a:off x="928661" y="3071809"/>
            <a:ext cx="1928827" cy="1143009"/>
          </a:xfrm>
          <a:prstGeom prst="rect">
            <a:avLst/>
          </a:prstGeom>
          <a:noFill/>
        </p:spPr>
      </p:pic>
      <p:pic>
        <p:nvPicPr>
          <p:cNvPr id="5129" name="Picture 9" descr="C:\Users\Ирина\Desktop\busy teacher past cont\conditionals\футбол.jpg"/>
          <p:cNvPicPr>
            <a:picLocks noChangeAspect="1" noChangeArrowheads="1"/>
          </p:cNvPicPr>
          <p:nvPr/>
        </p:nvPicPr>
        <p:blipFill>
          <a:blip r:embed="rId9" cstate="print"/>
          <a:srcRect/>
          <a:stretch>
            <a:fillRect/>
          </a:stretch>
        </p:blipFill>
        <p:spPr bwMode="auto">
          <a:xfrm>
            <a:off x="5500694" y="3357562"/>
            <a:ext cx="2095499" cy="1357322"/>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nodeType="clickEffect">
                                  <p:stCondLst>
                                    <p:cond delay="0"/>
                                  </p:stCondLst>
                                  <p:childTnLst>
                                    <p:set>
                                      <p:cBhvr>
                                        <p:cTn id="6" dur="1" fill="hold">
                                          <p:stCondLst>
                                            <p:cond delay="0"/>
                                          </p:stCondLst>
                                        </p:cTn>
                                        <p:tgtEl>
                                          <p:spTgt spid="5122"/>
                                        </p:tgtEl>
                                        <p:attrNameLst>
                                          <p:attrName>style.visibility</p:attrName>
                                        </p:attrNameLst>
                                      </p:cBhvr>
                                      <p:to>
                                        <p:strVal val="visible"/>
                                      </p:to>
                                    </p:set>
                                    <p:animEffect transition="in" filter="diamond(in)">
                                      <p:cBhvr>
                                        <p:cTn id="7" dur="2000"/>
                                        <p:tgtEl>
                                          <p:spTgt spid="5122"/>
                                        </p:tgtEl>
                                      </p:cBhvr>
                                    </p:animEffect>
                                  </p:childTnLst>
                                </p:cTn>
                              </p:par>
                            </p:childTnLst>
                          </p:cTn>
                        </p:par>
                      </p:childTnLst>
                    </p:cTn>
                  </p:par>
                  <p:par>
                    <p:cTn id="8" fill="hold">
                      <p:stCondLst>
                        <p:cond delay="indefinite"/>
                      </p:stCondLst>
                      <p:childTnLst>
                        <p:par>
                          <p:cTn id="9" fill="hold">
                            <p:stCondLst>
                              <p:cond delay="0"/>
                            </p:stCondLst>
                            <p:childTnLst>
                              <p:par>
                                <p:cTn id="10" presetID="8" presetClass="entr" presetSubtype="16" fill="hold" nodeType="clickEffect">
                                  <p:stCondLst>
                                    <p:cond delay="0"/>
                                  </p:stCondLst>
                                  <p:childTnLst>
                                    <p:set>
                                      <p:cBhvr>
                                        <p:cTn id="11" dur="1" fill="hold">
                                          <p:stCondLst>
                                            <p:cond delay="0"/>
                                          </p:stCondLst>
                                        </p:cTn>
                                        <p:tgtEl>
                                          <p:spTgt spid="5125"/>
                                        </p:tgtEl>
                                        <p:attrNameLst>
                                          <p:attrName>style.visibility</p:attrName>
                                        </p:attrNameLst>
                                      </p:cBhvr>
                                      <p:to>
                                        <p:strVal val="visible"/>
                                      </p:to>
                                    </p:set>
                                    <p:animEffect transition="in" filter="diamond(in)">
                                      <p:cBhvr>
                                        <p:cTn id="12" dur="2000"/>
                                        <p:tgtEl>
                                          <p:spTgt spid="5125"/>
                                        </p:tgtEl>
                                      </p:cBhvr>
                                    </p:animEffect>
                                  </p:childTnLst>
                                </p:cTn>
                              </p:par>
                            </p:childTnLst>
                          </p:cTn>
                        </p:par>
                      </p:childTnLst>
                    </p:cTn>
                  </p:par>
                  <p:par>
                    <p:cTn id="13" fill="hold">
                      <p:stCondLst>
                        <p:cond delay="indefinite"/>
                      </p:stCondLst>
                      <p:childTnLst>
                        <p:par>
                          <p:cTn id="14" fill="hold">
                            <p:stCondLst>
                              <p:cond delay="0"/>
                            </p:stCondLst>
                            <p:childTnLst>
                              <p:par>
                                <p:cTn id="15" presetID="8" presetClass="entr" presetSubtype="16" fill="hold" nodeType="clickEffect">
                                  <p:stCondLst>
                                    <p:cond delay="0"/>
                                  </p:stCondLst>
                                  <p:childTnLst>
                                    <p:set>
                                      <p:cBhvr>
                                        <p:cTn id="16" dur="1" fill="hold">
                                          <p:stCondLst>
                                            <p:cond delay="0"/>
                                          </p:stCondLst>
                                        </p:cTn>
                                        <p:tgtEl>
                                          <p:spTgt spid="5127"/>
                                        </p:tgtEl>
                                        <p:attrNameLst>
                                          <p:attrName>style.visibility</p:attrName>
                                        </p:attrNameLst>
                                      </p:cBhvr>
                                      <p:to>
                                        <p:strVal val="visible"/>
                                      </p:to>
                                    </p:set>
                                    <p:animEffect transition="in" filter="diamond(in)">
                                      <p:cBhvr>
                                        <p:cTn id="17" dur="2000"/>
                                        <p:tgtEl>
                                          <p:spTgt spid="5127"/>
                                        </p:tgtEl>
                                      </p:cBhvr>
                                    </p:animEffect>
                                  </p:childTnLst>
                                </p:cTn>
                              </p:par>
                            </p:childTnLst>
                          </p:cTn>
                        </p:par>
                      </p:childTnLst>
                    </p:cTn>
                  </p:par>
                  <p:par>
                    <p:cTn id="18" fill="hold">
                      <p:stCondLst>
                        <p:cond delay="indefinite"/>
                      </p:stCondLst>
                      <p:childTnLst>
                        <p:par>
                          <p:cTn id="19" fill="hold">
                            <p:stCondLst>
                              <p:cond delay="0"/>
                            </p:stCondLst>
                            <p:childTnLst>
                              <p:par>
                                <p:cTn id="20" presetID="8" presetClass="entr" presetSubtype="16" fill="hold" nodeType="clickEffect">
                                  <p:stCondLst>
                                    <p:cond delay="0"/>
                                  </p:stCondLst>
                                  <p:childTnLst>
                                    <p:set>
                                      <p:cBhvr>
                                        <p:cTn id="21" dur="1" fill="hold">
                                          <p:stCondLst>
                                            <p:cond delay="0"/>
                                          </p:stCondLst>
                                        </p:cTn>
                                        <p:tgtEl>
                                          <p:spTgt spid="5126"/>
                                        </p:tgtEl>
                                        <p:attrNameLst>
                                          <p:attrName>style.visibility</p:attrName>
                                        </p:attrNameLst>
                                      </p:cBhvr>
                                      <p:to>
                                        <p:strVal val="visible"/>
                                      </p:to>
                                    </p:set>
                                    <p:animEffect transition="in" filter="diamond(in)">
                                      <p:cBhvr>
                                        <p:cTn id="22" dur="2000"/>
                                        <p:tgtEl>
                                          <p:spTgt spid="5126"/>
                                        </p:tgtEl>
                                      </p:cBhvr>
                                    </p:animEffect>
                                  </p:childTnLst>
                                </p:cTn>
                              </p:par>
                            </p:childTnLst>
                          </p:cTn>
                        </p:par>
                      </p:childTnLst>
                    </p:cTn>
                  </p:par>
                  <p:par>
                    <p:cTn id="23" fill="hold">
                      <p:stCondLst>
                        <p:cond delay="indefinite"/>
                      </p:stCondLst>
                      <p:childTnLst>
                        <p:par>
                          <p:cTn id="24" fill="hold">
                            <p:stCondLst>
                              <p:cond delay="0"/>
                            </p:stCondLst>
                            <p:childTnLst>
                              <p:par>
                                <p:cTn id="25" presetID="8" presetClass="entr" presetSubtype="16" fill="hold" nodeType="clickEffect">
                                  <p:stCondLst>
                                    <p:cond delay="0"/>
                                  </p:stCondLst>
                                  <p:childTnLst>
                                    <p:set>
                                      <p:cBhvr>
                                        <p:cTn id="26" dur="1" fill="hold">
                                          <p:stCondLst>
                                            <p:cond delay="0"/>
                                          </p:stCondLst>
                                        </p:cTn>
                                        <p:tgtEl>
                                          <p:spTgt spid="5128"/>
                                        </p:tgtEl>
                                        <p:attrNameLst>
                                          <p:attrName>style.visibility</p:attrName>
                                        </p:attrNameLst>
                                      </p:cBhvr>
                                      <p:to>
                                        <p:strVal val="visible"/>
                                      </p:to>
                                    </p:set>
                                    <p:animEffect transition="in" filter="diamond(in)">
                                      <p:cBhvr>
                                        <p:cTn id="27" dur="2000"/>
                                        <p:tgtEl>
                                          <p:spTgt spid="5128"/>
                                        </p:tgtEl>
                                      </p:cBhvr>
                                    </p:animEffect>
                                  </p:childTnLst>
                                </p:cTn>
                              </p:par>
                            </p:childTnLst>
                          </p:cTn>
                        </p:par>
                      </p:childTnLst>
                    </p:cTn>
                  </p:par>
                  <p:par>
                    <p:cTn id="28" fill="hold">
                      <p:stCondLst>
                        <p:cond delay="indefinite"/>
                      </p:stCondLst>
                      <p:childTnLst>
                        <p:par>
                          <p:cTn id="29" fill="hold">
                            <p:stCondLst>
                              <p:cond delay="0"/>
                            </p:stCondLst>
                            <p:childTnLst>
                              <p:par>
                                <p:cTn id="30" presetID="8" presetClass="entr" presetSubtype="16" fill="hold" nodeType="clickEffect">
                                  <p:stCondLst>
                                    <p:cond delay="0"/>
                                  </p:stCondLst>
                                  <p:childTnLst>
                                    <p:set>
                                      <p:cBhvr>
                                        <p:cTn id="31" dur="1" fill="hold">
                                          <p:stCondLst>
                                            <p:cond delay="0"/>
                                          </p:stCondLst>
                                        </p:cTn>
                                        <p:tgtEl>
                                          <p:spTgt spid="5129"/>
                                        </p:tgtEl>
                                        <p:attrNameLst>
                                          <p:attrName>style.visibility</p:attrName>
                                        </p:attrNameLst>
                                      </p:cBhvr>
                                      <p:to>
                                        <p:strVal val="visible"/>
                                      </p:to>
                                    </p:set>
                                    <p:animEffect transition="in" filter="diamond(in)">
                                      <p:cBhvr>
                                        <p:cTn id="32" dur="2000"/>
                                        <p:tgtEl>
                                          <p:spTgt spid="5129"/>
                                        </p:tgtEl>
                                      </p:cBhvr>
                                    </p:animEffect>
                                  </p:childTnLst>
                                </p:cTn>
                              </p:par>
                            </p:childTnLst>
                          </p:cTn>
                        </p:par>
                      </p:childTnLst>
                    </p:cTn>
                  </p:par>
                  <p:par>
                    <p:cTn id="33" fill="hold">
                      <p:stCondLst>
                        <p:cond delay="indefinite"/>
                      </p:stCondLst>
                      <p:childTnLst>
                        <p:par>
                          <p:cTn id="34" fill="hold">
                            <p:stCondLst>
                              <p:cond delay="0"/>
                            </p:stCondLst>
                            <p:childTnLst>
                              <p:par>
                                <p:cTn id="35" presetID="8" presetClass="entr" presetSubtype="16" fill="hold" nodeType="clickEffect">
                                  <p:stCondLst>
                                    <p:cond delay="0"/>
                                  </p:stCondLst>
                                  <p:childTnLst>
                                    <p:set>
                                      <p:cBhvr>
                                        <p:cTn id="36" dur="1" fill="hold">
                                          <p:stCondLst>
                                            <p:cond delay="0"/>
                                          </p:stCondLst>
                                        </p:cTn>
                                        <p:tgtEl>
                                          <p:spTgt spid="5124"/>
                                        </p:tgtEl>
                                        <p:attrNameLst>
                                          <p:attrName>style.visibility</p:attrName>
                                        </p:attrNameLst>
                                      </p:cBhvr>
                                      <p:to>
                                        <p:strVal val="visible"/>
                                      </p:to>
                                    </p:set>
                                    <p:animEffect transition="in" filter="diamond(in)">
                                      <p:cBhvr>
                                        <p:cTn id="37" dur="2000"/>
                                        <p:tgtEl>
                                          <p:spTgt spid="5124"/>
                                        </p:tgtEl>
                                      </p:cBhvr>
                                    </p:animEffect>
                                  </p:childTnLst>
                                </p:cTn>
                              </p:par>
                            </p:childTnLst>
                          </p:cTn>
                        </p:par>
                      </p:childTnLst>
                    </p:cTn>
                  </p:par>
                  <p:par>
                    <p:cTn id="38" fill="hold">
                      <p:stCondLst>
                        <p:cond delay="indefinite"/>
                      </p:stCondLst>
                      <p:childTnLst>
                        <p:par>
                          <p:cTn id="39" fill="hold">
                            <p:stCondLst>
                              <p:cond delay="0"/>
                            </p:stCondLst>
                            <p:childTnLst>
                              <p:par>
                                <p:cTn id="40" presetID="8" presetClass="entr" presetSubtype="16" fill="hold" nodeType="clickEffect">
                                  <p:stCondLst>
                                    <p:cond delay="0"/>
                                  </p:stCondLst>
                                  <p:childTnLst>
                                    <p:set>
                                      <p:cBhvr>
                                        <p:cTn id="41" dur="1" fill="hold">
                                          <p:stCondLst>
                                            <p:cond delay="0"/>
                                          </p:stCondLst>
                                        </p:cTn>
                                        <p:tgtEl>
                                          <p:spTgt spid="5123"/>
                                        </p:tgtEl>
                                        <p:attrNameLst>
                                          <p:attrName>style.visibility</p:attrName>
                                        </p:attrNameLst>
                                      </p:cBhvr>
                                      <p:to>
                                        <p:strVal val="visible"/>
                                      </p:to>
                                    </p:set>
                                    <p:animEffect transition="in" filter="diamond(in)">
                                      <p:cBhvr>
                                        <p:cTn id="42" dur="2000"/>
                                        <p:tgtEl>
                                          <p:spTgt spid="51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654164"/>
          </a:xfrm>
        </p:spPr>
        <p:txBody>
          <a:bodyPr>
            <a:normAutofit fontScale="90000"/>
          </a:bodyPr>
          <a:lstStyle/>
          <a:p>
            <a:r>
              <a:rPr lang="en-US" sz="3100" b="1" dirty="0" smtClean="0">
                <a:solidFill>
                  <a:srgbClr val="FF0000"/>
                </a:solidFill>
                <a:latin typeface="Times New Roman" pitchFamily="18" charset="0"/>
                <a:cs typeface="Times New Roman" pitchFamily="18" charset="0"/>
              </a:rPr>
              <a:t>Good Luck or Bad Luck?</a:t>
            </a:r>
            <a:r>
              <a:rPr lang="en-US" sz="2700" b="1" dirty="0" smtClean="0">
                <a:latin typeface="Times New Roman" pitchFamily="18" charset="0"/>
                <a:cs typeface="Times New Roman" pitchFamily="18" charset="0"/>
              </a:rPr>
              <a:t/>
            </a:r>
            <a:br>
              <a:rPr lang="en-US" sz="2700" b="1" dirty="0" smtClean="0">
                <a:latin typeface="Times New Roman" pitchFamily="18" charset="0"/>
                <a:cs typeface="Times New Roman" pitchFamily="18" charset="0"/>
              </a:rPr>
            </a:br>
            <a:r>
              <a:rPr lang="en-US" sz="2700" b="1" dirty="0" smtClean="0">
                <a:latin typeface="Times New Roman" pitchFamily="18" charset="0"/>
                <a:cs typeface="Times New Roman" pitchFamily="18" charset="0"/>
              </a:rPr>
              <a:t>Many people believe in superstitions (</a:t>
            </a:r>
            <a:r>
              <a:rPr lang="ru-RU" sz="2700" b="1" dirty="0" smtClean="0">
                <a:latin typeface="Times New Roman" pitchFamily="18" charset="0"/>
                <a:cs typeface="Times New Roman" pitchFamily="18" charset="0"/>
              </a:rPr>
              <a:t>суеверия)</a:t>
            </a:r>
            <a:r>
              <a:rPr lang="en-US" sz="2700" b="1" dirty="0" smtClean="0">
                <a:latin typeface="Times New Roman" pitchFamily="18" charset="0"/>
                <a:cs typeface="Times New Roman" pitchFamily="18" charset="0"/>
              </a:rPr>
              <a:t>. Here are some English superstitions. Try to guess them. </a:t>
            </a:r>
            <a:r>
              <a:rPr lang="en-US" sz="3200" b="1" dirty="0" smtClean="0"/>
              <a:t/>
            </a:r>
            <a:br>
              <a:rPr lang="en-US" sz="3200" b="1" dirty="0" smtClean="0"/>
            </a:br>
            <a:endParaRPr lang="ru-RU" sz="3200" dirty="0">
              <a:solidFill>
                <a:srgbClr val="C00000"/>
              </a:solidFill>
            </a:endParaRPr>
          </a:p>
        </p:txBody>
      </p:sp>
      <p:graphicFrame>
        <p:nvGraphicFramePr>
          <p:cNvPr id="4" name="Содержимое 3"/>
          <p:cNvGraphicFramePr>
            <a:graphicFrameLocks noGrp="1"/>
          </p:cNvGraphicFramePr>
          <p:nvPr>
            <p:ph idx="1"/>
          </p:nvPr>
        </p:nvGraphicFramePr>
        <p:xfrm>
          <a:off x="457200" y="2143117"/>
          <a:ext cx="8229600" cy="4402872"/>
        </p:xfrm>
        <a:graphic>
          <a:graphicData uri="http://schemas.openxmlformats.org/drawingml/2006/table">
            <a:tbl>
              <a:tblPr firstRow="1" bandRow="1">
                <a:tableStyleId>{5C22544A-7EE6-4342-B048-85BDC9FD1C3A}</a:tableStyleId>
              </a:tblPr>
              <a:tblGrid>
                <a:gridCol w="5329246"/>
                <a:gridCol w="2900354"/>
              </a:tblGrid>
              <a:tr h="392397">
                <a:tc>
                  <a:txBody>
                    <a:bodyPr/>
                    <a:lstStyle/>
                    <a:p>
                      <a:r>
                        <a:rPr lang="en-US" sz="1800" b="1" dirty="0" smtClean="0">
                          <a:solidFill>
                            <a:schemeClr val="tx1"/>
                          </a:solidFill>
                          <a:latin typeface="Times New Roman" pitchFamily="18" charset="0"/>
                          <a:cs typeface="Times New Roman" pitchFamily="18" charset="0"/>
                        </a:rPr>
                        <a:t>1.If you (find) a horseshoe</a:t>
                      </a:r>
                      <a:r>
                        <a:rPr lang="ru-RU" sz="1800" b="1" dirty="0" smtClean="0">
                          <a:solidFill>
                            <a:schemeClr val="tx1"/>
                          </a:solidFill>
                          <a:latin typeface="Times New Roman" pitchFamily="18" charset="0"/>
                          <a:cs typeface="Times New Roman" pitchFamily="18" charset="0"/>
                        </a:rPr>
                        <a:t>,</a:t>
                      </a:r>
                      <a:endParaRPr lang="ru-RU" sz="1800" b="1" dirty="0">
                        <a:solidFill>
                          <a:schemeClr val="tx1"/>
                        </a:solidFill>
                        <a:latin typeface="Times New Roman" pitchFamily="18" charset="0"/>
                        <a:cs typeface="Times New Roman" pitchFamily="18"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b="1" dirty="0" smtClean="0">
                          <a:solidFill>
                            <a:schemeClr val="tx1"/>
                          </a:solidFill>
                          <a:latin typeface="Times New Roman" pitchFamily="18" charset="0"/>
                          <a:cs typeface="Times New Roman" pitchFamily="18" charset="0"/>
                        </a:rPr>
                        <a:t>a) you (to have) good luck</a:t>
                      </a:r>
                      <a:endParaRPr lang="ru-RU" sz="1800" b="1" dirty="0">
                        <a:solidFill>
                          <a:schemeClr val="tx1"/>
                        </a:solidFill>
                        <a:latin typeface="Times New Roman" pitchFamily="18" charset="0"/>
                        <a:cs typeface="Times New Roman" pitchFamily="18" charset="0"/>
                      </a:endParaRPr>
                    </a:p>
                  </a:txBody>
                  <a:tcPr/>
                </a:tc>
              </a:tr>
              <a:tr h="546063">
                <a:tc>
                  <a:txBody>
                    <a:bodyPr/>
                    <a:lstStyle/>
                    <a:p>
                      <a:r>
                        <a:rPr lang="en-US" sz="1800" b="1" dirty="0" smtClean="0">
                          <a:solidFill>
                            <a:schemeClr val="tx1"/>
                          </a:solidFill>
                          <a:latin typeface="Times New Roman" pitchFamily="18" charset="0"/>
                          <a:cs typeface="Times New Roman" pitchFamily="18" charset="0"/>
                        </a:rPr>
                        <a:t>2. If you (to walk) under the ladder </a:t>
                      </a:r>
                      <a:r>
                        <a:rPr lang="ru-RU" sz="1800" b="1" dirty="0" smtClean="0">
                          <a:solidFill>
                            <a:schemeClr val="tx1"/>
                          </a:solidFill>
                          <a:latin typeface="Times New Roman" pitchFamily="18" charset="0"/>
                          <a:cs typeface="Times New Roman" pitchFamily="18" charset="0"/>
                        </a:rPr>
                        <a:t>(лестница)</a:t>
                      </a:r>
                      <a:r>
                        <a:rPr lang="ru-RU" sz="1800" b="1" baseline="0" dirty="0" smtClean="0">
                          <a:solidFill>
                            <a:schemeClr val="tx1"/>
                          </a:solidFill>
                          <a:latin typeface="Times New Roman" pitchFamily="18" charset="0"/>
                          <a:cs typeface="Times New Roman" pitchFamily="18" charset="0"/>
                        </a:rPr>
                        <a:t> ,</a:t>
                      </a:r>
                      <a:endParaRPr lang="ru-RU" sz="1800" b="1" dirty="0">
                        <a:solidFill>
                          <a:schemeClr val="tx1"/>
                        </a:solidFill>
                        <a:latin typeface="Times New Roman" pitchFamily="18" charset="0"/>
                        <a:cs typeface="Times New Roman" pitchFamily="18" charset="0"/>
                      </a:endParaRPr>
                    </a:p>
                  </a:txBody>
                  <a:tcPr/>
                </a:tc>
                <a:tc>
                  <a:txBody>
                    <a:bodyPr/>
                    <a:lstStyle/>
                    <a:p>
                      <a:r>
                        <a:rPr lang="en-US" sz="1800" b="1" dirty="0" smtClean="0">
                          <a:solidFill>
                            <a:schemeClr val="tx1"/>
                          </a:solidFill>
                          <a:latin typeface="Times New Roman" pitchFamily="18" charset="0"/>
                          <a:cs typeface="Times New Roman" pitchFamily="18" charset="0"/>
                        </a:rPr>
                        <a:t>b) you (to have) bad luck</a:t>
                      </a:r>
                      <a:endParaRPr lang="ru-RU" sz="1800" b="1" dirty="0">
                        <a:solidFill>
                          <a:schemeClr val="tx1"/>
                        </a:solidFill>
                        <a:latin typeface="Times New Roman" pitchFamily="18" charset="0"/>
                        <a:cs typeface="Times New Roman" pitchFamily="18" charset="0"/>
                      </a:endParaRPr>
                    </a:p>
                  </a:txBody>
                  <a:tcPr/>
                </a:tc>
              </a:tr>
              <a:tr h="546063">
                <a:tc>
                  <a:txBody>
                    <a:bodyPr/>
                    <a:lstStyle/>
                    <a:p>
                      <a:r>
                        <a:rPr lang="en-US" sz="1800" b="1" dirty="0" smtClean="0">
                          <a:solidFill>
                            <a:schemeClr val="tx1"/>
                          </a:solidFill>
                          <a:latin typeface="Times New Roman" pitchFamily="18" charset="0"/>
                          <a:cs typeface="Times New Roman" pitchFamily="18" charset="0"/>
                        </a:rPr>
                        <a:t>3. If you (to give) a new pair of shoes to a poor person</a:t>
                      </a:r>
                      <a:r>
                        <a:rPr lang="ru-RU" sz="1800" b="1" dirty="0" smtClean="0">
                          <a:solidFill>
                            <a:schemeClr val="tx1"/>
                          </a:solidFill>
                          <a:latin typeface="Times New Roman" pitchFamily="18" charset="0"/>
                          <a:cs typeface="Times New Roman" pitchFamily="18" charset="0"/>
                        </a:rPr>
                        <a:t>,</a:t>
                      </a:r>
                      <a:endParaRPr lang="ru-RU" sz="1800" b="1" dirty="0">
                        <a:solidFill>
                          <a:schemeClr val="tx1"/>
                        </a:solidFill>
                        <a:latin typeface="Times New Roman" pitchFamily="18" charset="0"/>
                        <a:cs typeface="Times New Roman" pitchFamily="18" charset="0"/>
                      </a:endParaRPr>
                    </a:p>
                  </a:txBody>
                  <a:tcPr/>
                </a:tc>
                <a:tc>
                  <a:txBody>
                    <a:bodyPr/>
                    <a:lstStyle/>
                    <a:p>
                      <a:endParaRPr lang="ru-RU" sz="1800" b="1" dirty="0">
                        <a:solidFill>
                          <a:schemeClr val="tx1"/>
                        </a:solidFill>
                        <a:latin typeface="Times New Roman" pitchFamily="18" charset="0"/>
                        <a:cs typeface="Times New Roman" pitchFamily="18" charset="0"/>
                      </a:endParaRPr>
                    </a:p>
                  </a:txBody>
                  <a:tcPr/>
                </a:tc>
              </a:tr>
              <a:tr h="546063">
                <a:tc>
                  <a:txBody>
                    <a:bodyPr/>
                    <a:lstStyle/>
                    <a:p>
                      <a:r>
                        <a:rPr lang="en-US" sz="1800" b="1" dirty="0" smtClean="0">
                          <a:solidFill>
                            <a:schemeClr val="tx1"/>
                          </a:solidFill>
                          <a:latin typeface="Times New Roman" pitchFamily="18" charset="0"/>
                          <a:cs typeface="Times New Roman" pitchFamily="18" charset="0"/>
                        </a:rPr>
                        <a:t>4. If you (to open) an</a:t>
                      </a:r>
                      <a:r>
                        <a:rPr lang="en-US" sz="1800" b="1" baseline="0" dirty="0" smtClean="0">
                          <a:solidFill>
                            <a:schemeClr val="tx1"/>
                          </a:solidFill>
                          <a:latin typeface="Times New Roman" pitchFamily="18" charset="0"/>
                          <a:cs typeface="Times New Roman" pitchFamily="18" charset="0"/>
                        </a:rPr>
                        <a:t> umbrella in your own house</a:t>
                      </a:r>
                      <a:r>
                        <a:rPr lang="ru-RU" sz="1800" b="1" baseline="0" dirty="0" smtClean="0">
                          <a:solidFill>
                            <a:schemeClr val="tx1"/>
                          </a:solidFill>
                          <a:latin typeface="Times New Roman" pitchFamily="18" charset="0"/>
                          <a:cs typeface="Times New Roman" pitchFamily="18" charset="0"/>
                        </a:rPr>
                        <a:t>,</a:t>
                      </a:r>
                      <a:endParaRPr lang="ru-RU" sz="1800" b="1" dirty="0">
                        <a:solidFill>
                          <a:schemeClr val="tx1"/>
                        </a:solidFill>
                        <a:latin typeface="Times New Roman" pitchFamily="18" charset="0"/>
                        <a:cs typeface="Times New Roman" pitchFamily="18" charset="0"/>
                      </a:endParaRPr>
                    </a:p>
                  </a:txBody>
                  <a:tcPr/>
                </a:tc>
                <a:tc>
                  <a:txBody>
                    <a:bodyPr/>
                    <a:lstStyle/>
                    <a:p>
                      <a:endParaRPr lang="ru-RU" sz="1800" b="1" dirty="0">
                        <a:solidFill>
                          <a:schemeClr val="tx1"/>
                        </a:solidFill>
                        <a:latin typeface="Times New Roman" pitchFamily="18" charset="0"/>
                        <a:cs typeface="Times New Roman" pitchFamily="18" charset="0"/>
                      </a:endParaRPr>
                    </a:p>
                  </a:txBody>
                  <a:tcPr/>
                </a:tc>
              </a:tr>
              <a:tr h="546063">
                <a:tc>
                  <a:txBody>
                    <a:bodyPr/>
                    <a:lstStyle/>
                    <a:p>
                      <a:r>
                        <a:rPr lang="en-US" sz="1800" b="1" dirty="0" smtClean="0">
                          <a:solidFill>
                            <a:schemeClr val="tx1"/>
                          </a:solidFill>
                          <a:latin typeface="Times New Roman" pitchFamily="18" charset="0"/>
                          <a:cs typeface="Times New Roman" pitchFamily="18" charset="0"/>
                        </a:rPr>
                        <a:t>5. If you (to</a:t>
                      </a:r>
                      <a:r>
                        <a:rPr lang="en-US" sz="1800" b="1" baseline="0" dirty="0" smtClean="0">
                          <a:solidFill>
                            <a:schemeClr val="tx1"/>
                          </a:solidFill>
                          <a:latin typeface="Times New Roman" pitchFamily="18" charset="0"/>
                          <a:cs typeface="Times New Roman" pitchFamily="18" charset="0"/>
                        </a:rPr>
                        <a:t> put) your shoes on the table</a:t>
                      </a:r>
                      <a:r>
                        <a:rPr lang="ru-RU" sz="1800" b="1" baseline="0" dirty="0" smtClean="0">
                          <a:solidFill>
                            <a:schemeClr val="tx1"/>
                          </a:solidFill>
                          <a:latin typeface="Times New Roman" pitchFamily="18" charset="0"/>
                          <a:cs typeface="Times New Roman" pitchFamily="18" charset="0"/>
                        </a:rPr>
                        <a:t>,</a:t>
                      </a:r>
                      <a:endParaRPr lang="ru-RU" sz="1800" b="1" dirty="0">
                        <a:solidFill>
                          <a:schemeClr val="tx1"/>
                        </a:solidFill>
                        <a:latin typeface="Times New Roman" pitchFamily="18" charset="0"/>
                        <a:cs typeface="Times New Roman" pitchFamily="18" charset="0"/>
                      </a:endParaRPr>
                    </a:p>
                  </a:txBody>
                  <a:tcPr/>
                </a:tc>
                <a:tc>
                  <a:txBody>
                    <a:bodyPr/>
                    <a:lstStyle/>
                    <a:p>
                      <a:endParaRPr lang="ru-RU" sz="1800" b="1" dirty="0">
                        <a:solidFill>
                          <a:schemeClr val="tx1"/>
                        </a:solidFill>
                        <a:latin typeface="Times New Roman" pitchFamily="18" charset="0"/>
                        <a:cs typeface="Times New Roman" pitchFamily="18" charset="0"/>
                      </a:endParaRPr>
                    </a:p>
                  </a:txBody>
                  <a:tcPr/>
                </a:tc>
              </a:tr>
              <a:tr h="546063">
                <a:tc>
                  <a:txBody>
                    <a:bodyPr/>
                    <a:lstStyle/>
                    <a:p>
                      <a:r>
                        <a:rPr lang="en-US" sz="1800" b="1" dirty="0" smtClean="0">
                          <a:solidFill>
                            <a:schemeClr val="tx1"/>
                          </a:solidFill>
                          <a:latin typeface="Times New Roman" pitchFamily="18" charset="0"/>
                          <a:cs typeface="Times New Roman" pitchFamily="18" charset="0"/>
                        </a:rPr>
                        <a:t>6. If you (to spill </a:t>
                      </a:r>
                      <a:r>
                        <a:rPr lang="ru-RU" sz="1800" b="1" dirty="0" smtClean="0">
                          <a:solidFill>
                            <a:schemeClr val="tx1"/>
                          </a:solidFill>
                          <a:latin typeface="Times New Roman" pitchFamily="18" charset="0"/>
                          <a:cs typeface="Times New Roman" pitchFamily="18" charset="0"/>
                        </a:rPr>
                        <a:t>рассыпать)</a:t>
                      </a:r>
                      <a:r>
                        <a:rPr lang="ru-RU" sz="1800" b="1" baseline="0" dirty="0" smtClean="0">
                          <a:solidFill>
                            <a:schemeClr val="tx1"/>
                          </a:solidFill>
                          <a:latin typeface="Times New Roman" pitchFamily="18" charset="0"/>
                          <a:cs typeface="Times New Roman" pitchFamily="18" charset="0"/>
                        </a:rPr>
                        <a:t> </a:t>
                      </a:r>
                      <a:r>
                        <a:rPr lang="en-US" sz="1800" b="1" baseline="0" dirty="0" smtClean="0">
                          <a:solidFill>
                            <a:schemeClr val="tx1"/>
                          </a:solidFill>
                          <a:latin typeface="Times New Roman" pitchFamily="18" charset="0"/>
                          <a:cs typeface="Times New Roman" pitchFamily="18" charset="0"/>
                        </a:rPr>
                        <a:t>salt</a:t>
                      </a:r>
                      <a:r>
                        <a:rPr lang="en-US" sz="1800" b="1" dirty="0" smtClean="0">
                          <a:solidFill>
                            <a:schemeClr val="tx1"/>
                          </a:solidFill>
                          <a:latin typeface="Times New Roman" pitchFamily="18" charset="0"/>
                          <a:cs typeface="Times New Roman" pitchFamily="18" charset="0"/>
                        </a:rPr>
                        <a:t> </a:t>
                      </a:r>
                      <a:r>
                        <a:rPr lang="ru-RU" sz="1800" b="1" dirty="0" smtClean="0">
                          <a:solidFill>
                            <a:schemeClr val="tx1"/>
                          </a:solidFill>
                          <a:latin typeface="Times New Roman" pitchFamily="18" charset="0"/>
                          <a:cs typeface="Times New Roman" pitchFamily="18" charset="0"/>
                        </a:rPr>
                        <a:t>,</a:t>
                      </a:r>
                      <a:endParaRPr lang="ru-RU" sz="1800" b="1" dirty="0">
                        <a:solidFill>
                          <a:schemeClr val="tx1"/>
                        </a:solidFill>
                        <a:latin typeface="Times New Roman" pitchFamily="18" charset="0"/>
                        <a:cs typeface="Times New Roman" pitchFamily="18" charset="0"/>
                      </a:endParaRPr>
                    </a:p>
                  </a:txBody>
                  <a:tcPr/>
                </a:tc>
                <a:tc>
                  <a:txBody>
                    <a:bodyPr/>
                    <a:lstStyle/>
                    <a:p>
                      <a:endParaRPr lang="ru-RU" sz="1800" b="1" dirty="0">
                        <a:solidFill>
                          <a:schemeClr val="tx1"/>
                        </a:solidFill>
                        <a:latin typeface="Times New Roman" pitchFamily="18" charset="0"/>
                        <a:cs typeface="Times New Roman" pitchFamily="18" charset="0"/>
                      </a:endParaRPr>
                    </a:p>
                  </a:txBody>
                  <a:tcPr/>
                </a:tc>
              </a:tr>
              <a:tr h="546063">
                <a:tc>
                  <a:txBody>
                    <a:bodyPr/>
                    <a:lstStyle/>
                    <a:p>
                      <a:r>
                        <a:rPr lang="en-US" sz="1800" b="1" dirty="0" smtClean="0">
                          <a:solidFill>
                            <a:schemeClr val="tx1"/>
                          </a:solidFill>
                          <a:latin typeface="Times New Roman" pitchFamily="18" charset="0"/>
                          <a:cs typeface="Times New Roman" pitchFamily="18" charset="0"/>
                        </a:rPr>
                        <a:t>7. If you (to break) the mirror</a:t>
                      </a:r>
                      <a:r>
                        <a:rPr lang="ru-RU" sz="1800" b="1" dirty="0" smtClean="0">
                          <a:solidFill>
                            <a:schemeClr val="tx1"/>
                          </a:solidFill>
                          <a:latin typeface="Times New Roman" pitchFamily="18" charset="0"/>
                          <a:cs typeface="Times New Roman" pitchFamily="18" charset="0"/>
                        </a:rPr>
                        <a:t>,</a:t>
                      </a:r>
                      <a:endParaRPr lang="ru-RU" sz="1800" b="1" dirty="0">
                        <a:solidFill>
                          <a:schemeClr val="tx1"/>
                        </a:solidFill>
                        <a:latin typeface="Times New Roman" pitchFamily="18" charset="0"/>
                        <a:cs typeface="Times New Roman" pitchFamily="18" charset="0"/>
                      </a:endParaRPr>
                    </a:p>
                  </a:txBody>
                  <a:tcPr/>
                </a:tc>
                <a:tc>
                  <a:txBody>
                    <a:bodyPr/>
                    <a:lstStyle/>
                    <a:p>
                      <a:endParaRPr lang="ru-RU" sz="1800" b="1" dirty="0">
                        <a:solidFill>
                          <a:schemeClr val="tx1"/>
                        </a:solidFill>
                        <a:latin typeface="Times New Roman" pitchFamily="18" charset="0"/>
                        <a:cs typeface="Times New Roman" pitchFamily="18" charset="0"/>
                      </a:endParaRPr>
                    </a:p>
                  </a:txBody>
                  <a:tcPr/>
                </a:tc>
              </a:tr>
              <a:tr h="546063">
                <a:tc>
                  <a:txBody>
                    <a:bodyPr/>
                    <a:lstStyle/>
                    <a:p>
                      <a:r>
                        <a:rPr lang="en-US" sz="1800" b="1" kern="1200" dirty="0" smtClean="0">
                          <a:solidFill>
                            <a:schemeClr val="tx1"/>
                          </a:solidFill>
                          <a:latin typeface="Times New Roman" pitchFamily="18" charset="0"/>
                          <a:ea typeface="+mn-ea"/>
                          <a:cs typeface="Times New Roman" pitchFamily="18" charset="0"/>
                        </a:rPr>
                        <a:t>8. If the first butterfly you see in the year (to be) white</a:t>
                      </a:r>
                      <a:r>
                        <a:rPr lang="ru-RU" sz="1800" b="1" kern="1200" dirty="0" smtClean="0">
                          <a:solidFill>
                            <a:schemeClr val="tx1"/>
                          </a:solidFill>
                          <a:latin typeface="Times New Roman" pitchFamily="18" charset="0"/>
                          <a:ea typeface="+mn-ea"/>
                          <a:cs typeface="Times New Roman" pitchFamily="18" charset="0"/>
                        </a:rPr>
                        <a:t>,</a:t>
                      </a:r>
                      <a:endParaRPr lang="ru-RU" sz="1800" b="1" dirty="0">
                        <a:solidFill>
                          <a:schemeClr val="tx1"/>
                        </a:solidFill>
                        <a:latin typeface="Times New Roman" pitchFamily="18" charset="0"/>
                        <a:cs typeface="Times New Roman" pitchFamily="18" charset="0"/>
                      </a:endParaRPr>
                    </a:p>
                  </a:txBody>
                  <a:tcPr/>
                </a:tc>
                <a:tc>
                  <a:txBody>
                    <a:bodyPr/>
                    <a:lstStyle/>
                    <a:p>
                      <a:endParaRPr lang="ru-RU" sz="1800" b="1" dirty="0">
                        <a:solidFill>
                          <a:schemeClr val="tx1"/>
                        </a:solidFill>
                        <a:latin typeface="Times New Roman" pitchFamily="18" charset="0"/>
                        <a:cs typeface="Times New Roman" pitchFamily="18" charset="0"/>
                      </a:endParaRPr>
                    </a:p>
                  </a:txBody>
                  <a:tcPr/>
                </a:tc>
              </a:tr>
            </a:tbl>
          </a:graphicData>
        </a:graphic>
      </p:graphicFrame>
      <p:pic>
        <p:nvPicPr>
          <p:cNvPr id="5" name="Imagem 17" descr="C:\Users\Samara\AppData\Local\Microsoft\Windows\Temporary Internet Files\Content.IE5\MQDP5MP2\MC900410919[1].wmf"/>
          <p:cNvPicPr/>
          <p:nvPr/>
        </p:nvPicPr>
        <p:blipFill>
          <a:blip r:embed="rId2" cstate="print">
            <a:extLst>
              <a:ext uri="{28A0092B-C50C-407E-A947-70E740481C1C}">
                <a14:useLocalDpi xmlns:lc="http://schemas.openxmlformats.org/drawingml/2006/lockedCanvas" xmlns:pic="http://schemas.openxmlformats.org/drawingml/2006/picture" xmlns="" xmlns:wpc="http://schemas.microsoft.com/office/word/2010/wordprocessingCanvas" xmlns:mc="http://schemas.openxmlformats.org/markup-compatibility/2006" xmlns:o="urn:schemas-microsoft-com:office:office" xmlns:v="urn:schemas-microsoft-com:vml" xmlns:wp14="http://schemas.microsoft.com/office/word/2010/wordprocessingDrawing" xmlns:w10="urn:schemas-microsoft-com:office:word" xmlns:w="http://schemas.openxmlformats.org/wordprocessingml/2006/main" xmlns:w14="http://schemas.microsoft.com/office/word/2010/wordml" xmlns:wpg="http://schemas.microsoft.com/office/word/2010/wordprocessingGroup" xmlns:wpi="http://schemas.microsoft.com/office/word/2010/wordprocessingInk" xmlns:wps="http://schemas.microsoft.com/office/word/2010/wordprocessingShape" xmlns:a14="http://schemas.microsoft.com/office/drawing/2010/main" xmlns:wne="http://schemas.microsoft.com/office/word/2006/wordml" xmlns:wp="http://schemas.openxmlformats.org/drawingml/2006/wordprocessingDrawing" xmlns:m="http://schemas.openxmlformats.org/officeDocument/2006/math" xmlns:ve="http://schemas.openxmlformats.org/markup-compatibility/2006" val="0"/>
              </a:ext>
            </a:extLst>
          </a:blip>
          <a:srcRect/>
          <a:stretch>
            <a:fillRect/>
          </a:stretch>
        </p:blipFill>
        <p:spPr bwMode="auto">
          <a:xfrm>
            <a:off x="6072198" y="3071810"/>
            <a:ext cx="1641450" cy="1628775"/>
          </a:xfrm>
          <a:prstGeom prst="rect">
            <a:avLst/>
          </a:prstGeom>
          <a:noFill/>
          <a:ln>
            <a:noFill/>
          </a:ln>
        </p:spPr>
      </p:pic>
      <p:pic>
        <p:nvPicPr>
          <p:cNvPr id="6" name="Imagem 19" descr="C:\Users\Samara\AppData\Local\Microsoft\Windows\Temporary Internet Files\Content.IE5\0BD0NTW7\MC900410881[1].wmf"/>
          <p:cNvPicPr/>
          <p:nvPr/>
        </p:nvPicPr>
        <p:blipFill>
          <a:blip r:embed="rId3" cstate="print">
            <a:extLst>
              <a:ext uri="{28A0092B-C50C-407E-A947-70E740481C1C}">
                <a14:useLocalDpi xmlns:lc="http://schemas.openxmlformats.org/drawingml/2006/lockedCanvas" xmlns:pic="http://schemas.openxmlformats.org/drawingml/2006/picture" xmlns="" xmlns:wpc="http://schemas.microsoft.com/office/word/2010/wordprocessingCanvas" xmlns:mc="http://schemas.openxmlformats.org/markup-compatibility/2006" xmlns:o="urn:schemas-microsoft-com:office:office" xmlns:v="urn:schemas-microsoft-com:vml" xmlns:wp14="http://schemas.microsoft.com/office/word/2010/wordprocessingDrawing" xmlns:w10="urn:schemas-microsoft-com:office:word" xmlns:w="http://schemas.openxmlformats.org/wordprocessingml/2006/main" xmlns:w14="http://schemas.microsoft.com/office/word/2010/wordml" xmlns:wpg="http://schemas.microsoft.com/office/word/2010/wordprocessingGroup" xmlns:wpi="http://schemas.microsoft.com/office/word/2010/wordprocessingInk" xmlns:wps="http://schemas.microsoft.com/office/word/2010/wordprocessingShape" xmlns:a14="http://schemas.microsoft.com/office/drawing/2010/main" xmlns:wne="http://schemas.microsoft.com/office/word/2006/wordml" xmlns:wp="http://schemas.openxmlformats.org/drawingml/2006/wordprocessingDrawing" xmlns:m="http://schemas.openxmlformats.org/officeDocument/2006/math" xmlns:ve="http://schemas.openxmlformats.org/markup-compatibility/2006" val="0"/>
              </a:ext>
            </a:extLst>
          </a:blip>
          <a:srcRect/>
          <a:stretch>
            <a:fillRect/>
          </a:stretch>
        </p:blipFill>
        <p:spPr bwMode="auto">
          <a:xfrm>
            <a:off x="6786578" y="4786322"/>
            <a:ext cx="1647825" cy="1581150"/>
          </a:xfrm>
          <a:prstGeom prst="rect">
            <a:avLst/>
          </a:prstGeom>
          <a:no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900" decel="100000" fill="hold"/>
                                        <p:tgtEl>
                                          <p:spTgt spid="4"/>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4"/>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2011354"/>
          </a:xfrm>
        </p:spPr>
        <p:txBody>
          <a:bodyPr>
            <a:normAutofit fontScale="90000"/>
          </a:bodyPr>
          <a:lstStyle/>
          <a:p>
            <a:r>
              <a:rPr lang="en-US" sz="3200" b="1" dirty="0" smtClean="0">
                <a:solidFill>
                  <a:srgbClr val="FF0000"/>
                </a:solidFill>
              </a:rPr>
              <a:t>Good Luck or Bad luck?</a:t>
            </a:r>
            <a:r>
              <a:rPr lang="en-US" sz="3200" b="1" dirty="0" smtClean="0"/>
              <a:t/>
            </a:r>
            <a:br>
              <a:rPr lang="en-US" sz="3200" b="1" dirty="0" smtClean="0"/>
            </a:br>
            <a:r>
              <a:rPr lang="en-US" sz="3100" b="1" dirty="0" smtClean="0"/>
              <a:t>Many people believe in superstitions (</a:t>
            </a:r>
            <a:r>
              <a:rPr lang="ru-RU" sz="3100" b="1" dirty="0" smtClean="0"/>
              <a:t>суеверия)</a:t>
            </a:r>
            <a:r>
              <a:rPr lang="en-US" sz="3100" b="1" dirty="0" smtClean="0"/>
              <a:t>. Here are some English superstitions. Try to guess them. </a:t>
            </a:r>
            <a:r>
              <a:rPr lang="en-US" sz="3200" b="1" dirty="0" smtClean="0"/>
              <a:t/>
            </a:r>
            <a:br>
              <a:rPr lang="en-US" sz="3200" b="1" dirty="0" smtClean="0"/>
            </a:br>
            <a:r>
              <a:rPr lang="en-US" sz="3200" b="1" dirty="0" smtClean="0">
                <a:solidFill>
                  <a:srgbClr val="C00000"/>
                </a:solidFill>
              </a:rPr>
              <a:t>Check yourself:  1a, 2b, 3a, 4b, 5b,6b, 7b, 8a</a:t>
            </a:r>
            <a:endParaRPr lang="ru-RU" sz="3200" b="1" dirty="0">
              <a:solidFill>
                <a:srgbClr val="C00000"/>
              </a:solidFill>
            </a:endParaRPr>
          </a:p>
        </p:txBody>
      </p:sp>
      <p:graphicFrame>
        <p:nvGraphicFramePr>
          <p:cNvPr id="4" name="Содержимое 3"/>
          <p:cNvGraphicFramePr>
            <a:graphicFrameLocks noGrp="1"/>
          </p:cNvGraphicFramePr>
          <p:nvPr>
            <p:ph idx="1"/>
          </p:nvPr>
        </p:nvGraphicFramePr>
        <p:xfrm>
          <a:off x="457200" y="2285992"/>
          <a:ext cx="8229600" cy="4071968"/>
        </p:xfrm>
        <a:graphic>
          <a:graphicData uri="http://schemas.openxmlformats.org/drawingml/2006/table">
            <a:tbl>
              <a:tblPr firstRow="1" bandRow="1">
                <a:tableStyleId>{5C22544A-7EE6-4342-B048-85BDC9FD1C3A}</a:tableStyleId>
              </a:tblPr>
              <a:tblGrid>
                <a:gridCol w="5329246"/>
                <a:gridCol w="2900354"/>
              </a:tblGrid>
              <a:tr h="508996">
                <a:tc>
                  <a:txBody>
                    <a:bodyPr/>
                    <a:lstStyle/>
                    <a:p>
                      <a:r>
                        <a:rPr lang="en-US" dirty="0" smtClean="0"/>
                        <a:t>1.If you (find) a horseshoe</a:t>
                      </a:r>
                      <a:r>
                        <a:rPr lang="ru-RU" dirty="0" smtClean="0"/>
                        <a:t>,</a:t>
                      </a:r>
                      <a:endParaRPr lang="ru-RU"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 you (to have) good luck</a:t>
                      </a:r>
                      <a:endParaRPr lang="ru-RU" dirty="0"/>
                    </a:p>
                  </a:txBody>
                  <a:tcPr/>
                </a:tc>
              </a:tr>
              <a:tr h="508996">
                <a:tc>
                  <a:txBody>
                    <a:bodyPr/>
                    <a:lstStyle/>
                    <a:p>
                      <a:r>
                        <a:rPr lang="en-US" dirty="0" smtClean="0"/>
                        <a:t>2. If you (to walk) under the ladder</a:t>
                      </a:r>
                      <a:r>
                        <a:rPr lang="ru-RU" dirty="0" smtClean="0"/>
                        <a:t>,</a:t>
                      </a:r>
                      <a:endParaRPr lang="ru-RU" dirty="0"/>
                    </a:p>
                  </a:txBody>
                  <a:tcPr/>
                </a:tc>
                <a:tc>
                  <a:txBody>
                    <a:bodyPr/>
                    <a:lstStyle/>
                    <a:p>
                      <a:r>
                        <a:rPr lang="en-US" dirty="0" smtClean="0"/>
                        <a:t>b) you (to have) bad luck</a:t>
                      </a:r>
                      <a:endParaRPr lang="ru-RU" dirty="0"/>
                    </a:p>
                  </a:txBody>
                  <a:tcPr/>
                </a:tc>
              </a:tr>
              <a:tr h="508996">
                <a:tc>
                  <a:txBody>
                    <a:bodyPr/>
                    <a:lstStyle/>
                    <a:p>
                      <a:r>
                        <a:rPr lang="en-US" dirty="0" smtClean="0"/>
                        <a:t>3. If you (to give) a new pair of shoes to a poor person</a:t>
                      </a:r>
                      <a:r>
                        <a:rPr lang="ru-RU" dirty="0" smtClean="0"/>
                        <a:t>,</a:t>
                      </a:r>
                      <a:endParaRPr lang="ru-RU" dirty="0"/>
                    </a:p>
                  </a:txBody>
                  <a:tcPr/>
                </a:tc>
                <a:tc>
                  <a:txBody>
                    <a:bodyPr/>
                    <a:lstStyle/>
                    <a:p>
                      <a:endParaRPr lang="ru-RU"/>
                    </a:p>
                  </a:txBody>
                  <a:tcPr/>
                </a:tc>
              </a:tr>
              <a:tr h="508996">
                <a:tc>
                  <a:txBody>
                    <a:bodyPr/>
                    <a:lstStyle/>
                    <a:p>
                      <a:r>
                        <a:rPr lang="en-US" dirty="0" smtClean="0"/>
                        <a:t>4. If you (to open) an</a:t>
                      </a:r>
                      <a:r>
                        <a:rPr lang="en-US" baseline="0" dirty="0" smtClean="0"/>
                        <a:t> umbrella in your own house</a:t>
                      </a:r>
                      <a:r>
                        <a:rPr lang="ru-RU" baseline="0" dirty="0" smtClean="0"/>
                        <a:t>,</a:t>
                      </a:r>
                      <a:endParaRPr lang="ru-RU" dirty="0"/>
                    </a:p>
                  </a:txBody>
                  <a:tcPr/>
                </a:tc>
                <a:tc>
                  <a:txBody>
                    <a:bodyPr/>
                    <a:lstStyle/>
                    <a:p>
                      <a:endParaRPr lang="ru-RU"/>
                    </a:p>
                  </a:txBody>
                  <a:tcPr/>
                </a:tc>
              </a:tr>
              <a:tr h="508996">
                <a:tc>
                  <a:txBody>
                    <a:bodyPr/>
                    <a:lstStyle/>
                    <a:p>
                      <a:r>
                        <a:rPr lang="en-US" dirty="0" smtClean="0"/>
                        <a:t>5. If you (to</a:t>
                      </a:r>
                      <a:r>
                        <a:rPr lang="en-US" baseline="0" dirty="0" smtClean="0"/>
                        <a:t> put) your shoes on the table</a:t>
                      </a:r>
                      <a:r>
                        <a:rPr lang="ru-RU" baseline="0" dirty="0" smtClean="0"/>
                        <a:t>,</a:t>
                      </a:r>
                      <a:endParaRPr lang="ru-RU" dirty="0"/>
                    </a:p>
                  </a:txBody>
                  <a:tcPr/>
                </a:tc>
                <a:tc>
                  <a:txBody>
                    <a:bodyPr/>
                    <a:lstStyle/>
                    <a:p>
                      <a:endParaRPr lang="ru-RU" dirty="0"/>
                    </a:p>
                  </a:txBody>
                  <a:tcPr/>
                </a:tc>
              </a:tr>
              <a:tr h="508996">
                <a:tc>
                  <a:txBody>
                    <a:bodyPr/>
                    <a:lstStyle/>
                    <a:p>
                      <a:r>
                        <a:rPr lang="en-US" dirty="0" smtClean="0"/>
                        <a:t>6. If you (to spill </a:t>
                      </a:r>
                      <a:r>
                        <a:rPr lang="ru-RU" dirty="0" smtClean="0"/>
                        <a:t>рассыпать)</a:t>
                      </a:r>
                      <a:r>
                        <a:rPr lang="ru-RU" baseline="0" dirty="0" smtClean="0"/>
                        <a:t> </a:t>
                      </a:r>
                      <a:r>
                        <a:rPr lang="en-US" baseline="0" dirty="0" smtClean="0"/>
                        <a:t>salt</a:t>
                      </a:r>
                      <a:r>
                        <a:rPr lang="en-US" dirty="0" smtClean="0"/>
                        <a:t> </a:t>
                      </a:r>
                      <a:r>
                        <a:rPr lang="ru-RU" dirty="0" smtClean="0"/>
                        <a:t>,</a:t>
                      </a:r>
                      <a:endParaRPr lang="ru-RU" dirty="0"/>
                    </a:p>
                  </a:txBody>
                  <a:tcPr/>
                </a:tc>
                <a:tc>
                  <a:txBody>
                    <a:bodyPr/>
                    <a:lstStyle/>
                    <a:p>
                      <a:endParaRPr lang="ru-RU"/>
                    </a:p>
                  </a:txBody>
                  <a:tcPr/>
                </a:tc>
              </a:tr>
              <a:tr h="508996">
                <a:tc>
                  <a:txBody>
                    <a:bodyPr/>
                    <a:lstStyle/>
                    <a:p>
                      <a:r>
                        <a:rPr lang="en-US" dirty="0" smtClean="0"/>
                        <a:t>7. If you (to break) the mirror</a:t>
                      </a:r>
                      <a:r>
                        <a:rPr lang="ru-RU" dirty="0" smtClean="0"/>
                        <a:t>,</a:t>
                      </a:r>
                      <a:endParaRPr lang="ru-RU" dirty="0"/>
                    </a:p>
                  </a:txBody>
                  <a:tcPr/>
                </a:tc>
                <a:tc>
                  <a:txBody>
                    <a:bodyPr/>
                    <a:lstStyle/>
                    <a:p>
                      <a:endParaRPr lang="ru-RU" dirty="0"/>
                    </a:p>
                  </a:txBody>
                  <a:tcPr/>
                </a:tc>
              </a:tr>
              <a:tr h="508996">
                <a:tc>
                  <a:txBody>
                    <a:bodyPr/>
                    <a:lstStyle/>
                    <a:p>
                      <a:r>
                        <a:rPr lang="en-US" sz="1800" kern="1200" dirty="0" smtClean="0">
                          <a:solidFill>
                            <a:schemeClr val="dk1"/>
                          </a:solidFill>
                          <a:latin typeface="+mn-lt"/>
                          <a:ea typeface="+mn-ea"/>
                          <a:cs typeface="+mn-cs"/>
                        </a:rPr>
                        <a:t>8. If the first butterfly you see in the year (to be) white</a:t>
                      </a:r>
                      <a:r>
                        <a:rPr lang="ru-RU" sz="1800" kern="1200" dirty="0" smtClean="0">
                          <a:solidFill>
                            <a:schemeClr val="dk1"/>
                          </a:solidFill>
                          <a:latin typeface="+mn-lt"/>
                          <a:ea typeface="+mn-ea"/>
                          <a:cs typeface="+mn-cs"/>
                        </a:rPr>
                        <a:t>,</a:t>
                      </a:r>
                      <a:endParaRPr lang="ru-RU" dirty="0"/>
                    </a:p>
                  </a:txBody>
                  <a:tcPr/>
                </a:tc>
                <a:tc>
                  <a:txBody>
                    <a:bodyPr/>
                    <a:lstStyle/>
                    <a:p>
                      <a:endParaRPr lang="ru-RU" dirty="0"/>
                    </a:p>
                  </a:txBody>
                  <a:tcPr/>
                </a:tc>
              </a:tr>
            </a:tbl>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amond(in)">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en-US" sz="3600" b="1" dirty="0" smtClean="0">
                <a:solidFill>
                  <a:srgbClr val="FF0000"/>
                </a:solidFill>
                <a:latin typeface="Times New Roman" pitchFamily="18" charset="0"/>
                <a:cs typeface="Times New Roman" pitchFamily="18" charset="0"/>
              </a:rPr>
              <a:t>Work in pairs. Say what will happen if…</a:t>
            </a:r>
            <a:endParaRPr lang="ru-RU" sz="3600" b="1" dirty="0">
              <a:solidFill>
                <a:srgbClr val="FF0000"/>
              </a:solidFill>
              <a:latin typeface="Times New Roman" pitchFamily="18" charset="0"/>
              <a:cs typeface="Times New Roman" pitchFamily="18" charset="0"/>
            </a:endParaRPr>
          </a:p>
        </p:txBody>
      </p:sp>
      <p:sp>
        <p:nvSpPr>
          <p:cNvPr id="3" name="Содержимое 2"/>
          <p:cNvSpPr>
            <a:spLocks noGrp="1"/>
          </p:cNvSpPr>
          <p:nvPr>
            <p:ph idx="1"/>
          </p:nvPr>
        </p:nvSpPr>
        <p:spPr>
          <a:xfrm>
            <a:off x="457200" y="1357298"/>
            <a:ext cx="8229600" cy="4768865"/>
          </a:xfrm>
        </p:spPr>
        <p:txBody>
          <a:bodyPr>
            <a:normAutofit fontScale="85000" lnSpcReduction="20000"/>
          </a:bodyPr>
          <a:lstStyle/>
          <a:p>
            <a:pPr>
              <a:buNone/>
            </a:pPr>
            <a:r>
              <a:rPr lang="en-US" sz="3300" dirty="0" smtClean="0"/>
              <a:t>… </a:t>
            </a:r>
            <a:r>
              <a:rPr lang="en-US" sz="3300" b="1" dirty="0" smtClean="0">
                <a:latin typeface="Times New Roman" pitchFamily="18" charset="0"/>
                <a:cs typeface="Times New Roman" pitchFamily="18" charset="0"/>
              </a:rPr>
              <a:t>you don’t obey your parents</a:t>
            </a:r>
          </a:p>
          <a:p>
            <a:pPr>
              <a:buNone/>
            </a:pPr>
            <a:r>
              <a:rPr lang="en-US" sz="3300" b="1" dirty="0" smtClean="0">
                <a:latin typeface="Times New Roman" pitchFamily="18" charset="0"/>
                <a:cs typeface="Times New Roman" pitchFamily="18" charset="0"/>
              </a:rPr>
              <a:t>… you don’t do your homework</a:t>
            </a:r>
          </a:p>
          <a:p>
            <a:pPr>
              <a:buNone/>
            </a:pPr>
            <a:r>
              <a:rPr lang="en-US" sz="3300" b="1" dirty="0" smtClean="0">
                <a:latin typeface="Times New Roman" pitchFamily="18" charset="0"/>
                <a:cs typeface="Times New Roman" pitchFamily="18" charset="0"/>
              </a:rPr>
              <a:t>… you eat too much chocolate</a:t>
            </a:r>
          </a:p>
          <a:p>
            <a:pPr>
              <a:buNone/>
            </a:pPr>
            <a:r>
              <a:rPr lang="en-US" sz="3300" b="1" dirty="0" smtClean="0">
                <a:latin typeface="Times New Roman" pitchFamily="18" charset="0"/>
                <a:cs typeface="Times New Roman" pitchFamily="18" charset="0"/>
              </a:rPr>
              <a:t>… you arrive late for the plane</a:t>
            </a:r>
          </a:p>
          <a:p>
            <a:pPr>
              <a:buNone/>
            </a:pPr>
            <a:r>
              <a:rPr lang="en-US" sz="3300" b="1" dirty="0" smtClean="0">
                <a:latin typeface="Times New Roman" pitchFamily="18" charset="0"/>
                <a:cs typeface="Times New Roman" pitchFamily="18" charset="0"/>
              </a:rPr>
              <a:t>… you don’t help your parents about the house</a:t>
            </a:r>
          </a:p>
          <a:p>
            <a:pPr>
              <a:buNone/>
            </a:pPr>
            <a:r>
              <a:rPr lang="en-US" sz="3300" b="1" dirty="0" smtClean="0">
                <a:latin typeface="Times New Roman" pitchFamily="18" charset="0"/>
                <a:cs typeface="Times New Roman" pitchFamily="18" charset="0"/>
              </a:rPr>
              <a:t>… you lose your mobile phone</a:t>
            </a:r>
          </a:p>
          <a:p>
            <a:pPr>
              <a:buNone/>
            </a:pPr>
            <a:r>
              <a:rPr lang="en-US" sz="3300" b="1" dirty="0" smtClean="0">
                <a:latin typeface="Times New Roman" pitchFamily="18" charset="0"/>
                <a:cs typeface="Times New Roman" pitchFamily="18" charset="0"/>
              </a:rPr>
              <a:t>… burglars break into your house</a:t>
            </a:r>
          </a:p>
          <a:p>
            <a:pPr>
              <a:buNone/>
            </a:pPr>
            <a:r>
              <a:rPr lang="en-US" sz="3300" b="1" dirty="0" smtClean="0">
                <a:latin typeface="Times New Roman" pitchFamily="18" charset="0"/>
                <a:cs typeface="Times New Roman" pitchFamily="18" charset="0"/>
              </a:rPr>
              <a:t>… people hunt a lot of Indian  tigers</a:t>
            </a:r>
          </a:p>
          <a:p>
            <a:pPr>
              <a:buNone/>
            </a:pPr>
            <a:r>
              <a:rPr lang="en-US" sz="3300" b="1" dirty="0" smtClean="0">
                <a:latin typeface="Times New Roman" pitchFamily="18" charset="0"/>
                <a:cs typeface="Times New Roman" pitchFamily="18" charset="0"/>
              </a:rPr>
              <a:t>… we don’t protect nature</a:t>
            </a:r>
          </a:p>
          <a:p>
            <a:pPr>
              <a:buNone/>
            </a:pPr>
            <a:r>
              <a:rPr lang="en-US" sz="3300" b="1" dirty="0" smtClean="0">
                <a:latin typeface="Times New Roman" pitchFamily="18" charset="0"/>
                <a:cs typeface="Times New Roman" pitchFamily="18" charset="0"/>
              </a:rPr>
              <a:t>… you fall ill</a:t>
            </a:r>
          </a:p>
          <a:p>
            <a:pPr>
              <a:buNone/>
            </a:pPr>
            <a:r>
              <a:rPr lang="en-US" sz="3300" b="1" dirty="0" smtClean="0">
                <a:latin typeface="Times New Roman" pitchFamily="18" charset="0"/>
                <a:cs typeface="Times New Roman" pitchFamily="18" charset="0"/>
              </a:rPr>
              <a:t>… your friend offends you</a:t>
            </a:r>
          </a:p>
          <a:p>
            <a:pPr>
              <a:buNone/>
            </a:pPr>
            <a:endParaRPr lang="en-US" dirty="0" smtClean="0"/>
          </a:p>
          <a:p>
            <a:pPr>
              <a:buNone/>
            </a:pPr>
            <a:endParaRPr lang="ru-RU"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es-MX" sz="3200" b="1" u="sng" dirty="0" smtClean="0">
                <a:latin typeface="Times New Roman" pitchFamily="18" charset="0"/>
                <a:cs typeface="Times New Roman" pitchFamily="18" charset="0"/>
              </a:rPr>
              <a:t>Complete these conditionals with personal information.</a:t>
            </a:r>
            <a:endParaRPr lang="ru-RU" sz="3200" dirty="0"/>
          </a:p>
        </p:txBody>
      </p:sp>
      <p:sp>
        <p:nvSpPr>
          <p:cNvPr id="3" name="Содержимое 2"/>
          <p:cNvSpPr>
            <a:spLocks noGrp="1"/>
          </p:cNvSpPr>
          <p:nvPr>
            <p:ph idx="1"/>
          </p:nvPr>
        </p:nvSpPr>
        <p:spPr>
          <a:xfrm>
            <a:off x="457200" y="1500174"/>
            <a:ext cx="8229600" cy="4625989"/>
          </a:xfrm>
        </p:spPr>
        <p:txBody>
          <a:bodyPr>
            <a:normAutofit fontScale="77500" lnSpcReduction="20000"/>
          </a:bodyPr>
          <a:lstStyle/>
          <a:p>
            <a:pPr marL="514350" indent="-514350">
              <a:buAutoNum type="arabicPeriod"/>
            </a:pPr>
            <a:endParaRPr lang="ru-RU" sz="2800" b="1" dirty="0" smtClean="0">
              <a:solidFill>
                <a:srgbClr val="FFFF00"/>
              </a:solidFill>
              <a:latin typeface="Times New Roman" pitchFamily="18" charset="0"/>
              <a:cs typeface="Times New Roman" pitchFamily="18" charset="0"/>
            </a:endParaRPr>
          </a:p>
          <a:p>
            <a:pPr marL="514350" indent="-514350">
              <a:buAutoNum type="arabicPeriod"/>
            </a:pPr>
            <a:r>
              <a:rPr lang="es-MX" sz="3300" b="1" dirty="0" smtClean="0">
                <a:solidFill>
                  <a:srgbClr val="FFFF00"/>
                </a:solidFill>
                <a:latin typeface="Times New Roman" pitchFamily="18" charset="0"/>
                <a:cs typeface="Times New Roman" pitchFamily="18" charset="0"/>
              </a:rPr>
              <a:t>If I have money, ...</a:t>
            </a:r>
          </a:p>
          <a:p>
            <a:pPr marL="514350" indent="-514350">
              <a:buAutoNum type="arabicPeriod"/>
            </a:pPr>
            <a:r>
              <a:rPr lang="es-MX" sz="3300" b="1" dirty="0" smtClean="0">
                <a:solidFill>
                  <a:srgbClr val="FFFF00"/>
                </a:solidFill>
                <a:latin typeface="Times New Roman" pitchFamily="18" charset="0"/>
                <a:cs typeface="Times New Roman" pitchFamily="18" charset="0"/>
              </a:rPr>
              <a:t> If I have time tonight, ...</a:t>
            </a:r>
          </a:p>
          <a:p>
            <a:pPr marL="514350" indent="-514350">
              <a:buAutoNum type="arabicPeriod"/>
            </a:pPr>
            <a:r>
              <a:rPr lang="es-MX" sz="3300" b="1" dirty="0" smtClean="0">
                <a:solidFill>
                  <a:srgbClr val="FFFF00"/>
                </a:solidFill>
                <a:latin typeface="Times New Roman" pitchFamily="18" charset="0"/>
                <a:cs typeface="Times New Roman" pitchFamily="18" charset="0"/>
              </a:rPr>
              <a:t> If I get good marks in Maths,</a:t>
            </a:r>
          </a:p>
          <a:p>
            <a:pPr marL="514350" indent="-514350">
              <a:buAutoNum type="arabicPeriod"/>
            </a:pPr>
            <a:r>
              <a:rPr lang="es-MX" sz="3300" b="1" dirty="0" smtClean="0">
                <a:solidFill>
                  <a:srgbClr val="FFFF00"/>
                </a:solidFill>
                <a:latin typeface="Times New Roman" pitchFamily="18" charset="0"/>
                <a:cs typeface="Times New Roman" pitchFamily="18" charset="0"/>
              </a:rPr>
              <a:t> If I feel like spending time with my friends, ...</a:t>
            </a:r>
          </a:p>
          <a:p>
            <a:pPr marL="514350" indent="-514350">
              <a:buAutoNum type="arabicPeriod"/>
            </a:pPr>
            <a:r>
              <a:rPr lang="es-MX" sz="3300" b="1" dirty="0" smtClean="0">
                <a:solidFill>
                  <a:srgbClr val="FFFF00"/>
                </a:solidFill>
                <a:latin typeface="Times New Roman" pitchFamily="18" charset="0"/>
                <a:cs typeface="Times New Roman" pitchFamily="18" charset="0"/>
              </a:rPr>
              <a:t> If my parents let me, ... </a:t>
            </a:r>
            <a:endParaRPr lang="ru-RU" sz="3300" b="1" dirty="0" smtClean="0">
              <a:solidFill>
                <a:srgbClr val="FFFF00"/>
              </a:solidFill>
              <a:latin typeface="Times New Roman" pitchFamily="18" charset="0"/>
              <a:cs typeface="Times New Roman" pitchFamily="18" charset="0"/>
            </a:endParaRPr>
          </a:p>
          <a:p>
            <a:pPr marL="514350" indent="-514350">
              <a:buNone/>
            </a:pPr>
            <a:endParaRPr lang="ru-RU" b="1" u="sng" dirty="0" smtClean="0">
              <a:latin typeface="Times New Roman" pitchFamily="18" charset="0"/>
              <a:cs typeface="Times New Roman" pitchFamily="18" charset="0"/>
            </a:endParaRPr>
          </a:p>
          <a:p>
            <a:pPr marL="514350" indent="-514350">
              <a:buNone/>
            </a:pPr>
            <a:r>
              <a:rPr lang="es-MX" b="1" u="sng" dirty="0" smtClean="0">
                <a:latin typeface="Times New Roman" pitchFamily="18" charset="0"/>
                <a:cs typeface="Times New Roman" pitchFamily="18" charset="0"/>
              </a:rPr>
              <a:t>Exchange information with a partner.</a:t>
            </a:r>
            <a:endParaRPr lang="ru-RU" b="1" u="sng" dirty="0" smtClean="0">
              <a:latin typeface="Times New Roman" pitchFamily="18" charset="0"/>
              <a:cs typeface="Times New Roman" pitchFamily="18" charset="0"/>
            </a:endParaRPr>
          </a:p>
          <a:p>
            <a:pPr marL="514350" indent="-514350">
              <a:buNone/>
            </a:pPr>
            <a:r>
              <a:rPr lang="es-MX" dirty="0" smtClean="0">
                <a:latin typeface="Times New Roman" pitchFamily="18" charset="0"/>
                <a:cs typeface="Times New Roman" pitchFamily="18" charset="0"/>
              </a:rPr>
              <a:t/>
            </a:r>
            <a:br>
              <a:rPr lang="es-MX" dirty="0" smtClean="0">
                <a:latin typeface="Times New Roman" pitchFamily="18" charset="0"/>
                <a:cs typeface="Times New Roman" pitchFamily="18" charset="0"/>
              </a:rPr>
            </a:br>
            <a:r>
              <a:rPr lang="es-MX" b="1" dirty="0" smtClean="0">
                <a:solidFill>
                  <a:srgbClr val="C00000"/>
                </a:solidFill>
                <a:latin typeface="Times New Roman" pitchFamily="18" charset="0"/>
                <a:cs typeface="Times New Roman" pitchFamily="18" charset="0"/>
              </a:rPr>
              <a:t>What </a:t>
            </a:r>
            <a:r>
              <a:rPr lang="es-MX" b="1" i="1" dirty="0" smtClean="0">
                <a:solidFill>
                  <a:srgbClr val="C00000"/>
                </a:solidFill>
                <a:latin typeface="Times New Roman" pitchFamily="18" charset="0"/>
                <a:cs typeface="Times New Roman" pitchFamily="18" charset="0"/>
              </a:rPr>
              <a:t>will</a:t>
            </a:r>
            <a:r>
              <a:rPr lang="es-MX" b="1" dirty="0" smtClean="0">
                <a:solidFill>
                  <a:srgbClr val="C00000"/>
                </a:solidFill>
                <a:latin typeface="Times New Roman" pitchFamily="18" charset="0"/>
                <a:cs typeface="Times New Roman" pitchFamily="18" charset="0"/>
              </a:rPr>
              <a:t> you do if…..?</a:t>
            </a:r>
            <a:br>
              <a:rPr lang="es-MX" b="1" dirty="0" smtClean="0">
                <a:solidFill>
                  <a:srgbClr val="C00000"/>
                </a:solidFill>
                <a:latin typeface="Times New Roman" pitchFamily="18" charset="0"/>
                <a:cs typeface="Times New Roman" pitchFamily="18" charset="0"/>
              </a:rPr>
            </a:br>
            <a:r>
              <a:rPr lang="es-MX" b="1" dirty="0" smtClean="0">
                <a:solidFill>
                  <a:srgbClr val="C00000"/>
                </a:solidFill>
                <a:latin typeface="Times New Roman" pitchFamily="18" charset="0"/>
                <a:cs typeface="Times New Roman" pitchFamily="18" charset="0"/>
              </a:rPr>
              <a:t>What are you going to do if…? </a:t>
            </a:r>
            <a:br>
              <a:rPr lang="es-MX" b="1" dirty="0" smtClean="0">
                <a:solidFill>
                  <a:srgbClr val="C00000"/>
                </a:solidFill>
                <a:latin typeface="Times New Roman" pitchFamily="18" charset="0"/>
                <a:cs typeface="Times New Roman" pitchFamily="18" charset="0"/>
              </a:rPr>
            </a:br>
            <a:endParaRPr lang="ru-RU" b="1" dirty="0">
              <a:solidFill>
                <a:srgbClr val="C00000"/>
              </a:solidFill>
              <a:latin typeface="Times New Roman" pitchFamily="18" charset="0"/>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3">
                                            <p:txEl>
                                              <p:pRg st="7" end="7"/>
                                            </p:txEl>
                                          </p:spTgt>
                                        </p:tgtEl>
                                        <p:attrNameLst>
                                          <p:attrName>style.visibility</p:attrName>
                                        </p:attrNameLst>
                                      </p:cBhvr>
                                      <p:to>
                                        <p:strVal val="visible"/>
                                      </p:to>
                                    </p:set>
                                    <p:animEffect transition="in" filter="checkerboard(across)">
                                      <p:cBhvr>
                                        <p:cTn id="7" dur="500"/>
                                        <p:tgtEl>
                                          <p:spTgt spid="3">
                                            <p:txEl>
                                              <p:pRg st="7" end="7"/>
                                            </p:txEl>
                                          </p:spTgt>
                                        </p:tgtEl>
                                      </p:cBhvr>
                                    </p:animEffect>
                                  </p:childTnLst>
                                </p:cTn>
                              </p:par>
                              <p:par>
                                <p:cTn id="8" presetID="5" presetClass="entr" presetSubtype="10" fill="hold" nodeType="withEffect">
                                  <p:stCondLst>
                                    <p:cond delay="0"/>
                                  </p:stCondLst>
                                  <p:childTnLst>
                                    <p:set>
                                      <p:cBhvr>
                                        <p:cTn id="9" dur="1" fill="hold">
                                          <p:stCondLst>
                                            <p:cond delay="0"/>
                                          </p:stCondLst>
                                        </p:cTn>
                                        <p:tgtEl>
                                          <p:spTgt spid="3">
                                            <p:txEl>
                                              <p:pRg st="8" end="8"/>
                                            </p:txEl>
                                          </p:spTgt>
                                        </p:tgtEl>
                                        <p:attrNameLst>
                                          <p:attrName>style.visibility</p:attrName>
                                        </p:attrNameLst>
                                      </p:cBhvr>
                                      <p:to>
                                        <p:strVal val="visible"/>
                                      </p:to>
                                    </p:set>
                                    <p:animEffect transition="in" filter="checkerboard(across)">
                                      <p:cBhvr>
                                        <p:cTn id="10" dur="5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42910" y="214290"/>
            <a:ext cx="8215370" cy="1225536"/>
          </a:xfrm>
        </p:spPr>
        <p:txBody>
          <a:bodyPr>
            <a:normAutofit fontScale="90000"/>
          </a:bodyPr>
          <a:lstStyle/>
          <a:p>
            <a:pPr algn="l"/>
            <a:r>
              <a:rPr lang="en-US" sz="3600" b="1" dirty="0" smtClean="0">
                <a:solidFill>
                  <a:srgbClr val="FF0000"/>
                </a:solidFill>
                <a:latin typeface="Times New Roman" pitchFamily="18" charset="0"/>
                <a:cs typeface="Times New Roman" pitchFamily="18" charset="0"/>
              </a:rPr>
              <a:t>Read the story “I won’t tell you the </a:t>
            </a:r>
            <a:r>
              <a:rPr lang="en-US" sz="3600" b="1" dirty="0" err="1" smtClean="0">
                <a:solidFill>
                  <a:srgbClr val="FF0000"/>
                </a:solidFill>
                <a:latin typeface="Times New Roman" pitchFamily="18" charset="0"/>
                <a:cs typeface="Times New Roman" pitchFamily="18" charset="0"/>
              </a:rPr>
              <a:t>time”and</a:t>
            </a:r>
            <a:r>
              <a:rPr lang="en-US" sz="3600" b="1" dirty="0" smtClean="0">
                <a:solidFill>
                  <a:srgbClr val="FF0000"/>
                </a:solidFill>
                <a:latin typeface="Times New Roman" pitchFamily="18" charset="0"/>
                <a:cs typeface="Times New Roman" pitchFamily="18" charset="0"/>
              </a:rPr>
              <a:t> open the brackets. Make suppositions.</a:t>
            </a:r>
            <a:endParaRPr lang="ru-RU" sz="3600" b="1" dirty="0">
              <a:solidFill>
                <a:srgbClr val="FF0000"/>
              </a:solidFill>
              <a:latin typeface="Times New Roman" pitchFamily="18" charset="0"/>
              <a:cs typeface="Times New Roman" pitchFamily="18" charset="0"/>
            </a:endParaRPr>
          </a:p>
        </p:txBody>
      </p:sp>
      <p:sp>
        <p:nvSpPr>
          <p:cNvPr id="3" name="Содержимое 2"/>
          <p:cNvSpPr>
            <a:spLocks noGrp="1"/>
          </p:cNvSpPr>
          <p:nvPr>
            <p:ph idx="1"/>
          </p:nvPr>
        </p:nvSpPr>
        <p:spPr>
          <a:xfrm>
            <a:off x="500034" y="1357298"/>
            <a:ext cx="8229600" cy="4768865"/>
          </a:xfrm>
        </p:spPr>
        <p:txBody>
          <a:bodyPr>
            <a:normAutofit fontScale="92500" lnSpcReduction="10000"/>
          </a:bodyPr>
          <a:lstStyle/>
          <a:p>
            <a:pPr>
              <a:buNone/>
            </a:pPr>
            <a:r>
              <a:rPr lang="en-US" b="1" dirty="0" smtClean="0">
                <a:latin typeface="Times New Roman" pitchFamily="18" charset="0"/>
                <a:cs typeface="Times New Roman" pitchFamily="18" charset="0"/>
              </a:rPr>
              <a:t>A rich gentleman, who was travelling </a:t>
            </a:r>
            <a:endParaRPr lang="ru-RU" b="1" dirty="0" smtClean="0">
              <a:latin typeface="Times New Roman" pitchFamily="18" charset="0"/>
              <a:cs typeface="Times New Roman" pitchFamily="18" charset="0"/>
            </a:endParaRPr>
          </a:p>
          <a:p>
            <a:pPr>
              <a:buNone/>
            </a:pPr>
            <a:r>
              <a:rPr lang="en-US" b="1" dirty="0" smtClean="0">
                <a:latin typeface="Times New Roman" pitchFamily="18" charset="0"/>
                <a:cs typeface="Times New Roman" pitchFamily="18" charset="0"/>
              </a:rPr>
              <a:t>by train, was asked by the young man </a:t>
            </a:r>
            <a:endParaRPr lang="ru-RU" b="1" dirty="0" smtClean="0">
              <a:latin typeface="Times New Roman" pitchFamily="18" charset="0"/>
              <a:cs typeface="Times New Roman" pitchFamily="18" charset="0"/>
            </a:endParaRPr>
          </a:p>
          <a:p>
            <a:pPr>
              <a:buNone/>
            </a:pPr>
            <a:r>
              <a:rPr lang="en-US" b="1" dirty="0" smtClean="0">
                <a:latin typeface="Times New Roman" pitchFamily="18" charset="0"/>
                <a:cs typeface="Times New Roman" pitchFamily="18" charset="0"/>
              </a:rPr>
              <a:t>sitting next to him what time it was.</a:t>
            </a:r>
          </a:p>
          <a:p>
            <a:pPr>
              <a:buNone/>
            </a:pPr>
            <a:r>
              <a:rPr lang="en-US" b="1" dirty="0" smtClean="0">
                <a:latin typeface="Times New Roman" pitchFamily="18" charset="0"/>
                <a:cs typeface="Times New Roman" pitchFamily="18" charset="0"/>
              </a:rPr>
              <a:t>“I won’t tell you,” answered the rich gentleman.</a:t>
            </a:r>
          </a:p>
          <a:p>
            <a:pPr>
              <a:buNone/>
            </a:pPr>
            <a:r>
              <a:rPr lang="en-US" b="1" dirty="0" smtClean="0">
                <a:latin typeface="Times New Roman" pitchFamily="18" charset="0"/>
                <a:cs typeface="Times New Roman" pitchFamily="18" charset="0"/>
              </a:rPr>
              <a:t>“Why not?”, asked the young man.</a:t>
            </a:r>
          </a:p>
          <a:p>
            <a:pPr>
              <a:buNone/>
            </a:pPr>
            <a:r>
              <a:rPr lang="en-US" b="1" dirty="0" smtClean="0">
                <a:latin typeface="Times New Roman" pitchFamily="18" charset="0"/>
                <a:cs typeface="Times New Roman" pitchFamily="18" charset="0"/>
              </a:rPr>
              <a:t>“Because if I (to tell) you what time it is, … </a:t>
            </a:r>
          </a:p>
          <a:p>
            <a:pPr>
              <a:buNone/>
            </a:pPr>
            <a:r>
              <a:rPr lang="en-US" b="1" dirty="0" smtClean="0">
                <a:latin typeface="Times New Roman" pitchFamily="18" charset="0"/>
                <a:cs typeface="Times New Roman" pitchFamily="18" charset="0"/>
              </a:rPr>
              <a:t>you (to start) a conversation. </a:t>
            </a:r>
          </a:p>
          <a:p>
            <a:pPr>
              <a:buNone/>
            </a:pPr>
            <a:r>
              <a:rPr lang="en-US" b="1" dirty="0" smtClean="0">
                <a:latin typeface="Times New Roman" pitchFamily="18" charset="0"/>
                <a:cs typeface="Times New Roman" pitchFamily="18" charset="0"/>
              </a:rPr>
              <a:t>If you (to start) a conversation, …</a:t>
            </a:r>
          </a:p>
          <a:p>
            <a:pPr>
              <a:buNone/>
            </a:pPr>
            <a:r>
              <a:rPr lang="en-US" b="1" dirty="0" smtClean="0">
                <a:latin typeface="Times New Roman" pitchFamily="18" charset="0"/>
                <a:cs typeface="Times New Roman" pitchFamily="18" charset="0"/>
              </a:rPr>
              <a:t>you (to ask) me about my life.</a:t>
            </a:r>
            <a:endParaRPr lang="ru-RU" b="1" dirty="0">
              <a:latin typeface="Times New Roman" pitchFamily="18" charset="0"/>
              <a:cs typeface="Times New Roman" pitchFamily="18" charset="0"/>
            </a:endParaRPr>
          </a:p>
        </p:txBody>
      </p:sp>
      <p:pic>
        <p:nvPicPr>
          <p:cNvPr id="6146" name="Picture 2" descr="C:\Users\Ирина\Desktop\busy teacher past cont\conditionals\часы на руке.jpg"/>
          <p:cNvPicPr>
            <a:picLocks noChangeAspect="1" noChangeArrowheads="1"/>
          </p:cNvPicPr>
          <p:nvPr/>
        </p:nvPicPr>
        <p:blipFill>
          <a:blip r:embed="rId2" cstate="print"/>
          <a:srcRect/>
          <a:stretch>
            <a:fillRect/>
          </a:stretch>
        </p:blipFill>
        <p:spPr bwMode="auto">
          <a:xfrm>
            <a:off x="6500826" y="4572008"/>
            <a:ext cx="2333625" cy="1562100"/>
          </a:xfrm>
          <a:prstGeom prst="rect">
            <a:avLst/>
          </a:prstGeom>
          <a:noFill/>
        </p:spPr>
      </p:pic>
      <p:pic>
        <p:nvPicPr>
          <p:cNvPr id="6147" name="Picture 3" descr="C:\Users\Ирина\Desktop\busy teacher past cont\conditionals\поезд.jpg"/>
          <p:cNvPicPr>
            <a:picLocks noChangeAspect="1" noChangeArrowheads="1"/>
          </p:cNvPicPr>
          <p:nvPr/>
        </p:nvPicPr>
        <p:blipFill>
          <a:blip r:embed="rId3" cstate="print"/>
          <a:srcRect/>
          <a:stretch>
            <a:fillRect/>
          </a:stretch>
        </p:blipFill>
        <p:spPr bwMode="auto">
          <a:xfrm>
            <a:off x="6858016" y="1285860"/>
            <a:ext cx="2143140" cy="142876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nodeType="clickEffect">
                                  <p:stCondLst>
                                    <p:cond delay="0"/>
                                  </p:stCondLst>
                                  <p:childTnLst>
                                    <p:set>
                                      <p:cBhvr>
                                        <p:cTn id="6" dur="1" fill="hold">
                                          <p:stCondLst>
                                            <p:cond delay="0"/>
                                          </p:stCondLst>
                                        </p:cTn>
                                        <p:tgtEl>
                                          <p:spTgt spid="3">
                                            <p:txEl>
                                              <p:pRg st="6" end="6"/>
                                            </p:txEl>
                                          </p:spTgt>
                                        </p:tgtEl>
                                        <p:attrNameLst>
                                          <p:attrName>style.visibility</p:attrName>
                                        </p:attrNameLst>
                                      </p:cBhvr>
                                      <p:to>
                                        <p:strVal val="visible"/>
                                      </p:to>
                                    </p:set>
                                    <p:animEffect transition="in" filter="fade">
                                      <p:cBhvr>
                                        <p:cTn id="7" dur="1000"/>
                                        <p:tgtEl>
                                          <p:spTgt spid="3">
                                            <p:txEl>
                                              <p:pRg st="6" end="6"/>
                                            </p:txEl>
                                          </p:spTgt>
                                        </p:tgtEl>
                                      </p:cBhvr>
                                    </p:animEffect>
                                    <p:anim calcmode="lin" valueType="num">
                                      <p:cBhvr>
                                        <p:cTn id="8"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7" presetClass="entr" presetSubtype="0" fill="hold" nodeType="clickEffect">
                                  <p:stCondLst>
                                    <p:cond delay="0"/>
                                  </p:stCondLst>
                                  <p:childTnLst>
                                    <p:set>
                                      <p:cBhvr>
                                        <p:cTn id="13" dur="1" fill="hold">
                                          <p:stCondLst>
                                            <p:cond delay="0"/>
                                          </p:stCondLst>
                                        </p:cTn>
                                        <p:tgtEl>
                                          <p:spTgt spid="3">
                                            <p:txEl>
                                              <p:pRg st="7" end="7"/>
                                            </p:txEl>
                                          </p:spTgt>
                                        </p:tgtEl>
                                        <p:attrNameLst>
                                          <p:attrName>style.visibility</p:attrName>
                                        </p:attrNameLst>
                                      </p:cBhvr>
                                      <p:to>
                                        <p:strVal val="visible"/>
                                      </p:to>
                                    </p:set>
                                    <p:animEffect transition="in" filter="fade">
                                      <p:cBhvr>
                                        <p:cTn id="14" dur="1000"/>
                                        <p:tgtEl>
                                          <p:spTgt spid="3">
                                            <p:txEl>
                                              <p:pRg st="7" end="7"/>
                                            </p:txEl>
                                          </p:spTgt>
                                        </p:tgtEl>
                                      </p:cBhvr>
                                    </p:animEffect>
                                    <p:anim calcmode="lin" valueType="num">
                                      <p:cBhvr>
                                        <p:cTn id="15"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7" end="7"/>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7" presetClass="entr" presetSubtype="0" fill="hold" nodeType="clickEffect">
                                  <p:stCondLst>
                                    <p:cond delay="0"/>
                                  </p:stCondLst>
                                  <p:childTnLst>
                                    <p:set>
                                      <p:cBhvr>
                                        <p:cTn id="20" dur="1" fill="hold">
                                          <p:stCondLst>
                                            <p:cond delay="0"/>
                                          </p:stCondLst>
                                        </p:cTn>
                                        <p:tgtEl>
                                          <p:spTgt spid="3">
                                            <p:txEl>
                                              <p:pRg st="8" end="8"/>
                                            </p:txEl>
                                          </p:spTgt>
                                        </p:tgtEl>
                                        <p:attrNameLst>
                                          <p:attrName>style.visibility</p:attrName>
                                        </p:attrNameLst>
                                      </p:cBhvr>
                                      <p:to>
                                        <p:strVal val="visible"/>
                                      </p:to>
                                    </p:set>
                                    <p:animEffect transition="in" filter="fade">
                                      <p:cBhvr>
                                        <p:cTn id="21" dur="1000"/>
                                        <p:tgtEl>
                                          <p:spTgt spid="3">
                                            <p:txEl>
                                              <p:pRg st="8" end="8"/>
                                            </p:txEl>
                                          </p:spTgt>
                                        </p:tgtEl>
                                      </p:cBhvr>
                                    </p:animEffect>
                                    <p:anim calcmode="lin" valueType="num">
                                      <p:cBhvr>
                                        <p:cTn id="22" dur="1000" fill="hold"/>
                                        <p:tgtEl>
                                          <p:spTgt spid="3">
                                            <p:txEl>
                                              <p:pRg st="8" end="8"/>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8" end="8"/>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82528"/>
          </a:xfrm>
        </p:spPr>
        <p:txBody>
          <a:bodyPr>
            <a:normAutofit fontScale="90000"/>
          </a:bodyPr>
          <a:lstStyle/>
          <a:p>
            <a:endParaRPr lang="ru-RU" dirty="0"/>
          </a:p>
        </p:txBody>
      </p:sp>
      <p:sp>
        <p:nvSpPr>
          <p:cNvPr id="3" name="Содержимое 2"/>
          <p:cNvSpPr>
            <a:spLocks noGrp="1"/>
          </p:cNvSpPr>
          <p:nvPr>
            <p:ph idx="1"/>
          </p:nvPr>
        </p:nvSpPr>
        <p:spPr>
          <a:xfrm>
            <a:off x="457200" y="500042"/>
            <a:ext cx="8229600" cy="5626121"/>
          </a:xfrm>
        </p:spPr>
        <p:txBody>
          <a:bodyPr>
            <a:normAutofit fontScale="77500" lnSpcReduction="20000"/>
          </a:bodyPr>
          <a:lstStyle/>
          <a:p>
            <a:pPr>
              <a:buNone/>
            </a:pPr>
            <a:r>
              <a:rPr lang="en-US" b="1" dirty="0" smtClean="0">
                <a:latin typeface="Times New Roman" pitchFamily="18" charset="0"/>
                <a:cs typeface="Times New Roman" pitchFamily="18" charset="0"/>
              </a:rPr>
              <a:t>If I (to tell) you about my life, …</a:t>
            </a:r>
          </a:p>
          <a:p>
            <a:pPr>
              <a:buNone/>
            </a:pPr>
            <a:r>
              <a:rPr lang="en-US" b="1" dirty="0" smtClean="0">
                <a:latin typeface="Times New Roman" pitchFamily="18" charset="0"/>
                <a:cs typeface="Times New Roman" pitchFamily="18" charset="0"/>
              </a:rPr>
              <a:t> you (to tell) me about yours.</a:t>
            </a:r>
          </a:p>
          <a:p>
            <a:pPr>
              <a:buNone/>
            </a:pPr>
            <a:r>
              <a:rPr lang="en-US" b="1" dirty="0" smtClean="0">
                <a:latin typeface="Times New Roman" pitchFamily="18" charset="0"/>
                <a:cs typeface="Times New Roman" pitchFamily="18" charset="0"/>
              </a:rPr>
              <a:t>If you (to tell) me about your life, …</a:t>
            </a:r>
          </a:p>
          <a:p>
            <a:pPr>
              <a:buNone/>
            </a:pPr>
            <a:r>
              <a:rPr lang="en-US" b="1" dirty="0" smtClean="0">
                <a:latin typeface="Times New Roman" pitchFamily="18" charset="0"/>
                <a:cs typeface="Times New Roman" pitchFamily="18" charset="0"/>
              </a:rPr>
              <a:t>we (to make) friends.</a:t>
            </a:r>
          </a:p>
          <a:p>
            <a:pPr>
              <a:buNone/>
            </a:pPr>
            <a:r>
              <a:rPr lang="en-US" b="1" dirty="0" smtClean="0">
                <a:latin typeface="Times New Roman" pitchFamily="18" charset="0"/>
                <a:cs typeface="Times New Roman" pitchFamily="18" charset="0"/>
              </a:rPr>
              <a:t>If we (to make) friends, …</a:t>
            </a:r>
          </a:p>
          <a:p>
            <a:pPr>
              <a:buNone/>
            </a:pPr>
            <a:r>
              <a:rPr lang="en-US" b="1" dirty="0" smtClean="0">
                <a:latin typeface="Times New Roman" pitchFamily="18" charset="0"/>
                <a:cs typeface="Times New Roman" pitchFamily="18" charset="0"/>
              </a:rPr>
              <a:t>I (to invite) you to my house for tea.</a:t>
            </a:r>
          </a:p>
          <a:p>
            <a:pPr>
              <a:buNone/>
            </a:pPr>
            <a:r>
              <a:rPr lang="en-US" b="1" dirty="0" smtClean="0">
                <a:latin typeface="Times New Roman" pitchFamily="18" charset="0"/>
                <a:cs typeface="Times New Roman" pitchFamily="18" charset="0"/>
              </a:rPr>
              <a:t>If you (to come) to my house, …</a:t>
            </a:r>
          </a:p>
          <a:p>
            <a:pPr>
              <a:buNone/>
            </a:pPr>
            <a:r>
              <a:rPr lang="en-US" b="1" dirty="0" smtClean="0">
                <a:latin typeface="Times New Roman" pitchFamily="18" charset="0"/>
                <a:cs typeface="Times New Roman" pitchFamily="18" charset="0"/>
              </a:rPr>
              <a:t>you (to see) my beautiful daughter.</a:t>
            </a:r>
          </a:p>
          <a:p>
            <a:pPr>
              <a:buNone/>
            </a:pPr>
            <a:r>
              <a:rPr lang="en-US" b="1" dirty="0" smtClean="0">
                <a:latin typeface="Times New Roman" pitchFamily="18" charset="0"/>
                <a:cs typeface="Times New Roman" pitchFamily="18" charset="0"/>
              </a:rPr>
              <a:t>If you (to see) my beautiful daughter, …</a:t>
            </a:r>
          </a:p>
          <a:p>
            <a:pPr>
              <a:buNone/>
            </a:pPr>
            <a:r>
              <a:rPr lang="en-US" b="1" dirty="0" smtClean="0">
                <a:latin typeface="Times New Roman" pitchFamily="18" charset="0"/>
                <a:cs typeface="Times New Roman" pitchFamily="18" charset="0"/>
              </a:rPr>
              <a:t>you (to fall) in love with her. </a:t>
            </a:r>
          </a:p>
          <a:p>
            <a:pPr>
              <a:buNone/>
            </a:pPr>
            <a:r>
              <a:rPr lang="en-US" b="1" dirty="0" smtClean="0">
                <a:latin typeface="Times New Roman" pitchFamily="18" charset="0"/>
                <a:cs typeface="Times New Roman" pitchFamily="18" charset="0"/>
              </a:rPr>
              <a:t>If you (to fall) in love with her, …</a:t>
            </a:r>
          </a:p>
          <a:p>
            <a:pPr>
              <a:buNone/>
            </a:pPr>
            <a:r>
              <a:rPr lang="en-US" b="1" dirty="0" smtClean="0">
                <a:latin typeface="Times New Roman" pitchFamily="18" charset="0"/>
                <a:cs typeface="Times New Roman" pitchFamily="18" charset="0"/>
              </a:rPr>
              <a:t>you (to ask) her to be your wife.</a:t>
            </a:r>
          </a:p>
          <a:p>
            <a:pPr>
              <a:buNone/>
            </a:pPr>
            <a:r>
              <a:rPr lang="en-US" b="1" dirty="0" smtClean="0">
                <a:latin typeface="Times New Roman" pitchFamily="18" charset="0"/>
                <a:cs typeface="Times New Roman" pitchFamily="18" charset="0"/>
              </a:rPr>
              <a:t>		And I don’t want any man who doesn’t have a watch to marry my daughter. That’s why I won’t tell you the time.  </a:t>
            </a:r>
            <a:endParaRPr lang="ru-RU" b="1" dirty="0">
              <a:latin typeface="Times New Roman" pitchFamily="18" charset="0"/>
              <a:cs typeface="Times New Roman" pitchFamily="18" charset="0"/>
            </a:endParaRPr>
          </a:p>
        </p:txBody>
      </p:sp>
      <p:pic>
        <p:nvPicPr>
          <p:cNvPr id="4" name="Picture 4" descr="http://como-conquistaraunamujer.com/blog/wp-content/uploads/2012/01/Como-Invitar-a-una-Mujer-a-Salir.jpg"/>
          <p:cNvPicPr>
            <a:picLocks noChangeAspect="1" noChangeArrowheads="1"/>
          </p:cNvPicPr>
          <p:nvPr/>
        </p:nvPicPr>
        <p:blipFill>
          <a:blip r:embed="rId2" cstate="print"/>
          <a:srcRect/>
          <a:stretch>
            <a:fillRect/>
          </a:stretch>
        </p:blipFill>
        <p:spPr bwMode="auto">
          <a:xfrm rot="656706">
            <a:off x="5896201" y="1614665"/>
            <a:ext cx="2857477" cy="2101837"/>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checkerboard(across)">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checkerboard(across)">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5" presetClass="entr" presetSubtype="10"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checkerboard(across)">
                                      <p:cBhvr>
                                        <p:cTn id="17" dur="500"/>
                                        <p:tgtEl>
                                          <p:spTgt spid="3">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5" presetClass="entr" presetSubtype="10" fill="hold" nodeType="click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checkerboard(across)">
                                      <p:cBhvr>
                                        <p:cTn id="22" dur="500"/>
                                        <p:tgtEl>
                                          <p:spTgt spid="3">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5" presetClass="entr" presetSubtype="1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animEffect transition="in" filter="checkerboard(across)">
                                      <p:cBhvr>
                                        <p:cTn id="27" dur="500"/>
                                        <p:tgtEl>
                                          <p:spTgt spid="3">
                                            <p:txEl>
                                              <p:pRg st="5" end="5"/>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5" presetClass="entr" presetSubtype="10" fill="hold" nodeType="clickEffect">
                                  <p:stCondLst>
                                    <p:cond delay="0"/>
                                  </p:stCondLst>
                                  <p:childTnLst>
                                    <p:set>
                                      <p:cBhvr>
                                        <p:cTn id="31" dur="1" fill="hold">
                                          <p:stCondLst>
                                            <p:cond delay="0"/>
                                          </p:stCondLst>
                                        </p:cTn>
                                        <p:tgtEl>
                                          <p:spTgt spid="3">
                                            <p:txEl>
                                              <p:pRg st="6" end="6"/>
                                            </p:txEl>
                                          </p:spTgt>
                                        </p:tgtEl>
                                        <p:attrNameLst>
                                          <p:attrName>style.visibility</p:attrName>
                                        </p:attrNameLst>
                                      </p:cBhvr>
                                      <p:to>
                                        <p:strVal val="visible"/>
                                      </p:to>
                                    </p:set>
                                    <p:animEffect transition="in" filter="checkerboard(across)">
                                      <p:cBhvr>
                                        <p:cTn id="32" dur="500"/>
                                        <p:tgtEl>
                                          <p:spTgt spid="3">
                                            <p:txEl>
                                              <p:pRg st="6" end="6"/>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5" presetClass="entr" presetSubtype="10" fill="hold" nodeType="clickEffect">
                                  <p:stCondLst>
                                    <p:cond delay="0"/>
                                  </p:stCondLst>
                                  <p:childTnLst>
                                    <p:set>
                                      <p:cBhvr>
                                        <p:cTn id="36" dur="1" fill="hold">
                                          <p:stCondLst>
                                            <p:cond delay="0"/>
                                          </p:stCondLst>
                                        </p:cTn>
                                        <p:tgtEl>
                                          <p:spTgt spid="3">
                                            <p:txEl>
                                              <p:pRg st="7" end="7"/>
                                            </p:txEl>
                                          </p:spTgt>
                                        </p:tgtEl>
                                        <p:attrNameLst>
                                          <p:attrName>style.visibility</p:attrName>
                                        </p:attrNameLst>
                                      </p:cBhvr>
                                      <p:to>
                                        <p:strVal val="visible"/>
                                      </p:to>
                                    </p:set>
                                    <p:animEffect transition="in" filter="checkerboard(across)">
                                      <p:cBhvr>
                                        <p:cTn id="37" dur="500"/>
                                        <p:tgtEl>
                                          <p:spTgt spid="3">
                                            <p:txEl>
                                              <p:pRg st="7" end="7"/>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5" presetClass="entr" presetSubtype="10" fill="hold" nodeType="clickEffect">
                                  <p:stCondLst>
                                    <p:cond delay="0"/>
                                  </p:stCondLst>
                                  <p:childTnLst>
                                    <p:set>
                                      <p:cBhvr>
                                        <p:cTn id="41" dur="1" fill="hold">
                                          <p:stCondLst>
                                            <p:cond delay="0"/>
                                          </p:stCondLst>
                                        </p:cTn>
                                        <p:tgtEl>
                                          <p:spTgt spid="3">
                                            <p:txEl>
                                              <p:pRg st="8" end="8"/>
                                            </p:txEl>
                                          </p:spTgt>
                                        </p:tgtEl>
                                        <p:attrNameLst>
                                          <p:attrName>style.visibility</p:attrName>
                                        </p:attrNameLst>
                                      </p:cBhvr>
                                      <p:to>
                                        <p:strVal val="visible"/>
                                      </p:to>
                                    </p:set>
                                    <p:animEffect transition="in" filter="checkerboard(across)">
                                      <p:cBhvr>
                                        <p:cTn id="42" dur="500"/>
                                        <p:tgtEl>
                                          <p:spTgt spid="3">
                                            <p:txEl>
                                              <p:pRg st="8" end="8"/>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5" presetClass="entr" presetSubtype="10" fill="hold" nodeType="clickEffect">
                                  <p:stCondLst>
                                    <p:cond delay="0"/>
                                  </p:stCondLst>
                                  <p:childTnLst>
                                    <p:set>
                                      <p:cBhvr>
                                        <p:cTn id="46" dur="1" fill="hold">
                                          <p:stCondLst>
                                            <p:cond delay="0"/>
                                          </p:stCondLst>
                                        </p:cTn>
                                        <p:tgtEl>
                                          <p:spTgt spid="3">
                                            <p:txEl>
                                              <p:pRg st="9" end="9"/>
                                            </p:txEl>
                                          </p:spTgt>
                                        </p:tgtEl>
                                        <p:attrNameLst>
                                          <p:attrName>style.visibility</p:attrName>
                                        </p:attrNameLst>
                                      </p:cBhvr>
                                      <p:to>
                                        <p:strVal val="visible"/>
                                      </p:to>
                                    </p:set>
                                    <p:animEffect transition="in" filter="checkerboard(across)">
                                      <p:cBhvr>
                                        <p:cTn id="47" dur="500"/>
                                        <p:tgtEl>
                                          <p:spTgt spid="3">
                                            <p:txEl>
                                              <p:pRg st="9" end="9"/>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5" presetClass="entr" presetSubtype="10" fill="hold" nodeType="clickEffect">
                                  <p:stCondLst>
                                    <p:cond delay="0"/>
                                  </p:stCondLst>
                                  <p:childTnLst>
                                    <p:set>
                                      <p:cBhvr>
                                        <p:cTn id="51" dur="1" fill="hold">
                                          <p:stCondLst>
                                            <p:cond delay="0"/>
                                          </p:stCondLst>
                                        </p:cTn>
                                        <p:tgtEl>
                                          <p:spTgt spid="3">
                                            <p:txEl>
                                              <p:pRg st="10" end="10"/>
                                            </p:txEl>
                                          </p:spTgt>
                                        </p:tgtEl>
                                        <p:attrNameLst>
                                          <p:attrName>style.visibility</p:attrName>
                                        </p:attrNameLst>
                                      </p:cBhvr>
                                      <p:to>
                                        <p:strVal val="visible"/>
                                      </p:to>
                                    </p:set>
                                    <p:animEffect transition="in" filter="checkerboard(across)">
                                      <p:cBhvr>
                                        <p:cTn id="52" dur="500"/>
                                        <p:tgtEl>
                                          <p:spTgt spid="3">
                                            <p:txEl>
                                              <p:pRg st="10" end="10"/>
                                            </p:txEl>
                                          </p:spTgt>
                                        </p:tgtEl>
                                      </p:cBhvr>
                                    </p:animEffect>
                                  </p:childTnLst>
                                </p:cTn>
                              </p:par>
                            </p:childTnLst>
                          </p:cTn>
                        </p:par>
                      </p:childTnLst>
                    </p:cTn>
                  </p:par>
                  <p:par>
                    <p:cTn id="53" fill="hold">
                      <p:stCondLst>
                        <p:cond delay="indefinite"/>
                      </p:stCondLst>
                      <p:childTnLst>
                        <p:par>
                          <p:cTn id="54" fill="hold">
                            <p:stCondLst>
                              <p:cond delay="0"/>
                            </p:stCondLst>
                            <p:childTnLst>
                              <p:par>
                                <p:cTn id="55" presetID="5" presetClass="entr" presetSubtype="10" fill="hold" nodeType="clickEffect">
                                  <p:stCondLst>
                                    <p:cond delay="0"/>
                                  </p:stCondLst>
                                  <p:childTnLst>
                                    <p:set>
                                      <p:cBhvr>
                                        <p:cTn id="56" dur="1" fill="hold">
                                          <p:stCondLst>
                                            <p:cond delay="0"/>
                                          </p:stCondLst>
                                        </p:cTn>
                                        <p:tgtEl>
                                          <p:spTgt spid="3">
                                            <p:txEl>
                                              <p:pRg st="11" end="11"/>
                                            </p:txEl>
                                          </p:spTgt>
                                        </p:tgtEl>
                                        <p:attrNameLst>
                                          <p:attrName>style.visibility</p:attrName>
                                        </p:attrNameLst>
                                      </p:cBhvr>
                                      <p:to>
                                        <p:strVal val="visible"/>
                                      </p:to>
                                    </p:set>
                                    <p:animEffect transition="in" filter="checkerboard(across)">
                                      <p:cBhvr>
                                        <p:cTn id="57" dur="500"/>
                                        <p:tgtEl>
                                          <p:spTgt spid="3">
                                            <p:txEl>
                                              <p:pRg st="11" end="11"/>
                                            </p:txEl>
                                          </p:spTgt>
                                        </p:tgtEl>
                                      </p:cBhvr>
                                    </p:animEffect>
                                  </p:childTnLst>
                                </p:cTn>
                              </p:par>
                            </p:childTnLst>
                          </p:cTn>
                        </p:par>
                      </p:childTnLst>
                    </p:cTn>
                  </p:par>
                  <p:par>
                    <p:cTn id="58" fill="hold">
                      <p:stCondLst>
                        <p:cond delay="indefinite"/>
                      </p:stCondLst>
                      <p:childTnLst>
                        <p:par>
                          <p:cTn id="59" fill="hold">
                            <p:stCondLst>
                              <p:cond delay="0"/>
                            </p:stCondLst>
                            <p:childTnLst>
                              <p:par>
                                <p:cTn id="60" presetID="5" presetClass="entr" presetSubtype="10" fill="hold" nodeType="clickEffect">
                                  <p:stCondLst>
                                    <p:cond delay="0"/>
                                  </p:stCondLst>
                                  <p:childTnLst>
                                    <p:set>
                                      <p:cBhvr>
                                        <p:cTn id="61" dur="1" fill="hold">
                                          <p:stCondLst>
                                            <p:cond delay="0"/>
                                          </p:stCondLst>
                                        </p:cTn>
                                        <p:tgtEl>
                                          <p:spTgt spid="3">
                                            <p:txEl>
                                              <p:pRg st="12" end="12"/>
                                            </p:txEl>
                                          </p:spTgt>
                                        </p:tgtEl>
                                        <p:attrNameLst>
                                          <p:attrName>style.visibility</p:attrName>
                                        </p:attrNameLst>
                                      </p:cBhvr>
                                      <p:to>
                                        <p:strVal val="visible"/>
                                      </p:to>
                                    </p:set>
                                    <p:animEffect transition="in" filter="checkerboard(across)">
                                      <p:cBhvr>
                                        <p:cTn id="62" dur="500"/>
                                        <p:tgtEl>
                                          <p:spTgt spid="3">
                                            <p:txEl>
                                              <p:pRg st="12" end="12"/>
                                            </p:txEl>
                                          </p:spTgt>
                                        </p:tgtEl>
                                      </p:cBhvr>
                                    </p:animEffect>
                                  </p:childTnLst>
                                </p:cTn>
                              </p:par>
                            </p:childTnLst>
                          </p:cTn>
                        </p:par>
                      </p:childTnLst>
                    </p:cTn>
                  </p:par>
                  <p:par>
                    <p:cTn id="63" fill="hold">
                      <p:stCondLst>
                        <p:cond delay="indefinite"/>
                      </p:stCondLst>
                      <p:childTnLst>
                        <p:par>
                          <p:cTn id="64" fill="hold">
                            <p:stCondLst>
                              <p:cond delay="0"/>
                            </p:stCondLst>
                            <p:childTnLst>
                              <p:par>
                                <p:cTn id="65" presetID="2" presetClass="entr" presetSubtype="4" fill="hold" nodeType="clickEffect">
                                  <p:stCondLst>
                                    <p:cond delay="0"/>
                                  </p:stCondLst>
                                  <p:childTnLst>
                                    <p:set>
                                      <p:cBhvr>
                                        <p:cTn id="66" dur="1" fill="hold">
                                          <p:stCondLst>
                                            <p:cond delay="0"/>
                                          </p:stCondLst>
                                        </p:cTn>
                                        <p:tgtEl>
                                          <p:spTgt spid="4"/>
                                        </p:tgtEl>
                                        <p:attrNameLst>
                                          <p:attrName>style.visibility</p:attrName>
                                        </p:attrNameLst>
                                      </p:cBhvr>
                                      <p:to>
                                        <p:strVal val="visible"/>
                                      </p:to>
                                    </p:set>
                                    <p:anim calcmode="lin" valueType="num">
                                      <p:cBhvr additive="base">
                                        <p:cTn id="67" dur="500" fill="hold"/>
                                        <p:tgtEl>
                                          <p:spTgt spid="4"/>
                                        </p:tgtEl>
                                        <p:attrNameLst>
                                          <p:attrName>ppt_x</p:attrName>
                                        </p:attrNameLst>
                                      </p:cBhvr>
                                      <p:tavLst>
                                        <p:tav tm="0">
                                          <p:val>
                                            <p:strVal val="#ppt_x"/>
                                          </p:val>
                                        </p:tav>
                                        <p:tav tm="100000">
                                          <p:val>
                                            <p:strVal val="#ppt_x"/>
                                          </p:val>
                                        </p:tav>
                                      </p:tavLst>
                                    </p:anim>
                                    <p:anim calcmode="lin" valueType="num">
                                      <p:cBhvr additive="base">
                                        <p:cTn id="6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582594"/>
          </a:xfrm>
        </p:spPr>
        <p:txBody>
          <a:bodyPr>
            <a:normAutofit fontScale="90000"/>
          </a:bodyPr>
          <a:lstStyle/>
          <a:p>
            <a:r>
              <a:rPr lang="en-US" dirty="0" smtClean="0">
                <a:latin typeface="Times New Roman" pitchFamily="18" charset="0"/>
                <a:cs typeface="Times New Roman" pitchFamily="18" charset="0"/>
              </a:rPr>
              <a:t>Test</a:t>
            </a:r>
            <a:endParaRPr lang="ru-RU" dirty="0">
              <a:latin typeface="Times New Roman" pitchFamily="18" charset="0"/>
              <a:cs typeface="Times New Roman" pitchFamily="18" charset="0"/>
            </a:endParaRPr>
          </a:p>
        </p:txBody>
      </p:sp>
      <p:sp>
        <p:nvSpPr>
          <p:cNvPr id="3" name="Содержимое 2"/>
          <p:cNvSpPr>
            <a:spLocks noGrp="1"/>
          </p:cNvSpPr>
          <p:nvPr>
            <p:ph idx="1"/>
          </p:nvPr>
        </p:nvSpPr>
        <p:spPr>
          <a:xfrm>
            <a:off x="457200" y="928670"/>
            <a:ext cx="8229600" cy="5357850"/>
          </a:xfrm>
        </p:spPr>
        <p:txBody>
          <a:bodyPr>
            <a:normAutofit fontScale="92500"/>
          </a:bodyPr>
          <a:lstStyle/>
          <a:p>
            <a:pPr>
              <a:buNone/>
            </a:pPr>
            <a:r>
              <a:rPr lang="en-US" sz="2400" b="1" u="sng" dirty="0" smtClean="0">
                <a:latin typeface="Times New Roman" pitchFamily="18" charset="0"/>
                <a:cs typeface="Times New Roman" pitchFamily="18" charset="0"/>
              </a:rPr>
              <a:t>Open the brackets</a:t>
            </a:r>
          </a:p>
          <a:p>
            <a:pPr marL="514350" indent="-514350">
              <a:buAutoNum type="arabicPeriod"/>
            </a:pPr>
            <a:r>
              <a:rPr lang="en-US" sz="2400" b="1" dirty="0" smtClean="0">
                <a:latin typeface="Times New Roman" pitchFamily="18" charset="0"/>
                <a:cs typeface="Times New Roman" pitchFamily="18" charset="0"/>
              </a:rPr>
              <a:t>If she (to hurry), she (to be able) to go with us.</a:t>
            </a:r>
          </a:p>
          <a:p>
            <a:pPr marL="514350" indent="-514350">
              <a:buAutoNum type="arabicPeriod"/>
            </a:pPr>
            <a:r>
              <a:rPr lang="en-US" sz="2400" b="1" dirty="0" smtClean="0">
                <a:latin typeface="Times New Roman" pitchFamily="18" charset="0"/>
                <a:cs typeface="Times New Roman" pitchFamily="18" charset="0"/>
              </a:rPr>
              <a:t>If the weather (to be) good next week, they (to go) hunting.</a:t>
            </a:r>
          </a:p>
          <a:p>
            <a:pPr marL="514350" indent="-514350">
              <a:buAutoNum type="arabicPeriod"/>
            </a:pPr>
            <a:r>
              <a:rPr lang="en-US" sz="2400" b="1" dirty="0" smtClean="0">
                <a:latin typeface="Times New Roman" pitchFamily="18" charset="0"/>
                <a:cs typeface="Times New Roman" pitchFamily="18" charset="0"/>
              </a:rPr>
              <a:t>If it (to snow) tonight, we (to have) to stay at home tomorrow.</a:t>
            </a:r>
          </a:p>
          <a:p>
            <a:pPr marL="514350" indent="-514350">
              <a:buAutoNum type="arabicPeriod"/>
            </a:pPr>
            <a:r>
              <a:rPr lang="en-US" sz="2400" b="1" dirty="0" smtClean="0">
                <a:latin typeface="Times New Roman" pitchFamily="18" charset="0"/>
                <a:cs typeface="Times New Roman" pitchFamily="18" charset="0"/>
              </a:rPr>
              <a:t>They (to get) there on time if they (to leave) early.</a:t>
            </a:r>
          </a:p>
          <a:p>
            <a:pPr marL="514350" indent="-514350">
              <a:buAutoNum type="arabicPeriod"/>
            </a:pPr>
            <a:r>
              <a:rPr lang="en-US" sz="2400" b="1" dirty="0" smtClean="0">
                <a:latin typeface="Times New Roman" pitchFamily="18" charset="0"/>
                <a:cs typeface="Times New Roman" pitchFamily="18" charset="0"/>
              </a:rPr>
              <a:t>If she (to know) English, she (to get) a good job.</a:t>
            </a:r>
          </a:p>
          <a:p>
            <a:pPr marL="514350" indent="-514350">
              <a:buNone/>
            </a:pPr>
            <a:r>
              <a:rPr lang="en-US" sz="2400" b="1" u="sng" dirty="0" smtClean="0">
                <a:latin typeface="Times New Roman" pitchFamily="18" charset="0"/>
                <a:cs typeface="Times New Roman" pitchFamily="18" charset="0"/>
              </a:rPr>
              <a:t>Find and correct the mistakes.</a:t>
            </a:r>
          </a:p>
          <a:p>
            <a:pPr marL="514350" indent="-514350">
              <a:buAutoNum type="arabicPeriod"/>
            </a:pPr>
            <a:r>
              <a:rPr lang="en-US" sz="2400" b="1" dirty="0" smtClean="0">
                <a:latin typeface="Times New Roman" pitchFamily="18" charset="0"/>
                <a:cs typeface="Times New Roman" pitchFamily="18" charset="0"/>
              </a:rPr>
              <a:t>If he don’t know the words he won’t be able to understand the text.</a:t>
            </a:r>
          </a:p>
          <a:p>
            <a:pPr marL="514350" indent="-514350">
              <a:buAutoNum type="arabicPeriod"/>
            </a:pPr>
            <a:r>
              <a:rPr lang="en-US" sz="2400" b="1" dirty="0" smtClean="0">
                <a:latin typeface="Times New Roman" pitchFamily="18" charset="0"/>
                <a:cs typeface="Times New Roman" pitchFamily="18" charset="0"/>
              </a:rPr>
              <a:t>If Mary doesn’t take a taxi, she misses the train.</a:t>
            </a:r>
          </a:p>
          <a:p>
            <a:pPr marL="514350" indent="-514350">
              <a:buAutoNum type="arabicPeriod"/>
            </a:pPr>
            <a:r>
              <a:rPr lang="en-US" sz="2400" b="1" dirty="0" smtClean="0">
                <a:latin typeface="Times New Roman" pitchFamily="18" charset="0"/>
                <a:cs typeface="Times New Roman" pitchFamily="18" charset="0"/>
              </a:rPr>
              <a:t> If she come tomorrow, we will go shopping together.</a:t>
            </a:r>
          </a:p>
          <a:p>
            <a:pPr marL="514350" indent="-514350">
              <a:buAutoNum type="arabicPeriod"/>
            </a:pPr>
            <a:r>
              <a:rPr lang="en-US" sz="2400" b="1" dirty="0" smtClean="0">
                <a:latin typeface="Times New Roman" pitchFamily="18" charset="0"/>
                <a:cs typeface="Times New Roman" pitchFamily="18" charset="0"/>
              </a:rPr>
              <a:t>If John will take the medicine, he will recover quickly.</a:t>
            </a:r>
          </a:p>
          <a:p>
            <a:pPr marL="514350" indent="-514350">
              <a:buAutoNum type="arabicPeriod"/>
            </a:pPr>
            <a:r>
              <a:rPr lang="en-US" sz="2400" b="1" dirty="0" smtClean="0">
                <a:latin typeface="Times New Roman" pitchFamily="18" charset="0"/>
                <a:cs typeface="Times New Roman" pitchFamily="18" charset="0"/>
              </a:rPr>
              <a:t>He will cough a lot if he will smoke again.</a:t>
            </a:r>
          </a:p>
          <a:p>
            <a:pPr marL="514350" indent="-514350">
              <a:buAutoNum type="arabicPeriod"/>
            </a:pPr>
            <a:endParaRPr lang="en-US" sz="2800" dirty="0" smtClean="0"/>
          </a:p>
          <a:p>
            <a:pPr marL="514350" indent="-514350">
              <a:buAutoNum type="arabicPeriod"/>
            </a:pPr>
            <a:endParaRPr lang="ru-RU" dirty="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582594"/>
          </a:xfrm>
        </p:spPr>
        <p:txBody>
          <a:bodyPr>
            <a:normAutofit fontScale="90000"/>
          </a:bodyPr>
          <a:lstStyle/>
          <a:p>
            <a:r>
              <a:rPr lang="en-US" dirty="0" smtClean="0">
                <a:latin typeface="Times New Roman" pitchFamily="18" charset="0"/>
                <a:cs typeface="Times New Roman" pitchFamily="18" charset="0"/>
              </a:rPr>
              <a:t>Check yourself</a:t>
            </a:r>
            <a:endParaRPr lang="ru-RU" dirty="0">
              <a:latin typeface="Times New Roman" pitchFamily="18" charset="0"/>
              <a:cs typeface="Times New Roman" pitchFamily="18" charset="0"/>
            </a:endParaRPr>
          </a:p>
        </p:txBody>
      </p:sp>
      <p:sp>
        <p:nvSpPr>
          <p:cNvPr id="3" name="Содержимое 2"/>
          <p:cNvSpPr>
            <a:spLocks noGrp="1"/>
          </p:cNvSpPr>
          <p:nvPr>
            <p:ph idx="1"/>
          </p:nvPr>
        </p:nvSpPr>
        <p:spPr>
          <a:xfrm>
            <a:off x="457200" y="928670"/>
            <a:ext cx="8229600" cy="5357850"/>
          </a:xfrm>
        </p:spPr>
        <p:txBody>
          <a:bodyPr>
            <a:normAutofit lnSpcReduction="10000"/>
          </a:bodyPr>
          <a:lstStyle/>
          <a:p>
            <a:pPr>
              <a:buNone/>
            </a:pPr>
            <a:r>
              <a:rPr lang="en-US" sz="2400" b="1" u="sng" dirty="0" smtClean="0"/>
              <a:t>Open the brackets</a:t>
            </a:r>
          </a:p>
          <a:p>
            <a:pPr marL="514350" indent="-514350">
              <a:buAutoNum type="arabicPeriod"/>
            </a:pPr>
            <a:r>
              <a:rPr lang="en-US" sz="2400" dirty="0" smtClean="0"/>
              <a:t>If she  </a:t>
            </a:r>
            <a:r>
              <a:rPr lang="en-US" sz="2400" b="1" u="sng" dirty="0" smtClean="0">
                <a:solidFill>
                  <a:srgbClr val="FF0000"/>
                </a:solidFill>
              </a:rPr>
              <a:t>hurries</a:t>
            </a:r>
            <a:r>
              <a:rPr lang="en-US" sz="2400" u="sng" dirty="0" smtClean="0"/>
              <a:t>,</a:t>
            </a:r>
            <a:r>
              <a:rPr lang="en-US" sz="2400" dirty="0" smtClean="0"/>
              <a:t> she </a:t>
            </a:r>
            <a:r>
              <a:rPr lang="en-US" sz="2400" b="1" u="sng" dirty="0" smtClean="0">
                <a:solidFill>
                  <a:srgbClr val="FF0000"/>
                </a:solidFill>
              </a:rPr>
              <a:t>will be able </a:t>
            </a:r>
            <a:r>
              <a:rPr lang="en-US" sz="2400" dirty="0" smtClean="0"/>
              <a:t>to go with us.</a:t>
            </a:r>
          </a:p>
          <a:p>
            <a:pPr marL="514350" indent="-514350">
              <a:buAutoNum type="arabicPeriod"/>
            </a:pPr>
            <a:r>
              <a:rPr lang="en-US" sz="2400" dirty="0" smtClean="0"/>
              <a:t>If the weather </a:t>
            </a:r>
            <a:r>
              <a:rPr lang="en-US" sz="2400" b="1" u="sng" dirty="0" smtClean="0">
                <a:solidFill>
                  <a:srgbClr val="FF0000"/>
                </a:solidFill>
              </a:rPr>
              <a:t>is</a:t>
            </a:r>
            <a:r>
              <a:rPr lang="en-US" sz="2400" dirty="0" smtClean="0"/>
              <a:t> good next week, they </a:t>
            </a:r>
            <a:r>
              <a:rPr lang="en-US" sz="2400" b="1" u="sng" dirty="0" smtClean="0">
                <a:solidFill>
                  <a:srgbClr val="FF0000"/>
                </a:solidFill>
              </a:rPr>
              <a:t>will go </a:t>
            </a:r>
            <a:r>
              <a:rPr lang="en-US" sz="2400" dirty="0" smtClean="0"/>
              <a:t>hunting.</a:t>
            </a:r>
          </a:p>
          <a:p>
            <a:pPr marL="514350" indent="-514350">
              <a:buAutoNum type="arabicPeriod"/>
            </a:pPr>
            <a:r>
              <a:rPr lang="en-US" sz="2400" dirty="0" smtClean="0"/>
              <a:t>If it  </a:t>
            </a:r>
            <a:r>
              <a:rPr lang="en-US" sz="2400" b="1" u="sng" dirty="0" smtClean="0">
                <a:solidFill>
                  <a:srgbClr val="FF0000"/>
                </a:solidFill>
              </a:rPr>
              <a:t>snows</a:t>
            </a:r>
            <a:r>
              <a:rPr lang="en-US" sz="2400" dirty="0" smtClean="0"/>
              <a:t> tonight, we </a:t>
            </a:r>
            <a:r>
              <a:rPr lang="en-US" sz="2400" b="1" u="sng" dirty="0" smtClean="0">
                <a:solidFill>
                  <a:srgbClr val="FF0000"/>
                </a:solidFill>
              </a:rPr>
              <a:t>will have </a:t>
            </a:r>
            <a:r>
              <a:rPr lang="en-US" sz="2400" dirty="0" smtClean="0"/>
              <a:t>to stay at home tomorrow.</a:t>
            </a:r>
          </a:p>
          <a:p>
            <a:pPr marL="514350" indent="-514350">
              <a:buAutoNum type="arabicPeriod"/>
            </a:pPr>
            <a:r>
              <a:rPr lang="en-US" sz="2400" dirty="0" smtClean="0"/>
              <a:t>They </a:t>
            </a:r>
            <a:r>
              <a:rPr lang="en-US" sz="2400" b="1" u="sng" dirty="0" smtClean="0">
                <a:solidFill>
                  <a:srgbClr val="FF0000"/>
                </a:solidFill>
              </a:rPr>
              <a:t>will get </a:t>
            </a:r>
            <a:r>
              <a:rPr lang="en-US" sz="2400" dirty="0" smtClean="0"/>
              <a:t>there on time if they  </a:t>
            </a:r>
            <a:r>
              <a:rPr lang="en-US" sz="2400" b="1" u="sng" dirty="0" smtClean="0">
                <a:solidFill>
                  <a:srgbClr val="FF0000"/>
                </a:solidFill>
              </a:rPr>
              <a:t>leave</a:t>
            </a:r>
            <a:r>
              <a:rPr lang="en-US" sz="2400" dirty="0" smtClean="0"/>
              <a:t> early.</a:t>
            </a:r>
          </a:p>
          <a:p>
            <a:pPr marL="514350" indent="-514350">
              <a:buAutoNum type="arabicPeriod"/>
            </a:pPr>
            <a:r>
              <a:rPr lang="en-US" sz="2400" dirty="0" smtClean="0"/>
              <a:t>If she  </a:t>
            </a:r>
            <a:r>
              <a:rPr lang="en-US" sz="2400" b="1" u="sng" dirty="0" smtClean="0">
                <a:solidFill>
                  <a:srgbClr val="FF0000"/>
                </a:solidFill>
              </a:rPr>
              <a:t>knows</a:t>
            </a:r>
            <a:r>
              <a:rPr lang="en-US" sz="2400" b="1" dirty="0" smtClean="0">
                <a:solidFill>
                  <a:srgbClr val="FF0000"/>
                </a:solidFill>
              </a:rPr>
              <a:t> </a:t>
            </a:r>
            <a:r>
              <a:rPr lang="en-US" sz="2400" dirty="0" smtClean="0"/>
              <a:t>English, she </a:t>
            </a:r>
            <a:r>
              <a:rPr lang="en-US" sz="2400" b="1" u="sng" dirty="0" smtClean="0">
                <a:solidFill>
                  <a:srgbClr val="FF0000"/>
                </a:solidFill>
              </a:rPr>
              <a:t>will get </a:t>
            </a:r>
            <a:r>
              <a:rPr lang="en-US" sz="2400" dirty="0" smtClean="0"/>
              <a:t>a good job.</a:t>
            </a:r>
          </a:p>
          <a:p>
            <a:pPr marL="514350" indent="-514350">
              <a:buNone/>
            </a:pPr>
            <a:r>
              <a:rPr lang="en-US" sz="2400" b="1" u="sng" dirty="0" smtClean="0"/>
              <a:t>Find and correct the mistakes.</a:t>
            </a:r>
          </a:p>
          <a:p>
            <a:pPr marL="514350" indent="-514350">
              <a:buAutoNum type="arabicPeriod"/>
            </a:pPr>
            <a:r>
              <a:rPr lang="en-US" sz="2400" dirty="0" smtClean="0"/>
              <a:t>If he </a:t>
            </a:r>
            <a:r>
              <a:rPr lang="en-US" sz="2400" b="1" u="sng" dirty="0" smtClean="0">
                <a:solidFill>
                  <a:srgbClr val="FF0000"/>
                </a:solidFill>
              </a:rPr>
              <a:t>doesn’t</a:t>
            </a:r>
            <a:r>
              <a:rPr lang="en-US" sz="2400" dirty="0" smtClean="0"/>
              <a:t> know the words he won’t be able to understand the text.</a:t>
            </a:r>
          </a:p>
          <a:p>
            <a:pPr marL="514350" indent="-514350">
              <a:buAutoNum type="arabicPeriod"/>
            </a:pPr>
            <a:r>
              <a:rPr lang="en-US" sz="2400" dirty="0" smtClean="0"/>
              <a:t>If Mary doesn’t take a taxi, she </a:t>
            </a:r>
            <a:r>
              <a:rPr lang="en-US" sz="2400" b="1" u="sng" dirty="0" smtClean="0">
                <a:solidFill>
                  <a:srgbClr val="FF0000"/>
                </a:solidFill>
              </a:rPr>
              <a:t>will miss </a:t>
            </a:r>
            <a:r>
              <a:rPr lang="en-US" sz="2400" dirty="0" smtClean="0"/>
              <a:t>the train.</a:t>
            </a:r>
          </a:p>
          <a:p>
            <a:pPr marL="514350" indent="-514350">
              <a:buAutoNum type="arabicPeriod"/>
            </a:pPr>
            <a:r>
              <a:rPr lang="en-US" sz="2400" dirty="0" smtClean="0"/>
              <a:t> If she </a:t>
            </a:r>
            <a:r>
              <a:rPr lang="en-US" sz="2400" b="1" u="sng" dirty="0" smtClean="0">
                <a:solidFill>
                  <a:srgbClr val="FF0000"/>
                </a:solidFill>
              </a:rPr>
              <a:t>comes</a:t>
            </a:r>
            <a:r>
              <a:rPr lang="en-US" sz="2400" dirty="0" smtClean="0"/>
              <a:t> tomorrow, we will go shopping together.</a:t>
            </a:r>
          </a:p>
          <a:p>
            <a:pPr marL="514350" indent="-514350">
              <a:buAutoNum type="arabicPeriod"/>
            </a:pPr>
            <a:r>
              <a:rPr lang="en-US" sz="2400" dirty="0" smtClean="0"/>
              <a:t>If John  </a:t>
            </a:r>
            <a:r>
              <a:rPr lang="en-US" sz="2400" b="1" u="sng" dirty="0" smtClean="0">
                <a:solidFill>
                  <a:srgbClr val="FF0000"/>
                </a:solidFill>
              </a:rPr>
              <a:t>takes</a:t>
            </a:r>
            <a:r>
              <a:rPr lang="en-US" sz="2400" dirty="0" smtClean="0"/>
              <a:t> the medicine, he will recover quickly.</a:t>
            </a:r>
          </a:p>
          <a:p>
            <a:pPr marL="514350" indent="-514350">
              <a:buAutoNum type="arabicPeriod"/>
            </a:pPr>
            <a:r>
              <a:rPr lang="en-US" sz="2400" dirty="0" smtClean="0"/>
              <a:t>He will cough a lot if he  </a:t>
            </a:r>
            <a:r>
              <a:rPr lang="en-US" sz="2400" b="1" u="sng" dirty="0" smtClean="0">
                <a:solidFill>
                  <a:srgbClr val="FF0000"/>
                </a:solidFill>
              </a:rPr>
              <a:t>smokes</a:t>
            </a:r>
            <a:r>
              <a:rPr lang="en-US" sz="2400" dirty="0" smtClean="0"/>
              <a:t> again.</a:t>
            </a:r>
          </a:p>
          <a:p>
            <a:pPr marL="514350" indent="-514350">
              <a:buAutoNum type="arabicPeriod"/>
            </a:pPr>
            <a:endParaRPr lang="en-US" sz="2800" dirty="0" smtClean="0"/>
          </a:p>
          <a:p>
            <a:pPr marL="514350" indent="-514350">
              <a:buAutoNum type="arabicPeriod"/>
            </a:pPr>
            <a:endParaRPr lang="ru-RU"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357563" y="500042"/>
            <a:ext cx="2400300" cy="1071570"/>
          </a:xfrm>
          <a:ln w="57150"/>
        </p:spPr>
        <p:style>
          <a:lnRef idx="2">
            <a:schemeClr val="dk1"/>
          </a:lnRef>
          <a:fillRef idx="1">
            <a:schemeClr val="lt1"/>
          </a:fillRef>
          <a:effectRef idx="0">
            <a:schemeClr val="dk1"/>
          </a:effectRef>
          <a:fontRef idx="minor">
            <a:schemeClr val="dk1"/>
          </a:fontRef>
        </p:style>
        <p:txBody>
          <a:bodyPr rtlCol="1">
            <a:normAutofit/>
          </a:bodyPr>
          <a:lstStyle/>
          <a:p>
            <a:pPr fontAlgn="auto">
              <a:spcAft>
                <a:spcPts val="0"/>
              </a:spcAft>
              <a:defRPr/>
            </a:pPr>
            <a:r>
              <a:rPr lang="en-US" sz="6000" dirty="0" smtClean="0"/>
              <a:t>Form </a:t>
            </a:r>
            <a:endParaRPr lang="ar-SY" sz="6000" dirty="0"/>
          </a:p>
        </p:txBody>
      </p:sp>
      <p:sp>
        <p:nvSpPr>
          <p:cNvPr id="4" name="Rectangle 3"/>
          <p:cNvSpPr>
            <a:spLocks noChangeArrowheads="1"/>
          </p:cNvSpPr>
          <p:nvPr/>
        </p:nvSpPr>
        <p:spPr bwMode="auto">
          <a:xfrm>
            <a:off x="857224" y="1500188"/>
            <a:ext cx="2328889" cy="769441"/>
          </a:xfrm>
          <a:prstGeom prst="rect">
            <a:avLst/>
          </a:prstGeom>
          <a:noFill/>
          <a:ln w="9525">
            <a:noFill/>
            <a:miter lim="800000"/>
            <a:headEnd/>
            <a:tailEnd/>
          </a:ln>
        </p:spPr>
        <p:txBody>
          <a:bodyPr wrap="square">
            <a:spAutoFit/>
          </a:bodyPr>
          <a:lstStyle/>
          <a:p>
            <a:pPr algn="ctr" rtl="0"/>
            <a:r>
              <a:rPr lang="en-GB" sz="4400" b="1" u="sng" dirty="0">
                <a:solidFill>
                  <a:srgbClr val="FF0000"/>
                </a:solidFill>
                <a:latin typeface="Calibri" pitchFamily="34" charset="0"/>
              </a:rPr>
              <a:t>If-clause</a:t>
            </a:r>
            <a:endParaRPr lang="ar-SY" sz="4400" b="1" dirty="0">
              <a:solidFill>
                <a:srgbClr val="FF0000"/>
              </a:solidFill>
              <a:latin typeface="Calibri" pitchFamily="34" charset="0"/>
            </a:endParaRPr>
          </a:p>
        </p:txBody>
      </p:sp>
      <p:sp>
        <p:nvSpPr>
          <p:cNvPr id="5" name="Rectangle 4"/>
          <p:cNvSpPr>
            <a:spLocks noChangeArrowheads="1"/>
          </p:cNvSpPr>
          <p:nvPr/>
        </p:nvSpPr>
        <p:spPr bwMode="auto">
          <a:xfrm>
            <a:off x="5786438" y="1571625"/>
            <a:ext cx="2738250" cy="707886"/>
          </a:xfrm>
          <a:prstGeom prst="rect">
            <a:avLst/>
          </a:prstGeom>
          <a:noFill/>
          <a:ln w="9525">
            <a:noFill/>
            <a:miter lim="800000"/>
            <a:headEnd/>
            <a:tailEnd/>
          </a:ln>
        </p:spPr>
        <p:txBody>
          <a:bodyPr wrap="none">
            <a:spAutoFit/>
          </a:bodyPr>
          <a:lstStyle/>
          <a:p>
            <a:pPr algn="ctr" rtl="0"/>
            <a:r>
              <a:rPr lang="en-GB" sz="4000" b="1" u="sng" dirty="0">
                <a:solidFill>
                  <a:srgbClr val="FF0000"/>
                </a:solidFill>
                <a:latin typeface="Calibri" pitchFamily="34" charset="0"/>
              </a:rPr>
              <a:t>Main clause</a:t>
            </a:r>
            <a:endParaRPr lang="ar-SY" sz="4000" b="1" dirty="0">
              <a:solidFill>
                <a:srgbClr val="FF0000"/>
              </a:solidFill>
              <a:latin typeface="Calibri" pitchFamily="34" charset="0"/>
            </a:endParaRPr>
          </a:p>
        </p:txBody>
      </p:sp>
      <p:sp>
        <p:nvSpPr>
          <p:cNvPr id="6" name="Title 1"/>
          <p:cNvSpPr txBox="1">
            <a:spLocks/>
          </p:cNvSpPr>
          <p:nvPr/>
        </p:nvSpPr>
        <p:spPr>
          <a:xfrm>
            <a:off x="928688" y="2643188"/>
            <a:ext cx="3357560" cy="1143000"/>
          </a:xfrm>
          <a:prstGeom prst="rect">
            <a:avLst/>
          </a:prstGeom>
        </p:spPr>
        <p:txBody>
          <a:bodyPr rtlCol="1" anchor="ctr"/>
          <a:lstStyle/>
          <a:p>
            <a:pPr algn="ctr" fontAlgn="auto">
              <a:spcAft>
                <a:spcPts val="0"/>
              </a:spcAft>
              <a:defRPr/>
            </a:pPr>
            <a:r>
              <a:rPr lang="en-US" sz="3200" b="1" dirty="0">
                <a:latin typeface="+mj-lt"/>
                <a:ea typeface="+mj-ea"/>
                <a:cs typeface="+mj-cs"/>
              </a:rPr>
              <a:t>If + simple present </a:t>
            </a:r>
            <a:endParaRPr lang="ar-SY" sz="3200" b="1" dirty="0">
              <a:latin typeface="+mj-lt"/>
              <a:ea typeface="+mj-ea"/>
              <a:cs typeface="+mj-cs"/>
            </a:endParaRPr>
          </a:p>
        </p:txBody>
      </p:sp>
      <p:sp>
        <p:nvSpPr>
          <p:cNvPr id="7" name="Title 1"/>
          <p:cNvSpPr txBox="1">
            <a:spLocks/>
          </p:cNvSpPr>
          <p:nvPr/>
        </p:nvSpPr>
        <p:spPr>
          <a:xfrm>
            <a:off x="5572125" y="2786063"/>
            <a:ext cx="2928938" cy="928687"/>
          </a:xfrm>
          <a:prstGeom prst="rect">
            <a:avLst/>
          </a:prstGeom>
        </p:spPr>
        <p:txBody>
          <a:bodyPr rtlCol="1" anchor="ctr"/>
          <a:lstStyle/>
          <a:p>
            <a:pPr algn="ctr" fontAlgn="auto">
              <a:spcAft>
                <a:spcPts val="0"/>
              </a:spcAft>
              <a:defRPr/>
            </a:pPr>
            <a:r>
              <a:rPr lang="en-US" sz="3200" b="1" dirty="0">
                <a:latin typeface="+mj-lt"/>
                <a:ea typeface="+mj-ea"/>
                <a:cs typeface="+mj-cs"/>
              </a:rPr>
              <a:t>simple present </a:t>
            </a:r>
            <a:endParaRPr lang="ar-SY" sz="3200" b="1" dirty="0">
              <a:latin typeface="+mj-lt"/>
              <a:ea typeface="+mj-ea"/>
              <a:cs typeface="+mj-cs"/>
            </a:endParaRPr>
          </a:p>
        </p:txBody>
      </p:sp>
      <p:sp>
        <p:nvSpPr>
          <p:cNvPr id="8" name="Rectangle 7"/>
          <p:cNvSpPr>
            <a:spLocks noChangeArrowheads="1"/>
          </p:cNvSpPr>
          <p:nvPr/>
        </p:nvSpPr>
        <p:spPr bwMode="auto">
          <a:xfrm>
            <a:off x="928688" y="3929066"/>
            <a:ext cx="3428998" cy="954107"/>
          </a:xfrm>
          <a:prstGeom prst="rect">
            <a:avLst/>
          </a:prstGeom>
          <a:noFill/>
          <a:ln w="9525">
            <a:noFill/>
            <a:miter lim="800000"/>
            <a:headEnd/>
            <a:tailEnd/>
          </a:ln>
        </p:spPr>
        <p:txBody>
          <a:bodyPr wrap="square">
            <a:spAutoFit/>
          </a:bodyPr>
          <a:lstStyle/>
          <a:p>
            <a:pPr algn="l" rtl="0"/>
            <a:r>
              <a:rPr lang="en-US" sz="2800" dirty="0">
                <a:latin typeface="Calibri" pitchFamily="34" charset="0"/>
              </a:rPr>
              <a:t>If </a:t>
            </a:r>
            <a:r>
              <a:rPr lang="en-US" sz="2800" dirty="0" smtClean="0">
                <a:latin typeface="Calibri" pitchFamily="34" charset="0"/>
              </a:rPr>
              <a:t>it  </a:t>
            </a:r>
            <a:r>
              <a:rPr lang="en-US" sz="2800" b="1" dirty="0" smtClean="0">
                <a:latin typeface="Calibri" pitchFamily="34" charset="0"/>
              </a:rPr>
              <a:t>rains</a:t>
            </a:r>
            <a:r>
              <a:rPr lang="en-US" sz="2800" dirty="0" smtClean="0">
                <a:latin typeface="Calibri" pitchFamily="34" charset="0"/>
              </a:rPr>
              <a:t>,</a:t>
            </a:r>
          </a:p>
          <a:p>
            <a:pPr algn="l" rtl="0"/>
            <a:r>
              <a:rPr lang="en-US" sz="2800" dirty="0" smtClean="0">
                <a:latin typeface="Calibri" pitchFamily="34" charset="0"/>
              </a:rPr>
              <a:t>If it </a:t>
            </a:r>
            <a:r>
              <a:rPr lang="en-US" sz="2800" b="1" dirty="0" smtClean="0">
                <a:latin typeface="Calibri" pitchFamily="34" charset="0"/>
              </a:rPr>
              <a:t>doesn’t rain</a:t>
            </a:r>
            <a:r>
              <a:rPr lang="en-US" sz="2800" dirty="0" smtClean="0">
                <a:latin typeface="Calibri" pitchFamily="34" charset="0"/>
              </a:rPr>
              <a:t>                         </a:t>
            </a:r>
            <a:endParaRPr lang="ar-SY" sz="2800" dirty="0">
              <a:latin typeface="Calibri" pitchFamily="34" charset="0"/>
            </a:endParaRPr>
          </a:p>
        </p:txBody>
      </p:sp>
      <p:sp>
        <p:nvSpPr>
          <p:cNvPr id="10" name="TextBox 9"/>
          <p:cNvSpPr txBox="1">
            <a:spLocks noChangeArrowheads="1"/>
          </p:cNvSpPr>
          <p:nvPr/>
        </p:nvSpPr>
        <p:spPr bwMode="auto">
          <a:xfrm>
            <a:off x="4572000" y="3857628"/>
            <a:ext cx="3929090" cy="954107"/>
          </a:xfrm>
          <a:prstGeom prst="rect">
            <a:avLst/>
          </a:prstGeom>
          <a:noFill/>
          <a:ln w="9525">
            <a:noFill/>
            <a:miter lim="800000"/>
            <a:headEnd/>
            <a:tailEnd/>
          </a:ln>
        </p:spPr>
        <p:txBody>
          <a:bodyPr wrap="square">
            <a:spAutoFit/>
          </a:bodyPr>
          <a:lstStyle/>
          <a:p>
            <a:pPr algn="l" rtl="0"/>
            <a:r>
              <a:rPr lang="en-US" sz="2800" dirty="0" smtClean="0">
                <a:latin typeface="Calibri" pitchFamily="34" charset="0"/>
              </a:rPr>
              <a:t>the ground </a:t>
            </a:r>
            <a:r>
              <a:rPr lang="en-US" sz="2800" b="1" dirty="0" smtClean="0">
                <a:latin typeface="Calibri" pitchFamily="34" charset="0"/>
              </a:rPr>
              <a:t>becomes</a:t>
            </a:r>
            <a:r>
              <a:rPr lang="en-US" sz="2800" dirty="0" smtClean="0">
                <a:latin typeface="Calibri" pitchFamily="34" charset="0"/>
              </a:rPr>
              <a:t> wet.</a:t>
            </a:r>
          </a:p>
          <a:p>
            <a:pPr algn="l" rtl="0"/>
            <a:r>
              <a:rPr lang="en-US" sz="2800" dirty="0" smtClean="0">
                <a:latin typeface="Calibri" pitchFamily="34" charset="0"/>
              </a:rPr>
              <a:t>the grass </a:t>
            </a:r>
            <a:r>
              <a:rPr lang="en-US" sz="2800" b="1" dirty="0" smtClean="0">
                <a:latin typeface="Calibri" pitchFamily="34" charset="0"/>
              </a:rPr>
              <a:t>doesn’t grow</a:t>
            </a:r>
            <a:r>
              <a:rPr lang="en-US" sz="2800" dirty="0" smtClean="0">
                <a:latin typeface="Calibri" pitchFamily="34" charset="0"/>
              </a:rPr>
              <a:t>.</a:t>
            </a:r>
            <a:endParaRPr lang="ar-SY" sz="2800" dirty="0">
              <a:latin typeface="Calibri" pitchFamily="34" charset="0"/>
            </a:endParaRPr>
          </a:p>
        </p:txBody>
      </p:sp>
      <p:sp>
        <p:nvSpPr>
          <p:cNvPr id="9" name="Прямоугольник 8"/>
          <p:cNvSpPr/>
          <p:nvPr/>
        </p:nvSpPr>
        <p:spPr>
          <a:xfrm>
            <a:off x="1142976" y="5072074"/>
            <a:ext cx="6929486" cy="1569660"/>
          </a:xfrm>
          <a:prstGeom prst="rect">
            <a:avLst/>
          </a:prstGeom>
        </p:spPr>
        <p:txBody>
          <a:bodyPr wrap="square">
            <a:spAutoFit/>
          </a:bodyPr>
          <a:lstStyle/>
          <a:p>
            <a:r>
              <a:rPr lang="en-US" sz="3200" b="1" u="sng" dirty="0" smtClean="0">
                <a:solidFill>
                  <a:srgbClr val="FF0000"/>
                </a:solidFill>
              </a:rPr>
              <a:t>Note that </a:t>
            </a:r>
            <a:r>
              <a:rPr lang="en-US" sz="3200" b="1" dirty="0" smtClean="0">
                <a:solidFill>
                  <a:srgbClr val="FFFF00"/>
                </a:solidFill>
              </a:rPr>
              <a:t>we are not talking about a specific event  or fact but something which is generally true.</a:t>
            </a:r>
            <a:endParaRPr lang="ru-RU" sz="3200" b="1" dirty="0">
              <a:solidFill>
                <a:srgbClr val="FFFF00"/>
              </a:solidFill>
            </a:endParaRPr>
          </a:p>
        </p:txBody>
      </p:sp>
    </p:spTree>
  </p:cSld>
  <p:clrMapOvr>
    <a:masterClrMapping/>
  </p:clrMapOvr>
  <p:transition spd="slow">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80">
                                          <p:stCondLst>
                                            <p:cond delay="0"/>
                                          </p:stCondLst>
                                        </p:cTn>
                                        <p:tgtEl>
                                          <p:spTgt spid="4"/>
                                        </p:tgtEl>
                                      </p:cBhvr>
                                    </p:animEffect>
                                    <p:anim calcmode="lin" valueType="num">
                                      <p:cBhvr>
                                        <p:cTn id="8" dur="1822" tmFilter="0,0; 0.14,0.36; 0.43,0.73; 0.71,0.91; 1.0,1.0">
                                          <p:stCondLst>
                                            <p:cond delay="0"/>
                                          </p:stCondLst>
                                        </p:cTn>
                                        <p:tgtEl>
                                          <p:spTgt spid="4"/>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4"/>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4"/>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4"/>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4"/>
                                        </p:tgtEl>
                                        <p:attrNameLst>
                                          <p:attrName>ppt_y</p:attrName>
                                        </p:attrNameLst>
                                      </p:cBhvr>
                                      <p:tavLst>
                                        <p:tav tm="0" fmla="#ppt_y-sin(pi*$)/81">
                                          <p:val>
                                            <p:fltVal val="0"/>
                                          </p:val>
                                        </p:tav>
                                        <p:tav tm="100000">
                                          <p:val>
                                            <p:fltVal val="1"/>
                                          </p:val>
                                        </p:tav>
                                      </p:tavLst>
                                    </p:anim>
                                    <p:animScale>
                                      <p:cBhvr>
                                        <p:cTn id="13" dur="26">
                                          <p:stCondLst>
                                            <p:cond delay="650"/>
                                          </p:stCondLst>
                                        </p:cTn>
                                        <p:tgtEl>
                                          <p:spTgt spid="4"/>
                                        </p:tgtEl>
                                      </p:cBhvr>
                                      <p:to x="100000" y="60000"/>
                                    </p:animScale>
                                    <p:animScale>
                                      <p:cBhvr>
                                        <p:cTn id="14" dur="166" decel="50000">
                                          <p:stCondLst>
                                            <p:cond delay="676"/>
                                          </p:stCondLst>
                                        </p:cTn>
                                        <p:tgtEl>
                                          <p:spTgt spid="4"/>
                                        </p:tgtEl>
                                      </p:cBhvr>
                                      <p:to x="100000" y="100000"/>
                                    </p:animScale>
                                    <p:animScale>
                                      <p:cBhvr>
                                        <p:cTn id="15" dur="26">
                                          <p:stCondLst>
                                            <p:cond delay="1312"/>
                                          </p:stCondLst>
                                        </p:cTn>
                                        <p:tgtEl>
                                          <p:spTgt spid="4"/>
                                        </p:tgtEl>
                                      </p:cBhvr>
                                      <p:to x="100000" y="80000"/>
                                    </p:animScale>
                                    <p:animScale>
                                      <p:cBhvr>
                                        <p:cTn id="16" dur="166" decel="50000">
                                          <p:stCondLst>
                                            <p:cond delay="1338"/>
                                          </p:stCondLst>
                                        </p:cTn>
                                        <p:tgtEl>
                                          <p:spTgt spid="4"/>
                                        </p:tgtEl>
                                      </p:cBhvr>
                                      <p:to x="100000" y="100000"/>
                                    </p:animScale>
                                    <p:animScale>
                                      <p:cBhvr>
                                        <p:cTn id="17" dur="26">
                                          <p:stCondLst>
                                            <p:cond delay="1642"/>
                                          </p:stCondLst>
                                        </p:cTn>
                                        <p:tgtEl>
                                          <p:spTgt spid="4"/>
                                        </p:tgtEl>
                                      </p:cBhvr>
                                      <p:to x="100000" y="90000"/>
                                    </p:animScale>
                                    <p:animScale>
                                      <p:cBhvr>
                                        <p:cTn id="18" dur="166" decel="50000">
                                          <p:stCondLst>
                                            <p:cond delay="1668"/>
                                          </p:stCondLst>
                                        </p:cTn>
                                        <p:tgtEl>
                                          <p:spTgt spid="4"/>
                                        </p:tgtEl>
                                      </p:cBhvr>
                                      <p:to x="100000" y="100000"/>
                                    </p:animScale>
                                    <p:animScale>
                                      <p:cBhvr>
                                        <p:cTn id="19" dur="26">
                                          <p:stCondLst>
                                            <p:cond delay="1808"/>
                                          </p:stCondLst>
                                        </p:cTn>
                                        <p:tgtEl>
                                          <p:spTgt spid="4"/>
                                        </p:tgtEl>
                                      </p:cBhvr>
                                      <p:to x="100000" y="95000"/>
                                    </p:animScale>
                                    <p:animScale>
                                      <p:cBhvr>
                                        <p:cTn id="20" dur="166" decel="50000">
                                          <p:stCondLst>
                                            <p:cond delay="1834"/>
                                          </p:stCondLst>
                                        </p:cTn>
                                        <p:tgtEl>
                                          <p:spTgt spid="4"/>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26" presetClass="entr" presetSubtype="0" fill="hold" grpId="0" nodeType="clickEffect">
                                  <p:stCondLst>
                                    <p:cond delay="0"/>
                                  </p:stCondLst>
                                  <p:childTnLst>
                                    <p:set>
                                      <p:cBhvr>
                                        <p:cTn id="24" dur="1" fill="hold">
                                          <p:stCondLst>
                                            <p:cond delay="0"/>
                                          </p:stCondLst>
                                        </p:cTn>
                                        <p:tgtEl>
                                          <p:spTgt spid="5"/>
                                        </p:tgtEl>
                                        <p:attrNameLst>
                                          <p:attrName>style.visibility</p:attrName>
                                        </p:attrNameLst>
                                      </p:cBhvr>
                                      <p:to>
                                        <p:strVal val="visible"/>
                                      </p:to>
                                    </p:set>
                                    <p:animEffect transition="in" filter="wipe(down)">
                                      <p:cBhvr>
                                        <p:cTn id="25" dur="580">
                                          <p:stCondLst>
                                            <p:cond delay="0"/>
                                          </p:stCondLst>
                                        </p:cTn>
                                        <p:tgtEl>
                                          <p:spTgt spid="5"/>
                                        </p:tgtEl>
                                      </p:cBhvr>
                                    </p:animEffect>
                                    <p:anim calcmode="lin" valueType="num">
                                      <p:cBhvr>
                                        <p:cTn id="26" dur="1822" tmFilter="0,0; 0.14,0.36; 0.43,0.73; 0.71,0.91; 1.0,1.0">
                                          <p:stCondLst>
                                            <p:cond delay="0"/>
                                          </p:stCondLst>
                                        </p:cTn>
                                        <p:tgtEl>
                                          <p:spTgt spid="5"/>
                                        </p:tgtEl>
                                        <p:attrNameLst>
                                          <p:attrName>ppt_x</p:attrName>
                                        </p:attrNameLst>
                                      </p:cBhvr>
                                      <p:tavLst>
                                        <p:tav tm="0">
                                          <p:val>
                                            <p:strVal val="#ppt_x-0.25"/>
                                          </p:val>
                                        </p:tav>
                                        <p:tav tm="100000">
                                          <p:val>
                                            <p:strVal val="#ppt_x"/>
                                          </p:val>
                                        </p:tav>
                                      </p:tavLst>
                                    </p:anim>
                                    <p:anim calcmode="lin" valueType="num">
                                      <p:cBhvr>
                                        <p:cTn id="27" dur="664" tmFilter="0.0,0.0; 0.25,0.07; 0.50,0.2; 0.75,0.467; 1.0,1.0">
                                          <p:stCondLst>
                                            <p:cond delay="0"/>
                                          </p:stCondLst>
                                        </p:cTn>
                                        <p:tgtEl>
                                          <p:spTgt spid="5"/>
                                        </p:tgtEl>
                                        <p:attrNameLst>
                                          <p:attrName>ppt_y</p:attrName>
                                        </p:attrNameLst>
                                      </p:cBhvr>
                                      <p:tavLst>
                                        <p:tav tm="0" fmla="#ppt_y-sin(pi*$)/3">
                                          <p:val>
                                            <p:fltVal val="0.5"/>
                                          </p:val>
                                        </p:tav>
                                        <p:tav tm="100000">
                                          <p:val>
                                            <p:fltVal val="1"/>
                                          </p:val>
                                        </p:tav>
                                      </p:tavLst>
                                    </p:anim>
                                    <p:anim calcmode="lin" valueType="num">
                                      <p:cBhvr>
                                        <p:cTn id="28" dur="664" tmFilter="0, 0; 0.125,0.2665; 0.25,0.4; 0.375,0.465; 0.5,0.5;  0.625,0.535; 0.75,0.6; 0.875,0.7335; 1,1">
                                          <p:stCondLst>
                                            <p:cond delay="664"/>
                                          </p:stCondLst>
                                        </p:cTn>
                                        <p:tgtEl>
                                          <p:spTgt spid="5"/>
                                        </p:tgtEl>
                                        <p:attrNameLst>
                                          <p:attrName>ppt_y</p:attrName>
                                        </p:attrNameLst>
                                      </p:cBhvr>
                                      <p:tavLst>
                                        <p:tav tm="0" fmla="#ppt_y-sin(pi*$)/9">
                                          <p:val>
                                            <p:fltVal val="0"/>
                                          </p:val>
                                        </p:tav>
                                        <p:tav tm="100000">
                                          <p:val>
                                            <p:fltVal val="1"/>
                                          </p:val>
                                        </p:tav>
                                      </p:tavLst>
                                    </p:anim>
                                    <p:anim calcmode="lin" valueType="num">
                                      <p:cBhvr>
                                        <p:cTn id="29" dur="332" tmFilter="0, 0; 0.125,0.2665; 0.25,0.4; 0.375,0.465; 0.5,0.5;  0.625,0.535; 0.75,0.6; 0.875,0.7335; 1,1">
                                          <p:stCondLst>
                                            <p:cond delay="1324"/>
                                          </p:stCondLst>
                                        </p:cTn>
                                        <p:tgtEl>
                                          <p:spTgt spid="5"/>
                                        </p:tgtEl>
                                        <p:attrNameLst>
                                          <p:attrName>ppt_y</p:attrName>
                                        </p:attrNameLst>
                                      </p:cBhvr>
                                      <p:tavLst>
                                        <p:tav tm="0" fmla="#ppt_y-sin(pi*$)/27">
                                          <p:val>
                                            <p:fltVal val="0"/>
                                          </p:val>
                                        </p:tav>
                                        <p:tav tm="100000">
                                          <p:val>
                                            <p:fltVal val="1"/>
                                          </p:val>
                                        </p:tav>
                                      </p:tavLst>
                                    </p:anim>
                                    <p:anim calcmode="lin" valueType="num">
                                      <p:cBhvr>
                                        <p:cTn id="30" dur="164" tmFilter="0, 0; 0.125,0.2665; 0.25,0.4; 0.375,0.465; 0.5,0.5;  0.625,0.535; 0.75,0.6; 0.875,0.7335; 1,1">
                                          <p:stCondLst>
                                            <p:cond delay="1656"/>
                                          </p:stCondLst>
                                        </p:cTn>
                                        <p:tgtEl>
                                          <p:spTgt spid="5"/>
                                        </p:tgtEl>
                                        <p:attrNameLst>
                                          <p:attrName>ppt_y</p:attrName>
                                        </p:attrNameLst>
                                      </p:cBhvr>
                                      <p:tavLst>
                                        <p:tav tm="0" fmla="#ppt_y-sin(pi*$)/81">
                                          <p:val>
                                            <p:fltVal val="0"/>
                                          </p:val>
                                        </p:tav>
                                        <p:tav tm="100000">
                                          <p:val>
                                            <p:fltVal val="1"/>
                                          </p:val>
                                        </p:tav>
                                      </p:tavLst>
                                    </p:anim>
                                    <p:animScale>
                                      <p:cBhvr>
                                        <p:cTn id="31" dur="26">
                                          <p:stCondLst>
                                            <p:cond delay="650"/>
                                          </p:stCondLst>
                                        </p:cTn>
                                        <p:tgtEl>
                                          <p:spTgt spid="5"/>
                                        </p:tgtEl>
                                      </p:cBhvr>
                                      <p:to x="100000" y="60000"/>
                                    </p:animScale>
                                    <p:animScale>
                                      <p:cBhvr>
                                        <p:cTn id="32" dur="166" decel="50000">
                                          <p:stCondLst>
                                            <p:cond delay="676"/>
                                          </p:stCondLst>
                                        </p:cTn>
                                        <p:tgtEl>
                                          <p:spTgt spid="5"/>
                                        </p:tgtEl>
                                      </p:cBhvr>
                                      <p:to x="100000" y="100000"/>
                                    </p:animScale>
                                    <p:animScale>
                                      <p:cBhvr>
                                        <p:cTn id="33" dur="26">
                                          <p:stCondLst>
                                            <p:cond delay="1312"/>
                                          </p:stCondLst>
                                        </p:cTn>
                                        <p:tgtEl>
                                          <p:spTgt spid="5"/>
                                        </p:tgtEl>
                                      </p:cBhvr>
                                      <p:to x="100000" y="80000"/>
                                    </p:animScale>
                                    <p:animScale>
                                      <p:cBhvr>
                                        <p:cTn id="34" dur="166" decel="50000">
                                          <p:stCondLst>
                                            <p:cond delay="1338"/>
                                          </p:stCondLst>
                                        </p:cTn>
                                        <p:tgtEl>
                                          <p:spTgt spid="5"/>
                                        </p:tgtEl>
                                      </p:cBhvr>
                                      <p:to x="100000" y="100000"/>
                                    </p:animScale>
                                    <p:animScale>
                                      <p:cBhvr>
                                        <p:cTn id="35" dur="26">
                                          <p:stCondLst>
                                            <p:cond delay="1642"/>
                                          </p:stCondLst>
                                        </p:cTn>
                                        <p:tgtEl>
                                          <p:spTgt spid="5"/>
                                        </p:tgtEl>
                                      </p:cBhvr>
                                      <p:to x="100000" y="90000"/>
                                    </p:animScale>
                                    <p:animScale>
                                      <p:cBhvr>
                                        <p:cTn id="36" dur="166" decel="50000">
                                          <p:stCondLst>
                                            <p:cond delay="1668"/>
                                          </p:stCondLst>
                                        </p:cTn>
                                        <p:tgtEl>
                                          <p:spTgt spid="5"/>
                                        </p:tgtEl>
                                      </p:cBhvr>
                                      <p:to x="100000" y="100000"/>
                                    </p:animScale>
                                    <p:animScale>
                                      <p:cBhvr>
                                        <p:cTn id="37" dur="26">
                                          <p:stCondLst>
                                            <p:cond delay="1808"/>
                                          </p:stCondLst>
                                        </p:cTn>
                                        <p:tgtEl>
                                          <p:spTgt spid="5"/>
                                        </p:tgtEl>
                                      </p:cBhvr>
                                      <p:to x="100000" y="95000"/>
                                    </p:animScale>
                                    <p:animScale>
                                      <p:cBhvr>
                                        <p:cTn id="38" dur="166" decel="50000">
                                          <p:stCondLst>
                                            <p:cond delay="1834"/>
                                          </p:stCondLst>
                                        </p:cTn>
                                        <p:tgtEl>
                                          <p:spTgt spid="5"/>
                                        </p:tgtEl>
                                      </p:cBhvr>
                                      <p:to x="100000" y="100000"/>
                                    </p:animScale>
                                  </p:childTnLst>
                                </p:cTn>
                              </p:par>
                            </p:childTnLst>
                          </p:cTn>
                        </p:par>
                      </p:childTnLst>
                    </p:cTn>
                  </p:par>
                  <p:par>
                    <p:cTn id="39" fill="hold">
                      <p:stCondLst>
                        <p:cond delay="indefinite"/>
                      </p:stCondLst>
                      <p:childTnLst>
                        <p:par>
                          <p:cTn id="40" fill="hold">
                            <p:stCondLst>
                              <p:cond delay="0"/>
                            </p:stCondLst>
                            <p:childTnLst>
                              <p:par>
                                <p:cTn id="41" presetID="40" presetClass="entr" presetSubtype="0" fill="hold" grpId="0" nodeType="clickEffect">
                                  <p:stCondLst>
                                    <p:cond delay="0"/>
                                  </p:stCondLst>
                                  <p:iterate type="lt">
                                    <p:tmPct val="10000"/>
                                  </p:iterate>
                                  <p:childTnLst>
                                    <p:set>
                                      <p:cBhvr>
                                        <p:cTn id="42" dur="1" fill="hold">
                                          <p:stCondLst>
                                            <p:cond delay="0"/>
                                          </p:stCondLst>
                                        </p:cTn>
                                        <p:tgtEl>
                                          <p:spTgt spid="6"/>
                                        </p:tgtEl>
                                        <p:attrNameLst>
                                          <p:attrName>style.visibility</p:attrName>
                                        </p:attrNameLst>
                                      </p:cBhvr>
                                      <p:to>
                                        <p:strVal val="visible"/>
                                      </p:to>
                                    </p:set>
                                    <p:animEffect transition="in" filter="fade">
                                      <p:cBhvr>
                                        <p:cTn id="43" dur="1000"/>
                                        <p:tgtEl>
                                          <p:spTgt spid="6"/>
                                        </p:tgtEl>
                                      </p:cBhvr>
                                    </p:animEffect>
                                    <p:anim calcmode="lin" valueType="num">
                                      <p:cBhvr>
                                        <p:cTn id="44" dur="1000" fill="hold"/>
                                        <p:tgtEl>
                                          <p:spTgt spid="6"/>
                                        </p:tgtEl>
                                        <p:attrNameLst>
                                          <p:attrName>ppt_x</p:attrName>
                                        </p:attrNameLst>
                                      </p:cBhvr>
                                      <p:tavLst>
                                        <p:tav tm="0">
                                          <p:val>
                                            <p:strVal val="#ppt_x-.1"/>
                                          </p:val>
                                        </p:tav>
                                        <p:tav tm="100000">
                                          <p:val>
                                            <p:strVal val="#ppt_x"/>
                                          </p:val>
                                        </p:tav>
                                      </p:tavLst>
                                    </p:anim>
                                    <p:anim calcmode="lin" valueType="num">
                                      <p:cBhvr>
                                        <p:cTn id="45" dur="1000" fill="hold"/>
                                        <p:tgtEl>
                                          <p:spTgt spid="6"/>
                                        </p:tgtEl>
                                        <p:attrNameLst>
                                          <p:attrName>ppt_y</p:attrName>
                                        </p:attrNameLst>
                                      </p:cBhvr>
                                      <p:tavLst>
                                        <p:tav tm="0">
                                          <p:val>
                                            <p:strVal val="#ppt_y"/>
                                          </p:val>
                                        </p:tav>
                                        <p:tav tm="100000">
                                          <p:val>
                                            <p:strVal val="#ppt_y"/>
                                          </p:val>
                                        </p:tav>
                                      </p:tavLst>
                                    </p:anim>
                                  </p:childTnLst>
                                </p:cTn>
                              </p:par>
                            </p:childTnLst>
                          </p:cTn>
                        </p:par>
                      </p:childTnLst>
                    </p:cTn>
                  </p:par>
                  <p:par>
                    <p:cTn id="46" fill="hold">
                      <p:stCondLst>
                        <p:cond delay="indefinite"/>
                      </p:stCondLst>
                      <p:childTnLst>
                        <p:par>
                          <p:cTn id="47" fill="hold">
                            <p:stCondLst>
                              <p:cond delay="0"/>
                            </p:stCondLst>
                            <p:childTnLst>
                              <p:par>
                                <p:cTn id="48" presetID="40" presetClass="entr" presetSubtype="0" fill="hold" grpId="0" nodeType="clickEffect">
                                  <p:stCondLst>
                                    <p:cond delay="0"/>
                                  </p:stCondLst>
                                  <p:iterate type="lt">
                                    <p:tmPct val="10000"/>
                                  </p:iterate>
                                  <p:childTnLst>
                                    <p:set>
                                      <p:cBhvr>
                                        <p:cTn id="49" dur="1" fill="hold">
                                          <p:stCondLst>
                                            <p:cond delay="0"/>
                                          </p:stCondLst>
                                        </p:cTn>
                                        <p:tgtEl>
                                          <p:spTgt spid="7"/>
                                        </p:tgtEl>
                                        <p:attrNameLst>
                                          <p:attrName>style.visibility</p:attrName>
                                        </p:attrNameLst>
                                      </p:cBhvr>
                                      <p:to>
                                        <p:strVal val="visible"/>
                                      </p:to>
                                    </p:set>
                                    <p:animEffect transition="in" filter="fade">
                                      <p:cBhvr>
                                        <p:cTn id="50" dur="1000"/>
                                        <p:tgtEl>
                                          <p:spTgt spid="7"/>
                                        </p:tgtEl>
                                      </p:cBhvr>
                                    </p:animEffect>
                                    <p:anim calcmode="lin" valueType="num">
                                      <p:cBhvr>
                                        <p:cTn id="51" dur="1000" fill="hold"/>
                                        <p:tgtEl>
                                          <p:spTgt spid="7"/>
                                        </p:tgtEl>
                                        <p:attrNameLst>
                                          <p:attrName>ppt_x</p:attrName>
                                        </p:attrNameLst>
                                      </p:cBhvr>
                                      <p:tavLst>
                                        <p:tav tm="0">
                                          <p:val>
                                            <p:strVal val="#ppt_x-.1"/>
                                          </p:val>
                                        </p:tav>
                                        <p:tav tm="100000">
                                          <p:val>
                                            <p:strVal val="#ppt_x"/>
                                          </p:val>
                                        </p:tav>
                                      </p:tavLst>
                                    </p:anim>
                                    <p:anim calcmode="lin" valueType="num">
                                      <p:cBhvr>
                                        <p:cTn id="52" dur="1000" fill="hold"/>
                                        <p:tgtEl>
                                          <p:spTgt spid="7"/>
                                        </p:tgtEl>
                                        <p:attrNameLst>
                                          <p:attrName>ppt_y</p:attrName>
                                        </p:attrNameLst>
                                      </p:cBhvr>
                                      <p:tavLst>
                                        <p:tav tm="0">
                                          <p:val>
                                            <p:strVal val="#ppt_y"/>
                                          </p:val>
                                        </p:tav>
                                        <p:tav tm="100000">
                                          <p:val>
                                            <p:strVal val="#ppt_y"/>
                                          </p:val>
                                        </p:tav>
                                      </p:tavLst>
                                    </p:anim>
                                  </p:childTnLst>
                                </p:cTn>
                              </p:par>
                            </p:childTnLst>
                          </p:cTn>
                        </p:par>
                      </p:childTnLst>
                    </p:cTn>
                  </p:par>
                  <p:par>
                    <p:cTn id="53" fill="hold">
                      <p:stCondLst>
                        <p:cond delay="indefinite"/>
                      </p:stCondLst>
                      <p:childTnLst>
                        <p:par>
                          <p:cTn id="54" fill="hold">
                            <p:stCondLst>
                              <p:cond delay="0"/>
                            </p:stCondLst>
                            <p:childTnLst>
                              <p:par>
                                <p:cTn id="55" presetID="35" presetClass="entr" presetSubtype="0" fill="hold" grpId="0" nodeType="clickEffect">
                                  <p:stCondLst>
                                    <p:cond delay="0"/>
                                  </p:stCondLst>
                                  <p:childTnLst>
                                    <p:set>
                                      <p:cBhvr>
                                        <p:cTn id="56" dur="1" fill="hold">
                                          <p:stCondLst>
                                            <p:cond delay="0"/>
                                          </p:stCondLst>
                                        </p:cTn>
                                        <p:tgtEl>
                                          <p:spTgt spid="8"/>
                                        </p:tgtEl>
                                        <p:attrNameLst>
                                          <p:attrName>style.visibility</p:attrName>
                                        </p:attrNameLst>
                                      </p:cBhvr>
                                      <p:to>
                                        <p:strVal val="visible"/>
                                      </p:to>
                                    </p:set>
                                    <p:animEffect transition="in" filter="fade">
                                      <p:cBhvr>
                                        <p:cTn id="57" dur="2000"/>
                                        <p:tgtEl>
                                          <p:spTgt spid="8"/>
                                        </p:tgtEl>
                                      </p:cBhvr>
                                    </p:animEffect>
                                    <p:anim calcmode="lin" valueType="num">
                                      <p:cBhvr>
                                        <p:cTn id="58" dur="2000" fill="hold"/>
                                        <p:tgtEl>
                                          <p:spTgt spid="8"/>
                                        </p:tgtEl>
                                        <p:attrNameLst>
                                          <p:attrName>style.rotation</p:attrName>
                                        </p:attrNameLst>
                                      </p:cBhvr>
                                      <p:tavLst>
                                        <p:tav tm="0">
                                          <p:val>
                                            <p:fltVal val="720"/>
                                          </p:val>
                                        </p:tav>
                                        <p:tav tm="100000">
                                          <p:val>
                                            <p:fltVal val="0"/>
                                          </p:val>
                                        </p:tav>
                                      </p:tavLst>
                                    </p:anim>
                                    <p:anim calcmode="lin" valueType="num">
                                      <p:cBhvr>
                                        <p:cTn id="59" dur="2000" fill="hold"/>
                                        <p:tgtEl>
                                          <p:spTgt spid="8"/>
                                        </p:tgtEl>
                                        <p:attrNameLst>
                                          <p:attrName>ppt_h</p:attrName>
                                        </p:attrNameLst>
                                      </p:cBhvr>
                                      <p:tavLst>
                                        <p:tav tm="0">
                                          <p:val>
                                            <p:fltVal val="0"/>
                                          </p:val>
                                        </p:tav>
                                        <p:tav tm="100000">
                                          <p:val>
                                            <p:strVal val="#ppt_h"/>
                                          </p:val>
                                        </p:tav>
                                      </p:tavLst>
                                    </p:anim>
                                    <p:anim calcmode="lin" valueType="num">
                                      <p:cBhvr>
                                        <p:cTn id="60" dur="2000" fill="hold"/>
                                        <p:tgtEl>
                                          <p:spTgt spid="8"/>
                                        </p:tgtEl>
                                        <p:attrNameLst>
                                          <p:attrName>ppt_w</p:attrName>
                                        </p:attrNameLst>
                                      </p:cBhvr>
                                      <p:tavLst>
                                        <p:tav tm="0">
                                          <p:val>
                                            <p:fltVal val="0"/>
                                          </p:val>
                                        </p:tav>
                                        <p:tav tm="100000">
                                          <p:val>
                                            <p:strVal val="#ppt_w"/>
                                          </p:val>
                                        </p:tav>
                                      </p:tavLst>
                                    </p:anim>
                                  </p:childTnLst>
                                </p:cTn>
                              </p:par>
                            </p:childTnLst>
                          </p:cTn>
                        </p:par>
                      </p:childTnLst>
                    </p:cTn>
                  </p:par>
                  <p:par>
                    <p:cTn id="61" fill="hold">
                      <p:stCondLst>
                        <p:cond delay="indefinite"/>
                      </p:stCondLst>
                      <p:childTnLst>
                        <p:par>
                          <p:cTn id="62" fill="hold">
                            <p:stCondLst>
                              <p:cond delay="0"/>
                            </p:stCondLst>
                            <p:childTnLst>
                              <p:par>
                                <p:cTn id="63" presetID="35" presetClass="entr" presetSubtype="0" fill="hold" grpId="0" nodeType="clickEffect">
                                  <p:stCondLst>
                                    <p:cond delay="0"/>
                                  </p:stCondLst>
                                  <p:childTnLst>
                                    <p:set>
                                      <p:cBhvr>
                                        <p:cTn id="64" dur="1" fill="hold">
                                          <p:stCondLst>
                                            <p:cond delay="0"/>
                                          </p:stCondLst>
                                        </p:cTn>
                                        <p:tgtEl>
                                          <p:spTgt spid="10"/>
                                        </p:tgtEl>
                                        <p:attrNameLst>
                                          <p:attrName>style.visibility</p:attrName>
                                        </p:attrNameLst>
                                      </p:cBhvr>
                                      <p:to>
                                        <p:strVal val="visible"/>
                                      </p:to>
                                    </p:set>
                                    <p:animEffect transition="in" filter="fade">
                                      <p:cBhvr>
                                        <p:cTn id="65" dur="2000"/>
                                        <p:tgtEl>
                                          <p:spTgt spid="10"/>
                                        </p:tgtEl>
                                      </p:cBhvr>
                                    </p:animEffect>
                                    <p:anim calcmode="lin" valueType="num">
                                      <p:cBhvr>
                                        <p:cTn id="66" dur="2000" fill="hold"/>
                                        <p:tgtEl>
                                          <p:spTgt spid="10"/>
                                        </p:tgtEl>
                                        <p:attrNameLst>
                                          <p:attrName>style.rotation</p:attrName>
                                        </p:attrNameLst>
                                      </p:cBhvr>
                                      <p:tavLst>
                                        <p:tav tm="0">
                                          <p:val>
                                            <p:fltVal val="720"/>
                                          </p:val>
                                        </p:tav>
                                        <p:tav tm="100000">
                                          <p:val>
                                            <p:fltVal val="0"/>
                                          </p:val>
                                        </p:tav>
                                      </p:tavLst>
                                    </p:anim>
                                    <p:anim calcmode="lin" valueType="num">
                                      <p:cBhvr>
                                        <p:cTn id="67" dur="2000" fill="hold"/>
                                        <p:tgtEl>
                                          <p:spTgt spid="10"/>
                                        </p:tgtEl>
                                        <p:attrNameLst>
                                          <p:attrName>ppt_h</p:attrName>
                                        </p:attrNameLst>
                                      </p:cBhvr>
                                      <p:tavLst>
                                        <p:tav tm="0">
                                          <p:val>
                                            <p:fltVal val="0"/>
                                          </p:val>
                                        </p:tav>
                                        <p:tav tm="100000">
                                          <p:val>
                                            <p:strVal val="#ppt_h"/>
                                          </p:val>
                                        </p:tav>
                                      </p:tavLst>
                                    </p:anim>
                                    <p:anim calcmode="lin" valueType="num">
                                      <p:cBhvr>
                                        <p:cTn id="68" dur="2000" fill="hold"/>
                                        <p:tgtEl>
                                          <p:spTgt spid="10"/>
                                        </p:tgtEl>
                                        <p:attrNameLst>
                                          <p:attrName>ppt_w</p:attrName>
                                        </p:attrNameLst>
                                      </p:cBhvr>
                                      <p:tavLst>
                                        <p:tav tm="0">
                                          <p:val>
                                            <p:fltVal val="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p:bldP spid="8" grpId="0"/>
      <p:bldP spid="10"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066130"/>
          </a:xfrm>
        </p:spPr>
        <p:txBody>
          <a:bodyPr/>
          <a:lstStyle/>
          <a:p>
            <a:r>
              <a:rPr lang="en-US" b="1" dirty="0" smtClean="0"/>
              <a:t>Evaluation</a:t>
            </a:r>
            <a:endParaRPr lang="ru-RU" b="1" dirty="0"/>
          </a:p>
        </p:txBody>
      </p:sp>
      <p:sp>
        <p:nvSpPr>
          <p:cNvPr id="3" name="Объект 2"/>
          <p:cNvSpPr>
            <a:spLocks noGrp="1"/>
          </p:cNvSpPr>
          <p:nvPr>
            <p:ph idx="1"/>
          </p:nvPr>
        </p:nvSpPr>
        <p:spPr>
          <a:xfrm>
            <a:off x="457200" y="1340768"/>
            <a:ext cx="8229600" cy="4785395"/>
          </a:xfrm>
        </p:spPr>
        <p:txBody>
          <a:bodyPr>
            <a:normAutofit/>
          </a:bodyPr>
          <a:lstStyle/>
          <a:p>
            <a:pPr marL="0" indent="0">
              <a:buNone/>
            </a:pPr>
            <a:r>
              <a:rPr lang="en-US" dirty="0" smtClean="0"/>
              <a:t>           </a:t>
            </a:r>
            <a:r>
              <a:rPr lang="en-US" b="1" dirty="0" smtClean="0">
                <a:solidFill>
                  <a:srgbClr val="FF0000"/>
                </a:solidFill>
              </a:rPr>
              <a:t>15-14 – excellent job (5)</a:t>
            </a:r>
          </a:p>
          <a:p>
            <a:pPr marL="0" indent="0">
              <a:buNone/>
            </a:pPr>
            <a:r>
              <a:rPr lang="en-US" dirty="0"/>
              <a:t> </a:t>
            </a:r>
            <a:r>
              <a:rPr lang="en-US" dirty="0" smtClean="0"/>
              <a:t>                    </a:t>
            </a:r>
          </a:p>
          <a:p>
            <a:pPr marL="0" indent="0">
              <a:buNone/>
            </a:pPr>
            <a:r>
              <a:rPr lang="en-US" b="1" dirty="0">
                <a:solidFill>
                  <a:srgbClr val="C00000"/>
                </a:solidFill>
              </a:rPr>
              <a:t> </a:t>
            </a:r>
            <a:r>
              <a:rPr lang="en-US" b="1" dirty="0" smtClean="0">
                <a:solidFill>
                  <a:srgbClr val="C00000"/>
                </a:solidFill>
              </a:rPr>
              <a:t>   13-11 -   good job (4)</a:t>
            </a:r>
          </a:p>
          <a:p>
            <a:pPr marL="0" indent="0">
              <a:buNone/>
            </a:pPr>
            <a:endParaRPr lang="en-US" dirty="0" smtClean="0"/>
          </a:p>
          <a:p>
            <a:pPr marL="0" indent="0">
              <a:buNone/>
            </a:pPr>
            <a:r>
              <a:rPr lang="en-US" dirty="0" smtClean="0"/>
              <a:t>                    </a:t>
            </a:r>
            <a:r>
              <a:rPr lang="en-US" b="1" dirty="0" smtClean="0">
                <a:solidFill>
                  <a:srgbClr val="7030A0"/>
                </a:solidFill>
              </a:rPr>
              <a:t>10-8  - so-so (3)</a:t>
            </a:r>
          </a:p>
          <a:p>
            <a:pPr marL="0" indent="0">
              <a:buNone/>
            </a:pPr>
            <a:r>
              <a:rPr lang="en-US" b="1" dirty="0">
                <a:solidFill>
                  <a:srgbClr val="0070C0"/>
                </a:solidFill>
              </a:rPr>
              <a:t> </a:t>
            </a:r>
            <a:r>
              <a:rPr lang="en-US" b="1" dirty="0" smtClean="0">
                <a:solidFill>
                  <a:srgbClr val="0070C0"/>
                </a:solidFill>
              </a:rPr>
              <a:t>                                  </a:t>
            </a:r>
          </a:p>
          <a:p>
            <a:pPr marL="0" indent="0">
              <a:buNone/>
            </a:pPr>
            <a:r>
              <a:rPr lang="en-US" b="1" dirty="0" smtClean="0">
                <a:solidFill>
                  <a:srgbClr val="0070C0"/>
                </a:solidFill>
              </a:rPr>
              <a:t>			7 or less – try again!</a:t>
            </a:r>
            <a:endParaRPr lang="ru-RU" b="1" dirty="0">
              <a:solidFill>
                <a:srgbClr val="0070C0"/>
              </a:solidFill>
            </a:endParaRPr>
          </a:p>
        </p:txBody>
      </p:sp>
      <p:pic>
        <p:nvPicPr>
          <p:cNvPr id="7170" name="Picture 2" descr="F:\13-14\презентация на конкурс\картинки для презентации\5.jpg"/>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6072198" y="1214422"/>
            <a:ext cx="1257300" cy="936104"/>
          </a:xfrm>
          <a:prstGeom prst="rect">
            <a:avLst/>
          </a:prstGeom>
          <a:noFill/>
          <a:extLst>
            <a:ext uri="{909E8E84-426E-40DD-AFC4-6F175D3DCCD1}">
              <a14:hiddenFill xmlns="" xmlns:a14="http://schemas.microsoft.com/office/drawing/2010/main">
                <a:solidFill>
                  <a:srgbClr val="FFFFFF"/>
                </a:solidFill>
              </a14:hiddenFill>
            </a:ext>
          </a:extLst>
        </p:spPr>
      </p:pic>
      <p:pic>
        <p:nvPicPr>
          <p:cNvPr id="7171" name="Picture 3" descr="F:\13-14\презентация на конкурс\картинки для презентации\4.jpg"/>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5072066" y="2428868"/>
            <a:ext cx="1368153" cy="1008111"/>
          </a:xfrm>
          <a:prstGeom prst="rect">
            <a:avLst/>
          </a:prstGeom>
          <a:noFill/>
          <a:extLst>
            <a:ext uri="{909E8E84-426E-40DD-AFC4-6F175D3DCCD1}">
              <a14:hiddenFill xmlns="" xmlns:a14="http://schemas.microsoft.com/office/drawing/2010/main">
                <a:solidFill>
                  <a:srgbClr val="FFFFFF"/>
                </a:solidFill>
              </a14:hiddenFill>
            </a:ext>
          </a:extLst>
        </p:spPr>
      </p:pic>
      <p:pic>
        <p:nvPicPr>
          <p:cNvPr id="7172" name="Picture 4" descr="F:\13-14\презентация на конкурс\картинки для презентации\3.jpg"/>
          <p:cNvPicPr>
            <a:picLocks noChangeAspect="1" noChangeArrowheads="1"/>
          </p:cNvPicPr>
          <p:nvPr/>
        </p:nvPicPr>
        <p:blipFill>
          <a:blip r:embed="rId4" cstate="print">
            <a:extLst>
              <a:ext uri="{28A0092B-C50C-407E-A947-70E740481C1C}">
                <a14:useLocalDpi xmlns="" xmlns:a14="http://schemas.microsoft.com/office/drawing/2010/main" val="0"/>
              </a:ext>
            </a:extLst>
          </a:blip>
          <a:srcRect/>
          <a:stretch>
            <a:fillRect/>
          </a:stretch>
        </p:blipFill>
        <p:spPr bwMode="auto">
          <a:xfrm>
            <a:off x="714348" y="3643314"/>
            <a:ext cx="1498159" cy="1208330"/>
          </a:xfrm>
          <a:prstGeom prst="rect">
            <a:avLst/>
          </a:prstGeom>
          <a:noFill/>
          <a:extLst>
            <a:ext uri="{909E8E84-426E-40DD-AFC4-6F175D3DCCD1}">
              <a14:hiddenFill xmlns="" xmlns:a14="http://schemas.microsoft.com/office/drawing/2010/main">
                <a:solidFill>
                  <a:srgbClr val="FFFFFF"/>
                </a:solidFill>
              </a14:hiddenFill>
            </a:ext>
          </a:extLst>
        </p:spPr>
      </p:pic>
      <p:pic>
        <p:nvPicPr>
          <p:cNvPr id="7173" name="Picture 5" descr="F:\13-14\презентация на конкурс\картинки для презентации\2.jpg"/>
          <p:cNvPicPr>
            <a:picLocks noChangeAspect="1" noChangeArrowheads="1"/>
          </p:cNvPicPr>
          <p:nvPr/>
        </p:nvPicPr>
        <p:blipFill>
          <a:blip r:embed="rId5" cstate="print">
            <a:extLst>
              <a:ext uri="{28A0092B-C50C-407E-A947-70E740481C1C}">
                <a14:useLocalDpi xmlns="" xmlns:a14="http://schemas.microsoft.com/office/drawing/2010/main" val="0"/>
              </a:ext>
            </a:extLst>
          </a:blip>
          <a:srcRect/>
          <a:stretch>
            <a:fillRect/>
          </a:stretch>
        </p:blipFill>
        <p:spPr bwMode="auto">
          <a:xfrm>
            <a:off x="6858016" y="4714884"/>
            <a:ext cx="1362472" cy="1224136"/>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101200085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868346"/>
          </a:xfrm>
        </p:spPr>
        <p:txBody>
          <a:bodyPr/>
          <a:lstStyle/>
          <a:p>
            <a:r>
              <a:rPr lang="en-US" dirty="0" smtClean="0">
                <a:solidFill>
                  <a:srgbClr val="FF0000"/>
                </a:solidFill>
                <a:latin typeface="Times New Roman" pitchFamily="18" charset="0"/>
                <a:cs typeface="Times New Roman" pitchFamily="18" charset="0"/>
              </a:rPr>
              <a:t>Complete the sentences</a:t>
            </a:r>
            <a:endParaRPr lang="ru-RU" dirty="0">
              <a:solidFill>
                <a:srgbClr val="FF0000"/>
              </a:solidFill>
              <a:latin typeface="Times New Roman" pitchFamily="18" charset="0"/>
              <a:cs typeface="Times New Roman" pitchFamily="18" charset="0"/>
            </a:endParaRPr>
          </a:p>
        </p:txBody>
      </p:sp>
      <p:sp>
        <p:nvSpPr>
          <p:cNvPr id="3" name="Содержимое 2"/>
          <p:cNvSpPr>
            <a:spLocks noGrp="1"/>
          </p:cNvSpPr>
          <p:nvPr>
            <p:ph idx="1"/>
          </p:nvPr>
        </p:nvSpPr>
        <p:spPr>
          <a:xfrm>
            <a:off x="457200" y="1214422"/>
            <a:ext cx="8229600" cy="4911741"/>
          </a:xfrm>
        </p:spPr>
        <p:txBody>
          <a:bodyPr>
            <a:normAutofit fontScale="70000" lnSpcReduction="20000"/>
          </a:bodyPr>
          <a:lstStyle/>
          <a:p>
            <a:pPr marL="514350" indent="-514350">
              <a:buAutoNum type="arabicPeriod"/>
            </a:pPr>
            <a:r>
              <a:rPr lang="en-US" b="1" dirty="0" smtClean="0">
                <a:latin typeface="Times New Roman" pitchFamily="18" charset="0"/>
                <a:cs typeface="Times New Roman" pitchFamily="18" charset="0"/>
              </a:rPr>
              <a:t>If people (not to drink), they (to die).</a:t>
            </a:r>
          </a:p>
          <a:p>
            <a:pPr marL="514350" indent="-514350">
              <a:buAutoNum type="arabicPeriod"/>
            </a:pPr>
            <a:r>
              <a:rPr lang="en-US" b="1" dirty="0" smtClean="0">
                <a:latin typeface="Times New Roman" pitchFamily="18" charset="0"/>
                <a:cs typeface="Times New Roman" pitchFamily="18" charset="0"/>
              </a:rPr>
              <a:t>If you (to eat) bad food, your health (to become) worse.</a:t>
            </a:r>
          </a:p>
          <a:p>
            <a:pPr marL="514350" indent="-514350">
              <a:buAutoNum type="arabicPeriod"/>
            </a:pPr>
            <a:r>
              <a:rPr lang="en-US" b="1" dirty="0" smtClean="0">
                <a:latin typeface="Times New Roman" pitchFamily="18" charset="0"/>
                <a:cs typeface="Times New Roman" pitchFamily="18" charset="0"/>
              </a:rPr>
              <a:t>If you (not to feel) well, you (to go) to the doctor.</a:t>
            </a:r>
          </a:p>
          <a:p>
            <a:pPr marL="514350" indent="-514350">
              <a:buAutoNum type="arabicPeriod"/>
            </a:pPr>
            <a:r>
              <a:rPr lang="en-US" b="1" dirty="0" smtClean="0">
                <a:latin typeface="Times New Roman" pitchFamily="18" charset="0"/>
                <a:cs typeface="Times New Roman" pitchFamily="18" charset="0"/>
              </a:rPr>
              <a:t>If babies (to be) hungry, they (to cry).</a:t>
            </a:r>
          </a:p>
          <a:p>
            <a:pPr marL="514350" indent="-514350">
              <a:buAutoNum type="arabicPeriod"/>
            </a:pPr>
            <a:r>
              <a:rPr lang="en-US" b="1" dirty="0" smtClean="0">
                <a:latin typeface="Times New Roman" pitchFamily="18" charset="0"/>
                <a:cs typeface="Times New Roman" pitchFamily="18" charset="0"/>
              </a:rPr>
              <a:t>If I (to be) thirsty, I always drink fresh water.</a:t>
            </a:r>
          </a:p>
          <a:p>
            <a:pPr marL="514350" indent="-514350">
              <a:buAutoNum type="arabicPeriod"/>
            </a:pPr>
            <a:r>
              <a:rPr lang="en-US" b="1" dirty="0" smtClean="0">
                <a:latin typeface="Times New Roman" pitchFamily="18" charset="0"/>
                <a:cs typeface="Times New Roman" pitchFamily="18" charset="0"/>
              </a:rPr>
              <a:t>If Tom (to have) a birthday party, he usually (to invite) a lot of friends.</a:t>
            </a:r>
          </a:p>
          <a:p>
            <a:pPr marL="514350" indent="-514350">
              <a:buAutoNum type="arabicPeriod"/>
            </a:pPr>
            <a:r>
              <a:rPr lang="en-US" b="1" dirty="0" smtClean="0">
                <a:latin typeface="Times New Roman" pitchFamily="18" charset="0"/>
                <a:cs typeface="Times New Roman" pitchFamily="18" charset="0"/>
              </a:rPr>
              <a:t>If Mary (to do) her homework well, her teacher always (to praise) her.</a:t>
            </a:r>
          </a:p>
          <a:p>
            <a:pPr marL="514350" indent="-514350">
              <a:buAutoNum type="arabicPeriod"/>
            </a:pPr>
            <a:r>
              <a:rPr lang="en-US" b="1" dirty="0" smtClean="0">
                <a:latin typeface="Times New Roman" pitchFamily="18" charset="0"/>
                <a:cs typeface="Times New Roman" pitchFamily="18" charset="0"/>
              </a:rPr>
              <a:t>If I (to have) a headache, my mother usually (to give) me  some medicine.</a:t>
            </a:r>
          </a:p>
          <a:p>
            <a:pPr marL="514350" indent="-514350">
              <a:buAutoNum type="arabicPeriod"/>
            </a:pPr>
            <a:r>
              <a:rPr lang="en-US" b="1" dirty="0" smtClean="0">
                <a:latin typeface="Times New Roman" pitchFamily="18" charset="0"/>
                <a:cs typeface="Times New Roman" pitchFamily="18" charset="0"/>
              </a:rPr>
              <a:t>If I (to cough)</a:t>
            </a:r>
            <a:r>
              <a:rPr lang="ru-RU" b="1" dirty="0" smtClean="0">
                <a:latin typeface="Times New Roman" pitchFamily="18" charset="0"/>
                <a:cs typeface="Times New Roman" pitchFamily="18" charset="0"/>
              </a:rPr>
              <a:t>,</a:t>
            </a:r>
            <a:r>
              <a:rPr lang="en-US" b="1" dirty="0" smtClean="0">
                <a:latin typeface="Times New Roman" pitchFamily="18" charset="0"/>
                <a:cs typeface="Times New Roman" pitchFamily="18" charset="0"/>
              </a:rPr>
              <a:t> I (to drink) hot milk with honey.  </a:t>
            </a:r>
          </a:p>
          <a:p>
            <a:pPr marL="514350" indent="-514350">
              <a:buAutoNum type="arabicPeriod"/>
            </a:pPr>
            <a:r>
              <a:rPr lang="en-US" b="1" dirty="0" smtClean="0">
                <a:latin typeface="Times New Roman" pitchFamily="18" charset="0"/>
                <a:cs typeface="Times New Roman" pitchFamily="18" charset="0"/>
              </a:rPr>
              <a:t>If you (to fly) by a budget airline, you (to have) to pay for your drinks and food. </a:t>
            </a:r>
          </a:p>
          <a:p>
            <a:pPr marL="514350" indent="-514350">
              <a:buAutoNum type="arabicPeriod"/>
            </a:pPr>
            <a:r>
              <a:rPr lang="en-US" b="1" dirty="0" smtClean="0">
                <a:latin typeface="Times New Roman" pitchFamily="18" charset="0"/>
                <a:cs typeface="Times New Roman" pitchFamily="18" charset="0"/>
              </a:rPr>
              <a:t>If we (to be) late for school</a:t>
            </a:r>
            <a:r>
              <a:rPr lang="ru-RU" b="1" dirty="0" smtClean="0">
                <a:latin typeface="Times New Roman" pitchFamily="18" charset="0"/>
                <a:cs typeface="Times New Roman" pitchFamily="18" charset="0"/>
              </a:rPr>
              <a:t>,</a:t>
            </a:r>
            <a:r>
              <a:rPr lang="en-US" b="1" dirty="0" smtClean="0">
                <a:latin typeface="Times New Roman" pitchFamily="18" charset="0"/>
                <a:cs typeface="Times New Roman" pitchFamily="18" charset="0"/>
              </a:rPr>
              <a:t> our teacher (to get) angry.</a:t>
            </a:r>
          </a:p>
          <a:p>
            <a:pPr marL="514350" indent="-514350">
              <a:buAutoNum type="arabicPeriod"/>
            </a:pPr>
            <a:endParaRPr lang="ru-RU" b="1"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939784"/>
          </a:xfrm>
        </p:spPr>
        <p:txBody>
          <a:bodyPr>
            <a:normAutofit/>
          </a:bodyPr>
          <a:lstStyle/>
          <a:p>
            <a:r>
              <a:rPr lang="en-US" dirty="0" smtClean="0"/>
              <a:t>Match the parts of the sentences</a:t>
            </a:r>
            <a:endParaRPr lang="ru-RU" dirty="0"/>
          </a:p>
        </p:txBody>
      </p:sp>
      <p:sp>
        <p:nvSpPr>
          <p:cNvPr id="3" name="Содержимое 2"/>
          <p:cNvSpPr>
            <a:spLocks noGrp="1"/>
          </p:cNvSpPr>
          <p:nvPr>
            <p:ph idx="1"/>
          </p:nvPr>
        </p:nvSpPr>
        <p:spPr/>
        <p:txBody>
          <a:bodyPr/>
          <a:lstStyle/>
          <a:p>
            <a:pPr>
              <a:buNone/>
            </a:pPr>
            <a:endParaRPr lang="en-US" dirty="0" smtClean="0"/>
          </a:p>
          <a:p>
            <a:endParaRPr lang="ru-RU" dirty="0"/>
          </a:p>
        </p:txBody>
      </p:sp>
      <p:graphicFrame>
        <p:nvGraphicFramePr>
          <p:cNvPr id="4" name="Таблица 3"/>
          <p:cNvGraphicFramePr>
            <a:graphicFrameLocks noGrp="1"/>
          </p:cNvGraphicFramePr>
          <p:nvPr/>
        </p:nvGraphicFramePr>
        <p:xfrm>
          <a:off x="571472" y="1214420"/>
          <a:ext cx="8143932" cy="5311956"/>
        </p:xfrm>
        <a:graphic>
          <a:graphicData uri="http://schemas.openxmlformats.org/drawingml/2006/table">
            <a:tbl>
              <a:tblPr firstRow="1" bandRow="1">
                <a:tableStyleId>{5C22544A-7EE6-4342-B048-85BDC9FD1C3A}</a:tableStyleId>
              </a:tblPr>
              <a:tblGrid>
                <a:gridCol w="4214842"/>
                <a:gridCol w="3929090"/>
              </a:tblGrid>
              <a:tr h="475736">
                <a:tc>
                  <a:txBody>
                    <a:bodyPr/>
                    <a:lstStyle/>
                    <a:p>
                      <a:r>
                        <a:rPr lang="en-US" sz="2400" b="1" kern="1200" dirty="0" smtClean="0">
                          <a:solidFill>
                            <a:schemeClr val="tx1"/>
                          </a:solidFill>
                          <a:latin typeface="+mn-lt"/>
                          <a:ea typeface="+mn-ea"/>
                          <a:cs typeface="+mn-cs"/>
                        </a:rPr>
                        <a:t>1. If it is cold outside</a:t>
                      </a:r>
                      <a:r>
                        <a:rPr lang="ru-RU" sz="2400" b="1" kern="1200" dirty="0" smtClean="0">
                          <a:solidFill>
                            <a:schemeClr val="tx1"/>
                          </a:solidFill>
                          <a:latin typeface="+mn-lt"/>
                          <a:ea typeface="+mn-ea"/>
                          <a:cs typeface="+mn-cs"/>
                        </a:rPr>
                        <a:t>,</a:t>
                      </a:r>
                      <a:endParaRPr lang="ru-RU" sz="2400" dirty="0">
                        <a:solidFill>
                          <a:schemeClr val="tx1"/>
                        </a:solidFill>
                      </a:endParaRPr>
                    </a:p>
                  </a:txBody>
                  <a:tcPr/>
                </a:tc>
                <a:tc>
                  <a:txBody>
                    <a:bodyPr/>
                    <a:lstStyle/>
                    <a:p>
                      <a:r>
                        <a:rPr lang="en-US" sz="2400" b="1" kern="1200" dirty="0" smtClean="0">
                          <a:solidFill>
                            <a:schemeClr val="tx1"/>
                          </a:solidFill>
                          <a:latin typeface="+mn-lt"/>
                          <a:ea typeface="+mn-ea"/>
                          <a:cs typeface="+mn-cs"/>
                        </a:rPr>
                        <a:t>a) they die</a:t>
                      </a:r>
                      <a:endParaRPr lang="ru-RU" sz="2400" b="1" dirty="0">
                        <a:solidFill>
                          <a:schemeClr val="tx1"/>
                        </a:solidFill>
                      </a:endParaRPr>
                    </a:p>
                  </a:txBody>
                  <a:tcPr/>
                </a:tc>
              </a:tr>
              <a:tr h="475736">
                <a:tc>
                  <a:txBody>
                    <a:bodyPr/>
                    <a:lstStyle/>
                    <a:p>
                      <a:r>
                        <a:rPr lang="en-US" sz="2400" b="1" kern="1200" dirty="0" smtClean="0">
                          <a:solidFill>
                            <a:schemeClr val="dk1"/>
                          </a:solidFill>
                          <a:latin typeface="+mn-lt"/>
                          <a:ea typeface="+mn-ea"/>
                          <a:cs typeface="+mn-cs"/>
                        </a:rPr>
                        <a:t>2.If you never say “thanks”,</a:t>
                      </a:r>
                      <a:endParaRPr lang="ru-RU" sz="2400" b="1" dirty="0"/>
                    </a:p>
                  </a:txBody>
                  <a:tcPr/>
                </a:tc>
                <a:tc>
                  <a:txBody>
                    <a:bodyPr/>
                    <a:lstStyle/>
                    <a:p>
                      <a:r>
                        <a:rPr lang="en-US" sz="2400" b="1" kern="1200" dirty="0" smtClean="0">
                          <a:solidFill>
                            <a:schemeClr val="dk1"/>
                          </a:solidFill>
                          <a:latin typeface="+mn-lt"/>
                          <a:ea typeface="+mn-ea"/>
                          <a:cs typeface="+mn-cs"/>
                        </a:rPr>
                        <a:t>b) I put on warm</a:t>
                      </a:r>
                      <a:r>
                        <a:rPr lang="en-US" sz="2400" b="1" kern="1200" baseline="0" dirty="0" smtClean="0">
                          <a:solidFill>
                            <a:schemeClr val="dk1"/>
                          </a:solidFill>
                          <a:latin typeface="+mn-lt"/>
                          <a:ea typeface="+mn-ea"/>
                          <a:cs typeface="+mn-cs"/>
                        </a:rPr>
                        <a:t> clothes</a:t>
                      </a:r>
                      <a:endParaRPr lang="ru-RU" sz="2400" b="1" dirty="0"/>
                    </a:p>
                  </a:txBody>
                  <a:tcPr/>
                </a:tc>
              </a:tr>
              <a:tr h="852253">
                <a:tc>
                  <a:txBody>
                    <a:bodyPr/>
                    <a:lstStyle/>
                    <a:p>
                      <a:r>
                        <a:rPr lang="en-US" sz="2400" b="1" kern="1200" dirty="0" smtClean="0">
                          <a:solidFill>
                            <a:schemeClr val="dk1"/>
                          </a:solidFill>
                          <a:latin typeface="+mn-lt"/>
                          <a:ea typeface="+mn-ea"/>
                          <a:cs typeface="+mn-cs"/>
                        </a:rPr>
                        <a:t>3.If you don’t water the plants,</a:t>
                      </a:r>
                      <a:endParaRPr lang="ru-RU" sz="2400" b="1"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400" b="1" kern="1200" dirty="0" smtClean="0">
                          <a:solidFill>
                            <a:schemeClr val="dk1"/>
                          </a:solidFill>
                          <a:latin typeface="+mn-lt"/>
                          <a:ea typeface="+mn-ea"/>
                          <a:cs typeface="+mn-cs"/>
                        </a:rPr>
                        <a:t>c) I put on my sunglasses.</a:t>
                      </a:r>
                      <a:endParaRPr lang="ru-RU" sz="2400" b="1" dirty="0"/>
                    </a:p>
                  </a:txBody>
                  <a:tcPr/>
                </a:tc>
              </a:tr>
              <a:tr h="475736">
                <a:tc>
                  <a:txBody>
                    <a:bodyPr/>
                    <a:lstStyle/>
                    <a:p>
                      <a:r>
                        <a:rPr lang="en-US" sz="2400" b="1" kern="1200" dirty="0" smtClean="0">
                          <a:solidFill>
                            <a:schemeClr val="dk1"/>
                          </a:solidFill>
                          <a:latin typeface="+mn-lt"/>
                          <a:ea typeface="+mn-ea"/>
                          <a:cs typeface="+mn-cs"/>
                        </a:rPr>
                        <a:t>4.If it rains,</a:t>
                      </a:r>
                      <a:endParaRPr lang="ru-RU" sz="2400" b="1"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400" b="1" kern="1200" dirty="0" smtClean="0">
                          <a:solidFill>
                            <a:schemeClr val="dk1"/>
                          </a:solidFill>
                          <a:latin typeface="+mn-lt"/>
                          <a:ea typeface="+mn-ea"/>
                          <a:cs typeface="+mn-cs"/>
                        </a:rPr>
                        <a:t>d) you are not very polite.</a:t>
                      </a:r>
                      <a:endParaRPr lang="ru-RU" sz="2400" b="1" dirty="0"/>
                    </a:p>
                  </a:txBody>
                  <a:tcPr/>
                </a:tc>
              </a:tr>
              <a:tr h="475736">
                <a:tc>
                  <a:txBody>
                    <a:bodyPr/>
                    <a:lstStyle/>
                    <a:p>
                      <a:r>
                        <a:rPr lang="en-US" sz="2400" b="1" kern="1200" dirty="0" smtClean="0">
                          <a:solidFill>
                            <a:schemeClr val="dk1"/>
                          </a:solidFill>
                          <a:latin typeface="+mn-lt"/>
                          <a:ea typeface="+mn-ea"/>
                          <a:cs typeface="+mn-cs"/>
                        </a:rPr>
                        <a:t>5.If it’s sunny outside,</a:t>
                      </a:r>
                      <a:endParaRPr lang="ru-RU" sz="2400" b="1" dirty="0"/>
                    </a:p>
                  </a:txBody>
                  <a:tcPr/>
                </a:tc>
                <a:tc>
                  <a:txBody>
                    <a:bodyPr/>
                    <a:lstStyle/>
                    <a:p>
                      <a:r>
                        <a:rPr lang="en-US" sz="2400" b="1" kern="1200" dirty="0" smtClean="0">
                          <a:solidFill>
                            <a:schemeClr val="dk1"/>
                          </a:solidFill>
                          <a:latin typeface="+mn-lt"/>
                          <a:ea typeface="+mn-ea"/>
                          <a:cs typeface="+mn-cs"/>
                        </a:rPr>
                        <a:t>e) I open my umbrella.</a:t>
                      </a:r>
                      <a:endParaRPr lang="ru-RU" sz="2400" b="1" dirty="0"/>
                    </a:p>
                  </a:txBody>
                  <a:tcPr/>
                </a:tc>
              </a:tr>
              <a:tr h="852253">
                <a:tc>
                  <a:txBody>
                    <a:bodyPr/>
                    <a:lstStyle/>
                    <a:p>
                      <a:r>
                        <a:rPr lang="en-US" sz="2400" b="1" kern="1200" dirty="0" smtClean="0">
                          <a:solidFill>
                            <a:schemeClr val="dk1"/>
                          </a:solidFill>
                          <a:latin typeface="+mn-lt"/>
                          <a:ea typeface="+mn-ea"/>
                          <a:cs typeface="+mn-cs"/>
                        </a:rPr>
                        <a:t>6.If you put milk into the fridge</a:t>
                      </a:r>
                      <a:r>
                        <a:rPr lang="ru-RU" sz="2400" b="1" kern="1200" dirty="0" smtClean="0">
                          <a:solidFill>
                            <a:schemeClr val="dk1"/>
                          </a:solidFill>
                          <a:latin typeface="+mn-lt"/>
                          <a:ea typeface="+mn-ea"/>
                          <a:cs typeface="+mn-cs"/>
                        </a:rPr>
                        <a:t>,</a:t>
                      </a:r>
                      <a:endParaRPr lang="ru-RU" sz="2400" b="1" dirty="0"/>
                    </a:p>
                  </a:txBody>
                  <a:tcPr/>
                </a:tc>
                <a:tc>
                  <a:txBody>
                    <a:bodyPr/>
                    <a:lstStyle/>
                    <a:p>
                      <a:r>
                        <a:rPr lang="en-US" sz="2400" b="1" kern="1200" dirty="0" smtClean="0">
                          <a:solidFill>
                            <a:schemeClr val="dk1"/>
                          </a:solidFill>
                          <a:latin typeface="+mn-lt"/>
                          <a:ea typeface="+mn-ea"/>
                          <a:cs typeface="+mn-cs"/>
                        </a:rPr>
                        <a:t>f) my parents are very proud of me.</a:t>
                      </a:r>
                      <a:endParaRPr lang="ru-RU" sz="2400" b="1" dirty="0"/>
                    </a:p>
                  </a:txBody>
                  <a:tcPr/>
                </a:tc>
              </a:tr>
              <a:tr h="852253">
                <a:tc>
                  <a:txBody>
                    <a:bodyPr/>
                    <a:lstStyle/>
                    <a:p>
                      <a:r>
                        <a:rPr lang="en-US" sz="2400" b="1" kern="1200" dirty="0" smtClean="0">
                          <a:solidFill>
                            <a:schemeClr val="dk1"/>
                          </a:solidFill>
                          <a:latin typeface="+mn-lt"/>
                          <a:ea typeface="+mn-ea"/>
                          <a:cs typeface="+mn-cs"/>
                        </a:rPr>
                        <a:t>7.If my results</a:t>
                      </a:r>
                      <a:r>
                        <a:rPr lang="en-US" sz="2400" b="1" kern="1200" baseline="0" dirty="0" smtClean="0">
                          <a:solidFill>
                            <a:schemeClr val="dk1"/>
                          </a:solidFill>
                          <a:latin typeface="+mn-lt"/>
                          <a:ea typeface="+mn-ea"/>
                          <a:cs typeface="+mn-cs"/>
                        </a:rPr>
                        <a:t> at school </a:t>
                      </a:r>
                      <a:r>
                        <a:rPr lang="en-US" sz="2400" b="1" kern="1200" dirty="0" smtClean="0">
                          <a:solidFill>
                            <a:schemeClr val="dk1"/>
                          </a:solidFill>
                          <a:latin typeface="+mn-lt"/>
                          <a:ea typeface="+mn-ea"/>
                          <a:cs typeface="+mn-cs"/>
                        </a:rPr>
                        <a:t> are good</a:t>
                      </a:r>
                      <a:r>
                        <a:rPr lang="ru-RU" sz="2400" b="1" kern="1200" dirty="0" smtClean="0">
                          <a:solidFill>
                            <a:schemeClr val="dk1"/>
                          </a:solidFill>
                          <a:latin typeface="+mn-lt"/>
                          <a:ea typeface="+mn-ea"/>
                          <a:cs typeface="+mn-cs"/>
                        </a:rPr>
                        <a:t>,</a:t>
                      </a:r>
                      <a:endParaRPr lang="ru-RU" sz="2400" b="1" dirty="0"/>
                    </a:p>
                  </a:txBody>
                  <a:tcPr/>
                </a:tc>
                <a:tc>
                  <a:txBody>
                    <a:bodyPr/>
                    <a:lstStyle/>
                    <a:p>
                      <a:r>
                        <a:rPr lang="en-US" sz="2400" b="1" dirty="0" smtClean="0"/>
                        <a:t>g) I always wake up early</a:t>
                      </a:r>
                      <a:endParaRPr lang="ru-RU" sz="2400" b="1" dirty="0"/>
                    </a:p>
                  </a:txBody>
                  <a:tcPr/>
                </a:tc>
              </a:tr>
              <a:tr h="852253">
                <a:tc>
                  <a:txBody>
                    <a:bodyPr/>
                    <a:lstStyle/>
                    <a:p>
                      <a:r>
                        <a:rPr lang="en-US" sz="2400" b="1" dirty="0" smtClean="0"/>
                        <a:t>8. If I don’t want to be late for school</a:t>
                      </a:r>
                      <a:r>
                        <a:rPr lang="ru-RU" sz="2400" b="1" dirty="0" smtClean="0"/>
                        <a:t>,</a:t>
                      </a:r>
                      <a:endParaRPr lang="ru-RU" sz="2400" b="1"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400" b="1" dirty="0" smtClean="0"/>
                        <a:t>h) it becomes cold</a:t>
                      </a:r>
                      <a:endParaRPr lang="ru-RU" sz="2400" b="1" dirty="0" smtClean="0"/>
                    </a:p>
                    <a:p>
                      <a:endParaRPr lang="ru-RU" sz="2400" dirty="0"/>
                    </a:p>
                  </a:txBody>
                  <a:tcPr/>
                </a:tc>
              </a:tr>
            </a:tbl>
          </a:graphicData>
        </a:graphic>
      </p:graphicFrame>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939784"/>
          </a:xfrm>
        </p:spPr>
        <p:txBody>
          <a:bodyPr>
            <a:normAutofit/>
          </a:bodyPr>
          <a:lstStyle/>
          <a:p>
            <a:r>
              <a:rPr lang="en-US" b="1" dirty="0" smtClean="0"/>
              <a:t>Check yourself</a:t>
            </a:r>
            <a:endParaRPr lang="ru-RU" b="1" dirty="0"/>
          </a:p>
        </p:txBody>
      </p:sp>
      <p:sp>
        <p:nvSpPr>
          <p:cNvPr id="3" name="Содержимое 2"/>
          <p:cNvSpPr>
            <a:spLocks noGrp="1"/>
          </p:cNvSpPr>
          <p:nvPr>
            <p:ph idx="1"/>
          </p:nvPr>
        </p:nvSpPr>
        <p:spPr/>
        <p:txBody>
          <a:bodyPr/>
          <a:lstStyle/>
          <a:p>
            <a:pPr>
              <a:buNone/>
            </a:pPr>
            <a:endParaRPr lang="en-US" dirty="0" smtClean="0"/>
          </a:p>
          <a:p>
            <a:endParaRPr lang="ru-RU" dirty="0"/>
          </a:p>
        </p:txBody>
      </p:sp>
      <p:graphicFrame>
        <p:nvGraphicFramePr>
          <p:cNvPr id="4" name="Таблица 3"/>
          <p:cNvGraphicFramePr>
            <a:graphicFrameLocks noGrp="1"/>
          </p:cNvGraphicFramePr>
          <p:nvPr/>
        </p:nvGraphicFramePr>
        <p:xfrm>
          <a:off x="571472" y="1214420"/>
          <a:ext cx="8358246" cy="5311956"/>
        </p:xfrm>
        <a:graphic>
          <a:graphicData uri="http://schemas.openxmlformats.org/drawingml/2006/table">
            <a:tbl>
              <a:tblPr firstRow="1" bandRow="1">
                <a:tableStyleId>{5C22544A-7EE6-4342-B048-85BDC9FD1C3A}</a:tableStyleId>
              </a:tblPr>
              <a:tblGrid>
                <a:gridCol w="4214842"/>
                <a:gridCol w="4143404"/>
              </a:tblGrid>
              <a:tr h="475736">
                <a:tc>
                  <a:txBody>
                    <a:bodyPr/>
                    <a:lstStyle/>
                    <a:p>
                      <a:r>
                        <a:rPr lang="en-US" sz="2400" b="1" kern="1200" dirty="0" smtClean="0">
                          <a:solidFill>
                            <a:schemeClr val="tx1"/>
                          </a:solidFill>
                          <a:latin typeface="+mn-lt"/>
                          <a:ea typeface="+mn-ea"/>
                          <a:cs typeface="+mn-cs"/>
                        </a:rPr>
                        <a:t>1</a:t>
                      </a:r>
                      <a:r>
                        <a:rPr lang="en-US" sz="2400" b="1" kern="1200" dirty="0" smtClean="0">
                          <a:solidFill>
                            <a:srgbClr val="FFFF00"/>
                          </a:solidFill>
                          <a:latin typeface="+mn-lt"/>
                          <a:ea typeface="+mn-ea"/>
                          <a:cs typeface="+mn-cs"/>
                        </a:rPr>
                        <a:t>. If it is cold outside</a:t>
                      </a:r>
                      <a:r>
                        <a:rPr lang="ru-RU" sz="2400" b="1" kern="1200" dirty="0" smtClean="0">
                          <a:solidFill>
                            <a:srgbClr val="FFFF00"/>
                          </a:solidFill>
                          <a:latin typeface="+mn-lt"/>
                          <a:ea typeface="+mn-ea"/>
                          <a:cs typeface="+mn-cs"/>
                        </a:rPr>
                        <a:t>,</a:t>
                      </a:r>
                      <a:endParaRPr lang="ru-RU" sz="2400" dirty="0">
                        <a:solidFill>
                          <a:srgbClr val="FFFF00"/>
                        </a:solidFill>
                      </a:endParaRPr>
                    </a:p>
                  </a:txBody>
                  <a:tcPr/>
                </a:tc>
                <a:tc>
                  <a:txBody>
                    <a:bodyPr/>
                    <a:lstStyle/>
                    <a:p>
                      <a:r>
                        <a:rPr lang="en-US" sz="2400" b="1" kern="1200" dirty="0" smtClean="0">
                          <a:solidFill>
                            <a:srgbClr val="FFC000"/>
                          </a:solidFill>
                          <a:latin typeface="+mn-lt"/>
                          <a:ea typeface="+mn-ea"/>
                          <a:cs typeface="+mn-cs"/>
                        </a:rPr>
                        <a:t>a) they die</a:t>
                      </a:r>
                      <a:endParaRPr lang="ru-RU" sz="2400" b="1" dirty="0">
                        <a:solidFill>
                          <a:srgbClr val="FFC000"/>
                        </a:solidFill>
                      </a:endParaRPr>
                    </a:p>
                  </a:txBody>
                  <a:tcPr/>
                </a:tc>
              </a:tr>
              <a:tr h="475736">
                <a:tc>
                  <a:txBody>
                    <a:bodyPr/>
                    <a:lstStyle/>
                    <a:p>
                      <a:r>
                        <a:rPr lang="en-US" sz="2400" b="1" kern="1200" dirty="0" smtClean="0">
                          <a:solidFill>
                            <a:srgbClr val="FF0000"/>
                          </a:solidFill>
                          <a:latin typeface="+mn-lt"/>
                          <a:ea typeface="+mn-ea"/>
                          <a:cs typeface="+mn-cs"/>
                        </a:rPr>
                        <a:t>2.If you never say “thanks”,</a:t>
                      </a:r>
                      <a:endParaRPr lang="ru-RU" sz="2400" b="1" dirty="0">
                        <a:solidFill>
                          <a:srgbClr val="FF0000"/>
                        </a:solidFill>
                      </a:endParaRPr>
                    </a:p>
                  </a:txBody>
                  <a:tcPr/>
                </a:tc>
                <a:tc>
                  <a:txBody>
                    <a:bodyPr/>
                    <a:lstStyle/>
                    <a:p>
                      <a:r>
                        <a:rPr lang="en-US" sz="2400" b="1" kern="1200" dirty="0" smtClean="0">
                          <a:solidFill>
                            <a:srgbClr val="FFFF00"/>
                          </a:solidFill>
                          <a:latin typeface="+mn-lt"/>
                          <a:ea typeface="+mn-ea"/>
                          <a:cs typeface="+mn-cs"/>
                        </a:rPr>
                        <a:t>b) I put on warm</a:t>
                      </a:r>
                      <a:r>
                        <a:rPr lang="en-US" sz="2400" b="1" kern="1200" baseline="0" dirty="0" smtClean="0">
                          <a:solidFill>
                            <a:srgbClr val="FFFF00"/>
                          </a:solidFill>
                          <a:latin typeface="+mn-lt"/>
                          <a:ea typeface="+mn-ea"/>
                          <a:cs typeface="+mn-cs"/>
                        </a:rPr>
                        <a:t> clothes</a:t>
                      </a:r>
                      <a:endParaRPr lang="ru-RU" sz="2400" b="1" dirty="0">
                        <a:solidFill>
                          <a:srgbClr val="FFFF00"/>
                        </a:solidFill>
                      </a:endParaRPr>
                    </a:p>
                  </a:txBody>
                  <a:tcPr/>
                </a:tc>
              </a:tr>
              <a:tr h="852253">
                <a:tc>
                  <a:txBody>
                    <a:bodyPr/>
                    <a:lstStyle/>
                    <a:p>
                      <a:r>
                        <a:rPr lang="en-US" sz="2400" b="1" kern="1200" dirty="0" smtClean="0">
                          <a:solidFill>
                            <a:srgbClr val="FFC000"/>
                          </a:solidFill>
                          <a:latin typeface="+mn-lt"/>
                          <a:ea typeface="+mn-ea"/>
                          <a:cs typeface="+mn-cs"/>
                        </a:rPr>
                        <a:t>3.If you don’t water the plants,</a:t>
                      </a:r>
                      <a:endParaRPr lang="ru-RU" sz="2400" b="1" dirty="0">
                        <a:solidFill>
                          <a:srgbClr val="FFC000"/>
                        </a:solidFill>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400" b="1" kern="1200" dirty="0" smtClean="0">
                          <a:solidFill>
                            <a:srgbClr val="00B050"/>
                          </a:solidFill>
                          <a:latin typeface="+mn-lt"/>
                          <a:ea typeface="+mn-ea"/>
                          <a:cs typeface="+mn-cs"/>
                        </a:rPr>
                        <a:t>c) I put on my sunglasses.</a:t>
                      </a:r>
                      <a:endParaRPr lang="ru-RU" sz="2400" b="1" dirty="0">
                        <a:solidFill>
                          <a:srgbClr val="00B050"/>
                        </a:solidFill>
                      </a:endParaRPr>
                    </a:p>
                  </a:txBody>
                  <a:tcPr/>
                </a:tc>
              </a:tr>
              <a:tr h="475736">
                <a:tc>
                  <a:txBody>
                    <a:bodyPr/>
                    <a:lstStyle/>
                    <a:p>
                      <a:r>
                        <a:rPr lang="en-US" sz="2400" b="1" kern="1200" dirty="0" smtClean="0">
                          <a:solidFill>
                            <a:srgbClr val="0070C0"/>
                          </a:solidFill>
                          <a:latin typeface="+mn-lt"/>
                          <a:ea typeface="+mn-ea"/>
                          <a:cs typeface="+mn-cs"/>
                        </a:rPr>
                        <a:t>4.If it rains,</a:t>
                      </a:r>
                      <a:endParaRPr lang="ru-RU" sz="2400" b="1" dirty="0">
                        <a:solidFill>
                          <a:srgbClr val="0070C0"/>
                        </a:solidFill>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400" b="1" kern="1200" dirty="0" smtClean="0">
                          <a:solidFill>
                            <a:srgbClr val="FF0000"/>
                          </a:solidFill>
                          <a:latin typeface="+mn-lt"/>
                          <a:ea typeface="+mn-ea"/>
                          <a:cs typeface="+mn-cs"/>
                        </a:rPr>
                        <a:t>d) you are not very polite.</a:t>
                      </a:r>
                      <a:endParaRPr lang="ru-RU" sz="2400" b="1" dirty="0">
                        <a:solidFill>
                          <a:srgbClr val="FF0000"/>
                        </a:solidFill>
                      </a:endParaRPr>
                    </a:p>
                  </a:txBody>
                  <a:tcPr/>
                </a:tc>
              </a:tr>
              <a:tr h="475736">
                <a:tc>
                  <a:txBody>
                    <a:bodyPr/>
                    <a:lstStyle/>
                    <a:p>
                      <a:r>
                        <a:rPr lang="en-US" sz="2400" b="1" kern="1200" dirty="0" smtClean="0">
                          <a:solidFill>
                            <a:srgbClr val="00B050"/>
                          </a:solidFill>
                          <a:latin typeface="+mn-lt"/>
                          <a:ea typeface="+mn-ea"/>
                          <a:cs typeface="+mn-cs"/>
                        </a:rPr>
                        <a:t>5.If it’s sunny outside,</a:t>
                      </a:r>
                      <a:endParaRPr lang="ru-RU" sz="2400" b="1" dirty="0">
                        <a:solidFill>
                          <a:srgbClr val="00B050"/>
                        </a:solidFill>
                      </a:endParaRPr>
                    </a:p>
                  </a:txBody>
                  <a:tcPr/>
                </a:tc>
                <a:tc>
                  <a:txBody>
                    <a:bodyPr/>
                    <a:lstStyle/>
                    <a:p>
                      <a:r>
                        <a:rPr lang="en-US" sz="2400" b="1" kern="1200" dirty="0" smtClean="0">
                          <a:solidFill>
                            <a:srgbClr val="0070C0"/>
                          </a:solidFill>
                          <a:latin typeface="+mn-lt"/>
                          <a:ea typeface="+mn-ea"/>
                          <a:cs typeface="+mn-cs"/>
                        </a:rPr>
                        <a:t>e) I open my umbrella.</a:t>
                      </a:r>
                      <a:endParaRPr lang="ru-RU" sz="2400" b="1" dirty="0">
                        <a:solidFill>
                          <a:srgbClr val="0070C0"/>
                        </a:solidFill>
                      </a:endParaRPr>
                    </a:p>
                  </a:txBody>
                  <a:tcPr/>
                </a:tc>
              </a:tr>
              <a:tr h="852253">
                <a:tc>
                  <a:txBody>
                    <a:bodyPr/>
                    <a:lstStyle/>
                    <a:p>
                      <a:r>
                        <a:rPr lang="en-US" sz="2400" b="1" kern="1200" dirty="0" smtClean="0">
                          <a:solidFill>
                            <a:srgbClr val="7030A0"/>
                          </a:solidFill>
                          <a:latin typeface="+mn-lt"/>
                          <a:ea typeface="+mn-ea"/>
                          <a:cs typeface="+mn-cs"/>
                        </a:rPr>
                        <a:t>6.If you put milk into the fridge</a:t>
                      </a:r>
                      <a:r>
                        <a:rPr lang="ru-RU" sz="2400" b="1" kern="1200" dirty="0" smtClean="0">
                          <a:solidFill>
                            <a:srgbClr val="7030A0"/>
                          </a:solidFill>
                          <a:latin typeface="+mn-lt"/>
                          <a:ea typeface="+mn-ea"/>
                          <a:cs typeface="+mn-cs"/>
                        </a:rPr>
                        <a:t>,</a:t>
                      </a:r>
                      <a:endParaRPr lang="ru-RU" sz="2400" b="1" dirty="0">
                        <a:solidFill>
                          <a:srgbClr val="7030A0"/>
                        </a:solidFill>
                      </a:endParaRPr>
                    </a:p>
                  </a:txBody>
                  <a:tcPr/>
                </a:tc>
                <a:tc>
                  <a:txBody>
                    <a:bodyPr/>
                    <a:lstStyle/>
                    <a:p>
                      <a:r>
                        <a:rPr lang="en-US" sz="2400" b="1" kern="1200" dirty="0" smtClean="0">
                          <a:solidFill>
                            <a:srgbClr val="C00000"/>
                          </a:solidFill>
                          <a:latin typeface="+mn-lt"/>
                          <a:ea typeface="+mn-ea"/>
                          <a:cs typeface="+mn-cs"/>
                        </a:rPr>
                        <a:t>f) my parents are proud of me.</a:t>
                      </a:r>
                      <a:endParaRPr lang="ru-RU" sz="2400" b="1" dirty="0">
                        <a:solidFill>
                          <a:srgbClr val="C00000"/>
                        </a:solidFill>
                      </a:endParaRPr>
                    </a:p>
                  </a:txBody>
                  <a:tcPr/>
                </a:tc>
              </a:tr>
              <a:tr h="852253">
                <a:tc>
                  <a:txBody>
                    <a:bodyPr/>
                    <a:lstStyle/>
                    <a:p>
                      <a:r>
                        <a:rPr lang="en-US" sz="2400" b="1" kern="1200" dirty="0" smtClean="0">
                          <a:solidFill>
                            <a:srgbClr val="C00000"/>
                          </a:solidFill>
                          <a:latin typeface="+mn-lt"/>
                          <a:ea typeface="+mn-ea"/>
                          <a:cs typeface="+mn-cs"/>
                        </a:rPr>
                        <a:t>7.If my results</a:t>
                      </a:r>
                      <a:r>
                        <a:rPr lang="en-US" sz="2400" b="1" kern="1200" baseline="0" dirty="0" smtClean="0">
                          <a:solidFill>
                            <a:srgbClr val="C00000"/>
                          </a:solidFill>
                          <a:latin typeface="+mn-lt"/>
                          <a:ea typeface="+mn-ea"/>
                          <a:cs typeface="+mn-cs"/>
                        </a:rPr>
                        <a:t> at school </a:t>
                      </a:r>
                      <a:r>
                        <a:rPr lang="en-US" sz="2400" b="1" kern="1200" dirty="0" smtClean="0">
                          <a:solidFill>
                            <a:srgbClr val="C00000"/>
                          </a:solidFill>
                          <a:latin typeface="+mn-lt"/>
                          <a:ea typeface="+mn-ea"/>
                          <a:cs typeface="+mn-cs"/>
                        </a:rPr>
                        <a:t> are good</a:t>
                      </a:r>
                      <a:r>
                        <a:rPr lang="ru-RU" sz="2400" b="1" kern="1200" dirty="0" smtClean="0">
                          <a:solidFill>
                            <a:srgbClr val="C00000"/>
                          </a:solidFill>
                          <a:latin typeface="+mn-lt"/>
                          <a:ea typeface="+mn-ea"/>
                          <a:cs typeface="+mn-cs"/>
                        </a:rPr>
                        <a:t>,</a:t>
                      </a:r>
                      <a:endParaRPr lang="ru-RU" sz="2400" b="1" dirty="0">
                        <a:solidFill>
                          <a:srgbClr val="C00000"/>
                        </a:solidFill>
                      </a:endParaRPr>
                    </a:p>
                  </a:txBody>
                  <a:tcPr/>
                </a:tc>
                <a:tc>
                  <a:txBody>
                    <a:bodyPr/>
                    <a:lstStyle/>
                    <a:p>
                      <a:r>
                        <a:rPr lang="en-US" sz="2400" b="1" dirty="0" smtClean="0">
                          <a:solidFill>
                            <a:schemeClr val="accent6">
                              <a:lumMod val="50000"/>
                            </a:schemeClr>
                          </a:solidFill>
                        </a:rPr>
                        <a:t>g) I always wake up early</a:t>
                      </a:r>
                      <a:endParaRPr lang="ru-RU" sz="2400" b="1" dirty="0">
                        <a:solidFill>
                          <a:schemeClr val="accent6">
                            <a:lumMod val="50000"/>
                          </a:schemeClr>
                        </a:solidFill>
                      </a:endParaRPr>
                    </a:p>
                  </a:txBody>
                  <a:tcPr/>
                </a:tc>
              </a:tr>
              <a:tr h="852253">
                <a:tc>
                  <a:txBody>
                    <a:bodyPr/>
                    <a:lstStyle/>
                    <a:p>
                      <a:r>
                        <a:rPr lang="en-US" sz="2400" b="1" dirty="0" smtClean="0">
                          <a:solidFill>
                            <a:schemeClr val="accent6">
                              <a:lumMod val="50000"/>
                            </a:schemeClr>
                          </a:solidFill>
                        </a:rPr>
                        <a:t>8. If I don’t want to be late for school</a:t>
                      </a:r>
                      <a:r>
                        <a:rPr lang="ru-RU" sz="2400" b="1" dirty="0" smtClean="0">
                          <a:solidFill>
                            <a:schemeClr val="accent6">
                              <a:lumMod val="50000"/>
                            </a:schemeClr>
                          </a:solidFill>
                        </a:rPr>
                        <a:t>,</a:t>
                      </a:r>
                      <a:endParaRPr lang="ru-RU" sz="2400" b="1" dirty="0">
                        <a:solidFill>
                          <a:schemeClr val="accent6">
                            <a:lumMod val="50000"/>
                          </a:schemeClr>
                        </a:solidFill>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400" b="1" dirty="0" smtClean="0">
                          <a:solidFill>
                            <a:srgbClr val="7030A0"/>
                          </a:solidFill>
                        </a:rPr>
                        <a:t>h) it becomes cold</a:t>
                      </a:r>
                      <a:endParaRPr lang="ru-RU" sz="2400" b="1" dirty="0" smtClean="0">
                        <a:solidFill>
                          <a:srgbClr val="7030A0"/>
                        </a:solidFill>
                      </a:endParaRPr>
                    </a:p>
                    <a:p>
                      <a:endParaRPr lang="ru-RU" sz="2400" dirty="0"/>
                    </a:p>
                  </a:txBody>
                  <a:tcPr/>
                </a:tc>
              </a:tr>
            </a:tbl>
          </a:graphicData>
        </a:graphic>
      </p:graphicFrame>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Try to give your own variant</a:t>
            </a:r>
            <a:endParaRPr lang="ru-RU" dirty="0"/>
          </a:p>
        </p:txBody>
      </p:sp>
      <p:graphicFrame>
        <p:nvGraphicFramePr>
          <p:cNvPr id="4" name="Содержимое 3"/>
          <p:cNvGraphicFramePr>
            <a:graphicFrameLocks noGrp="1"/>
          </p:cNvGraphicFramePr>
          <p:nvPr>
            <p:ph idx="1"/>
          </p:nvPr>
        </p:nvGraphicFramePr>
        <p:xfrm>
          <a:off x="457200" y="1600200"/>
          <a:ext cx="8229600" cy="4754880"/>
        </p:xfrm>
        <a:graphic>
          <a:graphicData uri="http://schemas.openxmlformats.org/drawingml/2006/table">
            <a:tbl>
              <a:tblPr firstRow="1" bandRow="1">
                <a:tableStyleId>{5C22544A-7EE6-4342-B048-85BDC9FD1C3A}</a:tableStyleId>
              </a:tblPr>
              <a:tblGrid>
                <a:gridCol w="4114800"/>
                <a:gridCol w="4114800"/>
              </a:tblGrid>
              <a:tr h="370840">
                <a:tc>
                  <a:txBody>
                    <a:bodyPr/>
                    <a:lstStyle/>
                    <a:p>
                      <a:r>
                        <a:rPr lang="en-US" sz="2400" b="1" kern="1200" dirty="0" smtClean="0">
                          <a:solidFill>
                            <a:schemeClr val="tx1"/>
                          </a:solidFill>
                          <a:latin typeface="+mn-lt"/>
                          <a:ea typeface="+mn-ea"/>
                          <a:cs typeface="+mn-cs"/>
                        </a:rPr>
                        <a:t>1. If it is cold outside</a:t>
                      </a:r>
                      <a:r>
                        <a:rPr lang="ru-RU" sz="2400" b="1" kern="1200" dirty="0" smtClean="0">
                          <a:solidFill>
                            <a:schemeClr val="tx1"/>
                          </a:solidFill>
                          <a:latin typeface="+mn-lt"/>
                          <a:ea typeface="+mn-ea"/>
                          <a:cs typeface="+mn-cs"/>
                        </a:rPr>
                        <a:t>,</a:t>
                      </a:r>
                      <a:endParaRPr lang="ru-RU" sz="2400" dirty="0">
                        <a:solidFill>
                          <a:schemeClr val="tx1"/>
                        </a:solidFill>
                      </a:endParaRPr>
                    </a:p>
                  </a:txBody>
                  <a:tcPr/>
                </a:tc>
                <a:tc>
                  <a:txBody>
                    <a:bodyPr/>
                    <a:lstStyle/>
                    <a:p>
                      <a:endParaRPr lang="ru-RU" sz="2000" b="1" dirty="0">
                        <a:solidFill>
                          <a:srgbClr val="C00000"/>
                        </a:solidFill>
                      </a:endParaRPr>
                    </a:p>
                  </a:txBody>
                  <a:tcPr/>
                </a:tc>
              </a:tr>
              <a:tr h="370840">
                <a:tc>
                  <a:txBody>
                    <a:bodyPr/>
                    <a:lstStyle/>
                    <a:p>
                      <a:r>
                        <a:rPr lang="en-US" sz="2400" b="1" kern="1200" dirty="0" smtClean="0">
                          <a:solidFill>
                            <a:schemeClr val="dk1"/>
                          </a:solidFill>
                          <a:latin typeface="+mn-lt"/>
                          <a:ea typeface="+mn-ea"/>
                          <a:cs typeface="+mn-cs"/>
                        </a:rPr>
                        <a:t>2.If you never say “thanks”,</a:t>
                      </a:r>
                      <a:endParaRPr lang="ru-RU" sz="2400" b="1" dirty="0"/>
                    </a:p>
                  </a:txBody>
                  <a:tcPr/>
                </a:tc>
                <a:tc>
                  <a:txBody>
                    <a:bodyPr/>
                    <a:lstStyle/>
                    <a:p>
                      <a:endParaRPr lang="ru-RU" sz="2000" b="1" dirty="0">
                        <a:solidFill>
                          <a:srgbClr val="C00000"/>
                        </a:solidFill>
                      </a:endParaRPr>
                    </a:p>
                  </a:txBody>
                  <a:tcPr/>
                </a:tc>
              </a:tr>
              <a:tr h="370840">
                <a:tc>
                  <a:txBody>
                    <a:bodyPr/>
                    <a:lstStyle/>
                    <a:p>
                      <a:r>
                        <a:rPr lang="en-US" sz="2400" b="1" kern="1200" dirty="0" smtClean="0">
                          <a:solidFill>
                            <a:schemeClr val="dk1"/>
                          </a:solidFill>
                          <a:latin typeface="+mn-lt"/>
                          <a:ea typeface="+mn-ea"/>
                          <a:cs typeface="+mn-cs"/>
                        </a:rPr>
                        <a:t>3.If you don’t water the plants,</a:t>
                      </a:r>
                      <a:endParaRPr lang="ru-RU" sz="2400" b="1" dirty="0"/>
                    </a:p>
                  </a:txBody>
                  <a:tcPr/>
                </a:tc>
                <a:tc>
                  <a:txBody>
                    <a:bodyPr/>
                    <a:lstStyle/>
                    <a:p>
                      <a:endParaRPr lang="ru-RU" sz="2000" b="1" dirty="0">
                        <a:solidFill>
                          <a:srgbClr val="C00000"/>
                        </a:solidFill>
                      </a:endParaRPr>
                    </a:p>
                  </a:txBody>
                  <a:tcPr/>
                </a:tc>
              </a:tr>
              <a:tr h="370840">
                <a:tc>
                  <a:txBody>
                    <a:bodyPr/>
                    <a:lstStyle/>
                    <a:p>
                      <a:r>
                        <a:rPr lang="en-US" sz="2400" b="1" kern="1200" dirty="0" smtClean="0">
                          <a:solidFill>
                            <a:schemeClr val="dk1"/>
                          </a:solidFill>
                          <a:latin typeface="+mn-lt"/>
                          <a:ea typeface="+mn-ea"/>
                          <a:cs typeface="+mn-cs"/>
                        </a:rPr>
                        <a:t>4.If it rains,</a:t>
                      </a:r>
                      <a:endParaRPr lang="ru-RU" sz="2400" b="1" dirty="0"/>
                    </a:p>
                  </a:txBody>
                  <a:tcPr/>
                </a:tc>
                <a:tc>
                  <a:txBody>
                    <a:bodyPr/>
                    <a:lstStyle/>
                    <a:p>
                      <a:endParaRPr lang="ru-RU" sz="2000" b="1" dirty="0">
                        <a:solidFill>
                          <a:srgbClr val="C00000"/>
                        </a:solidFill>
                      </a:endParaRPr>
                    </a:p>
                  </a:txBody>
                  <a:tcPr/>
                </a:tc>
              </a:tr>
              <a:tr h="370840">
                <a:tc>
                  <a:txBody>
                    <a:bodyPr/>
                    <a:lstStyle/>
                    <a:p>
                      <a:r>
                        <a:rPr lang="en-US" sz="2400" b="1" kern="1200" dirty="0" smtClean="0">
                          <a:solidFill>
                            <a:schemeClr val="dk1"/>
                          </a:solidFill>
                          <a:latin typeface="+mn-lt"/>
                          <a:ea typeface="+mn-ea"/>
                          <a:cs typeface="+mn-cs"/>
                        </a:rPr>
                        <a:t>5.If it’s sunny outside,</a:t>
                      </a:r>
                      <a:endParaRPr lang="ru-RU" sz="2400" b="1" dirty="0"/>
                    </a:p>
                  </a:txBody>
                  <a:tcPr/>
                </a:tc>
                <a:tc>
                  <a:txBody>
                    <a:bodyPr/>
                    <a:lstStyle/>
                    <a:p>
                      <a:r>
                        <a:rPr lang="en-US" sz="2000" b="1" dirty="0" smtClean="0">
                          <a:solidFill>
                            <a:srgbClr val="C00000"/>
                          </a:solidFill>
                        </a:rPr>
                        <a:t> </a:t>
                      </a:r>
                      <a:endParaRPr lang="ru-RU" sz="2000" b="1" dirty="0">
                        <a:solidFill>
                          <a:srgbClr val="C00000"/>
                        </a:solidFill>
                      </a:endParaRPr>
                    </a:p>
                  </a:txBody>
                  <a:tcPr/>
                </a:tc>
              </a:tr>
              <a:tr h="370840">
                <a:tc>
                  <a:txBody>
                    <a:bodyPr/>
                    <a:lstStyle/>
                    <a:p>
                      <a:r>
                        <a:rPr lang="en-US" sz="2400" b="1" kern="1200" dirty="0" smtClean="0">
                          <a:solidFill>
                            <a:schemeClr val="dk1"/>
                          </a:solidFill>
                          <a:latin typeface="+mn-lt"/>
                          <a:ea typeface="+mn-ea"/>
                          <a:cs typeface="+mn-cs"/>
                        </a:rPr>
                        <a:t>6.If you put milk into the fridge</a:t>
                      </a:r>
                      <a:r>
                        <a:rPr lang="ru-RU" sz="2400" b="1" kern="1200" dirty="0" smtClean="0">
                          <a:solidFill>
                            <a:schemeClr val="dk1"/>
                          </a:solidFill>
                          <a:latin typeface="+mn-lt"/>
                          <a:ea typeface="+mn-ea"/>
                          <a:cs typeface="+mn-cs"/>
                        </a:rPr>
                        <a:t>,</a:t>
                      </a:r>
                      <a:endParaRPr lang="ru-RU" sz="2400" b="1" dirty="0"/>
                    </a:p>
                  </a:txBody>
                  <a:tcPr/>
                </a:tc>
                <a:tc>
                  <a:txBody>
                    <a:bodyPr/>
                    <a:lstStyle/>
                    <a:p>
                      <a:endParaRPr lang="ru-RU" sz="2000" b="1" dirty="0">
                        <a:solidFill>
                          <a:srgbClr val="C00000"/>
                        </a:solidFill>
                      </a:endParaRPr>
                    </a:p>
                  </a:txBody>
                  <a:tcPr/>
                </a:tc>
              </a:tr>
              <a:tr h="370840">
                <a:tc>
                  <a:txBody>
                    <a:bodyPr/>
                    <a:lstStyle/>
                    <a:p>
                      <a:r>
                        <a:rPr lang="en-US" sz="2400" b="1" kern="1200" dirty="0" smtClean="0">
                          <a:solidFill>
                            <a:schemeClr val="dk1"/>
                          </a:solidFill>
                          <a:latin typeface="+mn-lt"/>
                          <a:ea typeface="+mn-ea"/>
                          <a:cs typeface="+mn-cs"/>
                        </a:rPr>
                        <a:t>7.If my results</a:t>
                      </a:r>
                      <a:r>
                        <a:rPr lang="en-US" sz="2400" b="1" kern="1200" baseline="0" dirty="0" smtClean="0">
                          <a:solidFill>
                            <a:schemeClr val="dk1"/>
                          </a:solidFill>
                          <a:latin typeface="+mn-lt"/>
                          <a:ea typeface="+mn-ea"/>
                          <a:cs typeface="+mn-cs"/>
                        </a:rPr>
                        <a:t> at school </a:t>
                      </a:r>
                      <a:r>
                        <a:rPr lang="en-US" sz="2400" b="1" kern="1200" dirty="0" smtClean="0">
                          <a:solidFill>
                            <a:schemeClr val="dk1"/>
                          </a:solidFill>
                          <a:latin typeface="+mn-lt"/>
                          <a:ea typeface="+mn-ea"/>
                          <a:cs typeface="+mn-cs"/>
                        </a:rPr>
                        <a:t> are good</a:t>
                      </a:r>
                      <a:r>
                        <a:rPr lang="ru-RU" sz="2400" b="1" kern="1200" dirty="0" smtClean="0">
                          <a:solidFill>
                            <a:schemeClr val="dk1"/>
                          </a:solidFill>
                          <a:latin typeface="+mn-lt"/>
                          <a:ea typeface="+mn-ea"/>
                          <a:cs typeface="+mn-cs"/>
                        </a:rPr>
                        <a:t>,</a:t>
                      </a:r>
                      <a:endParaRPr lang="ru-RU" sz="2400" b="1" dirty="0"/>
                    </a:p>
                  </a:txBody>
                  <a:tcPr/>
                </a:tc>
                <a:tc>
                  <a:txBody>
                    <a:bodyPr/>
                    <a:lstStyle/>
                    <a:p>
                      <a:endParaRPr lang="ru-RU" sz="2000" b="1" dirty="0">
                        <a:solidFill>
                          <a:srgbClr val="C00000"/>
                        </a:solidFill>
                      </a:endParaRPr>
                    </a:p>
                  </a:txBody>
                  <a:tcPr/>
                </a:tc>
              </a:tr>
              <a:tr h="370840">
                <a:tc>
                  <a:txBody>
                    <a:bodyPr/>
                    <a:lstStyle/>
                    <a:p>
                      <a:r>
                        <a:rPr lang="en-US" sz="2400" b="1" dirty="0" smtClean="0"/>
                        <a:t>8. If I don’t want to be late for school</a:t>
                      </a:r>
                      <a:r>
                        <a:rPr lang="ru-RU" sz="2400" b="1" dirty="0" smtClean="0"/>
                        <a:t>,</a:t>
                      </a:r>
                      <a:endParaRPr lang="ru-RU" sz="2400" b="1" dirty="0"/>
                    </a:p>
                  </a:txBody>
                  <a:tcPr/>
                </a:tc>
                <a:tc>
                  <a:txBody>
                    <a:bodyPr/>
                    <a:lstStyle/>
                    <a:p>
                      <a:endParaRPr lang="ru-RU" sz="2000" b="1" dirty="0">
                        <a:solidFill>
                          <a:srgbClr val="C00000"/>
                        </a:solidFill>
                      </a:endParaRPr>
                    </a:p>
                  </a:txBody>
                  <a:tcPr/>
                </a:tc>
              </a:tr>
            </a:tbl>
          </a:graphicData>
        </a:graphic>
      </p:graphicFrame>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en-US" dirty="0" smtClean="0">
                <a:latin typeface="Times New Roman" pitchFamily="18" charset="0"/>
                <a:cs typeface="Times New Roman" pitchFamily="18" charset="0"/>
              </a:rPr>
              <a:t> </a:t>
            </a:r>
            <a:r>
              <a:rPr lang="en-US" b="1" dirty="0" smtClean="0">
                <a:latin typeface="Times New Roman" pitchFamily="18" charset="0"/>
                <a:cs typeface="Times New Roman" pitchFamily="18" charset="0"/>
              </a:rPr>
              <a:t>Agree or Disagree </a:t>
            </a:r>
            <a:endParaRPr lang="ru-RU" b="1" dirty="0">
              <a:latin typeface="Times New Roman" pitchFamily="18" charset="0"/>
              <a:cs typeface="Times New Roman" pitchFamily="18" charset="0"/>
            </a:endParaRPr>
          </a:p>
        </p:txBody>
      </p:sp>
      <p:graphicFrame>
        <p:nvGraphicFramePr>
          <p:cNvPr id="4" name="Содержимое 3"/>
          <p:cNvGraphicFramePr>
            <a:graphicFrameLocks noGrp="1"/>
          </p:cNvGraphicFramePr>
          <p:nvPr>
            <p:ph idx="1"/>
          </p:nvPr>
        </p:nvGraphicFramePr>
        <p:xfrm>
          <a:off x="457200" y="1600200"/>
          <a:ext cx="8229600" cy="4754880"/>
        </p:xfrm>
        <a:graphic>
          <a:graphicData uri="http://schemas.openxmlformats.org/drawingml/2006/table">
            <a:tbl>
              <a:tblPr firstRow="1" bandRow="1">
                <a:tableStyleId>{5C22544A-7EE6-4342-B048-85BDC9FD1C3A}</a:tableStyleId>
              </a:tblPr>
              <a:tblGrid>
                <a:gridCol w="4114800"/>
                <a:gridCol w="4114800"/>
              </a:tblGrid>
              <a:tr h="370840">
                <a:tc>
                  <a:txBody>
                    <a:bodyPr/>
                    <a:lstStyle/>
                    <a:p>
                      <a:r>
                        <a:rPr lang="en-US" sz="2400" b="1" kern="1200" dirty="0" smtClean="0">
                          <a:solidFill>
                            <a:schemeClr val="tx1"/>
                          </a:solidFill>
                          <a:latin typeface="Times New Roman" pitchFamily="18" charset="0"/>
                          <a:ea typeface="+mn-ea"/>
                          <a:cs typeface="Times New Roman" pitchFamily="18" charset="0"/>
                        </a:rPr>
                        <a:t>1. If it is cold outside</a:t>
                      </a:r>
                      <a:r>
                        <a:rPr lang="ru-RU" sz="2400" b="1" kern="1200" dirty="0" smtClean="0">
                          <a:solidFill>
                            <a:schemeClr val="tx1"/>
                          </a:solidFill>
                          <a:latin typeface="Times New Roman" pitchFamily="18" charset="0"/>
                          <a:ea typeface="+mn-ea"/>
                          <a:cs typeface="Times New Roman" pitchFamily="18" charset="0"/>
                        </a:rPr>
                        <a:t>,</a:t>
                      </a:r>
                      <a:endParaRPr lang="ru-RU" sz="2400" dirty="0">
                        <a:solidFill>
                          <a:schemeClr val="tx1"/>
                        </a:solidFill>
                        <a:latin typeface="Times New Roman" pitchFamily="18" charset="0"/>
                        <a:cs typeface="Times New Roman" pitchFamily="18" charset="0"/>
                      </a:endParaRPr>
                    </a:p>
                  </a:txBody>
                  <a:tcPr/>
                </a:tc>
                <a:tc>
                  <a:txBody>
                    <a:bodyPr/>
                    <a:lstStyle/>
                    <a:p>
                      <a:r>
                        <a:rPr lang="en-US" sz="2000" b="1" dirty="0" smtClean="0">
                          <a:solidFill>
                            <a:srgbClr val="C00000"/>
                          </a:solidFill>
                          <a:latin typeface="Times New Roman" pitchFamily="18" charset="0"/>
                          <a:cs typeface="Times New Roman" pitchFamily="18" charset="0"/>
                        </a:rPr>
                        <a:t>you</a:t>
                      </a:r>
                      <a:r>
                        <a:rPr lang="en-US" sz="2000" b="1" baseline="0" dirty="0" smtClean="0">
                          <a:solidFill>
                            <a:srgbClr val="C00000"/>
                          </a:solidFill>
                          <a:latin typeface="Times New Roman" pitchFamily="18" charset="0"/>
                          <a:cs typeface="Times New Roman" pitchFamily="18" charset="0"/>
                        </a:rPr>
                        <a:t> </a:t>
                      </a:r>
                      <a:r>
                        <a:rPr lang="en-US" sz="2000" b="1" dirty="0" smtClean="0">
                          <a:solidFill>
                            <a:srgbClr val="C00000"/>
                          </a:solidFill>
                          <a:latin typeface="Times New Roman" pitchFamily="18" charset="0"/>
                          <a:cs typeface="Times New Roman" pitchFamily="18" charset="0"/>
                        </a:rPr>
                        <a:t>stay at home</a:t>
                      </a:r>
                      <a:endParaRPr lang="ru-RU" sz="2000" b="1" dirty="0">
                        <a:solidFill>
                          <a:srgbClr val="C00000"/>
                        </a:solidFill>
                        <a:latin typeface="Times New Roman" pitchFamily="18" charset="0"/>
                        <a:cs typeface="Times New Roman" pitchFamily="18" charset="0"/>
                      </a:endParaRPr>
                    </a:p>
                  </a:txBody>
                  <a:tcPr/>
                </a:tc>
              </a:tr>
              <a:tr h="370840">
                <a:tc>
                  <a:txBody>
                    <a:bodyPr/>
                    <a:lstStyle/>
                    <a:p>
                      <a:r>
                        <a:rPr lang="en-US" sz="2400" b="1" kern="1200" dirty="0" smtClean="0">
                          <a:solidFill>
                            <a:schemeClr val="dk1"/>
                          </a:solidFill>
                          <a:latin typeface="Times New Roman" pitchFamily="18" charset="0"/>
                          <a:ea typeface="+mn-ea"/>
                          <a:cs typeface="Times New Roman" pitchFamily="18" charset="0"/>
                        </a:rPr>
                        <a:t>2.If you are</a:t>
                      </a:r>
                      <a:r>
                        <a:rPr lang="en-US" sz="2400" b="1" kern="1200" baseline="0" dirty="0" smtClean="0">
                          <a:solidFill>
                            <a:schemeClr val="dk1"/>
                          </a:solidFill>
                          <a:latin typeface="Times New Roman" pitchFamily="18" charset="0"/>
                          <a:ea typeface="+mn-ea"/>
                          <a:cs typeface="Times New Roman" pitchFamily="18" charset="0"/>
                        </a:rPr>
                        <a:t> always polite</a:t>
                      </a:r>
                      <a:r>
                        <a:rPr lang="en-US" sz="2400" b="1" kern="1200" dirty="0" smtClean="0">
                          <a:solidFill>
                            <a:schemeClr val="dk1"/>
                          </a:solidFill>
                          <a:latin typeface="Times New Roman" pitchFamily="18" charset="0"/>
                          <a:ea typeface="+mn-ea"/>
                          <a:cs typeface="Times New Roman" pitchFamily="18" charset="0"/>
                        </a:rPr>
                        <a:t>,</a:t>
                      </a:r>
                      <a:endParaRPr lang="ru-RU" sz="2400" b="1" dirty="0">
                        <a:latin typeface="Times New Roman" pitchFamily="18" charset="0"/>
                        <a:cs typeface="Times New Roman" pitchFamily="18" charset="0"/>
                      </a:endParaRPr>
                    </a:p>
                  </a:txBody>
                  <a:tcPr/>
                </a:tc>
                <a:tc>
                  <a:txBody>
                    <a:bodyPr/>
                    <a:lstStyle/>
                    <a:p>
                      <a:r>
                        <a:rPr lang="en-US" sz="2000" b="1" dirty="0" smtClean="0">
                          <a:solidFill>
                            <a:srgbClr val="C00000"/>
                          </a:solidFill>
                          <a:latin typeface="Times New Roman" pitchFamily="18" charset="0"/>
                          <a:cs typeface="Times New Roman" pitchFamily="18" charset="0"/>
                        </a:rPr>
                        <a:t>people don’t respect you</a:t>
                      </a:r>
                      <a:endParaRPr lang="ru-RU" sz="2000" b="1" dirty="0">
                        <a:solidFill>
                          <a:srgbClr val="C00000"/>
                        </a:solidFill>
                        <a:latin typeface="Times New Roman" pitchFamily="18" charset="0"/>
                        <a:cs typeface="Times New Roman" pitchFamily="18" charset="0"/>
                      </a:endParaRPr>
                    </a:p>
                  </a:txBody>
                  <a:tcPr/>
                </a:tc>
              </a:tr>
              <a:tr h="370840">
                <a:tc>
                  <a:txBody>
                    <a:bodyPr/>
                    <a:lstStyle/>
                    <a:p>
                      <a:r>
                        <a:rPr lang="en-US" sz="2400" b="1" kern="1200" dirty="0" smtClean="0">
                          <a:solidFill>
                            <a:schemeClr val="dk1"/>
                          </a:solidFill>
                          <a:latin typeface="Times New Roman" pitchFamily="18" charset="0"/>
                          <a:ea typeface="+mn-ea"/>
                          <a:cs typeface="Times New Roman" pitchFamily="18" charset="0"/>
                        </a:rPr>
                        <a:t>3.If you don’t water the plants,</a:t>
                      </a:r>
                      <a:endParaRPr lang="ru-RU" sz="2400" b="1" dirty="0">
                        <a:latin typeface="Times New Roman" pitchFamily="18" charset="0"/>
                        <a:cs typeface="Times New Roman" pitchFamily="18" charset="0"/>
                      </a:endParaRPr>
                    </a:p>
                  </a:txBody>
                  <a:tcPr/>
                </a:tc>
                <a:tc>
                  <a:txBody>
                    <a:bodyPr/>
                    <a:lstStyle/>
                    <a:p>
                      <a:r>
                        <a:rPr lang="en-US" sz="2000" b="1" dirty="0" smtClean="0">
                          <a:solidFill>
                            <a:srgbClr val="C00000"/>
                          </a:solidFill>
                          <a:latin typeface="Times New Roman" pitchFamily="18" charset="0"/>
                          <a:cs typeface="Times New Roman" pitchFamily="18" charset="0"/>
                        </a:rPr>
                        <a:t>they become dry</a:t>
                      </a:r>
                      <a:endParaRPr lang="ru-RU" sz="2000" b="1" dirty="0">
                        <a:solidFill>
                          <a:srgbClr val="C00000"/>
                        </a:solidFill>
                        <a:latin typeface="Times New Roman" pitchFamily="18" charset="0"/>
                        <a:cs typeface="Times New Roman" pitchFamily="18" charset="0"/>
                      </a:endParaRPr>
                    </a:p>
                  </a:txBody>
                  <a:tcPr/>
                </a:tc>
              </a:tr>
              <a:tr h="370840">
                <a:tc>
                  <a:txBody>
                    <a:bodyPr/>
                    <a:lstStyle/>
                    <a:p>
                      <a:r>
                        <a:rPr lang="en-US" sz="2400" b="1" kern="1200" dirty="0" smtClean="0">
                          <a:solidFill>
                            <a:schemeClr val="dk1"/>
                          </a:solidFill>
                          <a:latin typeface="Times New Roman" pitchFamily="18" charset="0"/>
                          <a:ea typeface="+mn-ea"/>
                          <a:cs typeface="Times New Roman" pitchFamily="18" charset="0"/>
                        </a:rPr>
                        <a:t>4.If it rains,</a:t>
                      </a:r>
                      <a:endParaRPr lang="ru-RU" sz="2400" b="1" dirty="0">
                        <a:latin typeface="Times New Roman" pitchFamily="18" charset="0"/>
                        <a:cs typeface="Times New Roman" pitchFamily="18" charset="0"/>
                      </a:endParaRPr>
                    </a:p>
                  </a:txBody>
                  <a:tcPr/>
                </a:tc>
                <a:tc>
                  <a:txBody>
                    <a:bodyPr/>
                    <a:lstStyle/>
                    <a:p>
                      <a:r>
                        <a:rPr lang="en-US" sz="2000" b="1" dirty="0" smtClean="0">
                          <a:solidFill>
                            <a:srgbClr val="C00000"/>
                          </a:solidFill>
                          <a:latin typeface="Times New Roman" pitchFamily="18" charset="0"/>
                          <a:cs typeface="Times New Roman" pitchFamily="18" charset="0"/>
                        </a:rPr>
                        <a:t>you</a:t>
                      </a:r>
                      <a:r>
                        <a:rPr lang="en-US" sz="2000" b="1" baseline="0" dirty="0" smtClean="0">
                          <a:solidFill>
                            <a:srgbClr val="C00000"/>
                          </a:solidFill>
                          <a:latin typeface="Times New Roman" pitchFamily="18" charset="0"/>
                          <a:cs typeface="Times New Roman" pitchFamily="18" charset="0"/>
                        </a:rPr>
                        <a:t> put on your raincoat </a:t>
                      </a:r>
                      <a:endParaRPr lang="ru-RU" sz="2000" b="1" dirty="0">
                        <a:solidFill>
                          <a:srgbClr val="C00000"/>
                        </a:solidFill>
                        <a:latin typeface="Times New Roman" pitchFamily="18" charset="0"/>
                        <a:cs typeface="Times New Roman" pitchFamily="18" charset="0"/>
                      </a:endParaRPr>
                    </a:p>
                  </a:txBody>
                  <a:tcPr/>
                </a:tc>
              </a:tr>
              <a:tr h="370840">
                <a:tc>
                  <a:txBody>
                    <a:bodyPr/>
                    <a:lstStyle/>
                    <a:p>
                      <a:r>
                        <a:rPr lang="en-US" sz="2400" b="1" kern="1200" dirty="0" smtClean="0">
                          <a:solidFill>
                            <a:schemeClr val="dk1"/>
                          </a:solidFill>
                          <a:latin typeface="Times New Roman" pitchFamily="18" charset="0"/>
                          <a:ea typeface="+mn-ea"/>
                          <a:cs typeface="Times New Roman" pitchFamily="18" charset="0"/>
                        </a:rPr>
                        <a:t>5.If it’s sunny outside,</a:t>
                      </a:r>
                      <a:endParaRPr lang="ru-RU" sz="2400" b="1" dirty="0">
                        <a:latin typeface="Times New Roman" pitchFamily="18" charset="0"/>
                        <a:cs typeface="Times New Roman" pitchFamily="18" charset="0"/>
                      </a:endParaRPr>
                    </a:p>
                  </a:txBody>
                  <a:tcPr/>
                </a:tc>
                <a:tc>
                  <a:txBody>
                    <a:bodyPr/>
                    <a:lstStyle/>
                    <a:p>
                      <a:r>
                        <a:rPr lang="en-US" sz="2000" b="1" dirty="0" smtClean="0">
                          <a:solidFill>
                            <a:srgbClr val="C00000"/>
                          </a:solidFill>
                          <a:latin typeface="Times New Roman" pitchFamily="18" charset="0"/>
                          <a:cs typeface="Times New Roman" pitchFamily="18" charset="0"/>
                        </a:rPr>
                        <a:t>you spend a lot of time outdoors </a:t>
                      </a:r>
                      <a:endParaRPr lang="ru-RU" sz="2000" b="1" dirty="0">
                        <a:solidFill>
                          <a:srgbClr val="C00000"/>
                        </a:solidFill>
                        <a:latin typeface="Times New Roman" pitchFamily="18" charset="0"/>
                        <a:cs typeface="Times New Roman" pitchFamily="18" charset="0"/>
                      </a:endParaRPr>
                    </a:p>
                  </a:txBody>
                  <a:tcPr/>
                </a:tc>
              </a:tr>
              <a:tr h="370840">
                <a:tc>
                  <a:txBody>
                    <a:bodyPr/>
                    <a:lstStyle/>
                    <a:p>
                      <a:r>
                        <a:rPr lang="en-US" sz="2400" b="1" kern="1200" dirty="0" smtClean="0">
                          <a:solidFill>
                            <a:schemeClr val="dk1"/>
                          </a:solidFill>
                          <a:latin typeface="Times New Roman" pitchFamily="18" charset="0"/>
                          <a:ea typeface="+mn-ea"/>
                          <a:cs typeface="Times New Roman" pitchFamily="18" charset="0"/>
                        </a:rPr>
                        <a:t>6.If you are</a:t>
                      </a:r>
                      <a:r>
                        <a:rPr lang="en-US" sz="2400" b="1" kern="1200" baseline="0" dirty="0" smtClean="0">
                          <a:solidFill>
                            <a:schemeClr val="dk1"/>
                          </a:solidFill>
                          <a:latin typeface="Times New Roman" pitchFamily="18" charset="0"/>
                          <a:ea typeface="+mn-ea"/>
                          <a:cs typeface="Times New Roman" pitchFamily="18" charset="0"/>
                        </a:rPr>
                        <a:t> thirsty</a:t>
                      </a:r>
                      <a:r>
                        <a:rPr lang="ru-RU" sz="2400" b="1" kern="1200" baseline="0" dirty="0" smtClean="0">
                          <a:solidFill>
                            <a:schemeClr val="dk1"/>
                          </a:solidFill>
                          <a:latin typeface="Times New Roman" pitchFamily="18" charset="0"/>
                          <a:ea typeface="+mn-ea"/>
                          <a:cs typeface="Times New Roman" pitchFamily="18" charset="0"/>
                        </a:rPr>
                        <a:t>,</a:t>
                      </a:r>
                      <a:endParaRPr lang="ru-RU" sz="2400" b="1" dirty="0">
                        <a:latin typeface="Times New Roman" pitchFamily="18" charset="0"/>
                        <a:cs typeface="Times New Roman" pitchFamily="18" charset="0"/>
                      </a:endParaRPr>
                    </a:p>
                  </a:txBody>
                  <a:tcPr/>
                </a:tc>
                <a:tc>
                  <a:txBody>
                    <a:bodyPr/>
                    <a:lstStyle/>
                    <a:p>
                      <a:r>
                        <a:rPr lang="en-US" sz="2000" b="1" dirty="0" smtClean="0">
                          <a:solidFill>
                            <a:srgbClr val="C00000"/>
                          </a:solidFill>
                          <a:latin typeface="Times New Roman" pitchFamily="18" charset="0"/>
                          <a:cs typeface="Times New Roman" pitchFamily="18" charset="0"/>
                        </a:rPr>
                        <a:t>you</a:t>
                      </a:r>
                      <a:r>
                        <a:rPr lang="en-US" sz="2000" b="1" baseline="0" dirty="0" smtClean="0">
                          <a:solidFill>
                            <a:srgbClr val="C00000"/>
                          </a:solidFill>
                          <a:latin typeface="Times New Roman" pitchFamily="18" charset="0"/>
                          <a:cs typeface="Times New Roman" pitchFamily="18" charset="0"/>
                        </a:rPr>
                        <a:t> always  drink warm milk </a:t>
                      </a:r>
                      <a:endParaRPr lang="ru-RU" sz="2000" b="1" dirty="0">
                        <a:solidFill>
                          <a:srgbClr val="C00000"/>
                        </a:solidFill>
                        <a:latin typeface="Times New Roman" pitchFamily="18" charset="0"/>
                        <a:cs typeface="Times New Roman" pitchFamily="18" charset="0"/>
                      </a:endParaRPr>
                    </a:p>
                  </a:txBody>
                  <a:tcPr/>
                </a:tc>
              </a:tr>
              <a:tr h="370840">
                <a:tc>
                  <a:txBody>
                    <a:bodyPr/>
                    <a:lstStyle/>
                    <a:p>
                      <a:r>
                        <a:rPr lang="en-US" sz="2400" b="1" kern="1200" dirty="0" smtClean="0">
                          <a:solidFill>
                            <a:schemeClr val="dk1"/>
                          </a:solidFill>
                          <a:latin typeface="Times New Roman" pitchFamily="18" charset="0"/>
                          <a:ea typeface="+mn-ea"/>
                          <a:cs typeface="Times New Roman" pitchFamily="18" charset="0"/>
                        </a:rPr>
                        <a:t>7.If your results</a:t>
                      </a:r>
                      <a:r>
                        <a:rPr lang="en-US" sz="2400" b="1" kern="1200" baseline="0" dirty="0" smtClean="0">
                          <a:solidFill>
                            <a:schemeClr val="dk1"/>
                          </a:solidFill>
                          <a:latin typeface="Times New Roman" pitchFamily="18" charset="0"/>
                          <a:ea typeface="+mn-ea"/>
                          <a:cs typeface="Times New Roman" pitchFamily="18" charset="0"/>
                        </a:rPr>
                        <a:t> at school </a:t>
                      </a:r>
                      <a:r>
                        <a:rPr lang="en-US" sz="2400" b="1" kern="1200" dirty="0" smtClean="0">
                          <a:solidFill>
                            <a:schemeClr val="dk1"/>
                          </a:solidFill>
                          <a:latin typeface="Times New Roman" pitchFamily="18" charset="0"/>
                          <a:ea typeface="+mn-ea"/>
                          <a:cs typeface="Times New Roman" pitchFamily="18" charset="0"/>
                        </a:rPr>
                        <a:t> are poor</a:t>
                      </a:r>
                      <a:r>
                        <a:rPr lang="ru-RU" sz="2400" b="1" kern="1200" dirty="0" smtClean="0">
                          <a:solidFill>
                            <a:schemeClr val="dk1"/>
                          </a:solidFill>
                          <a:latin typeface="Times New Roman" pitchFamily="18" charset="0"/>
                          <a:ea typeface="+mn-ea"/>
                          <a:cs typeface="Times New Roman" pitchFamily="18" charset="0"/>
                        </a:rPr>
                        <a:t>,</a:t>
                      </a:r>
                      <a:endParaRPr lang="ru-RU" sz="2400" b="1" dirty="0">
                        <a:latin typeface="Times New Roman" pitchFamily="18" charset="0"/>
                        <a:cs typeface="Times New Roman" pitchFamily="18" charset="0"/>
                      </a:endParaRPr>
                    </a:p>
                  </a:txBody>
                  <a:tcPr/>
                </a:tc>
                <a:tc>
                  <a:txBody>
                    <a:bodyPr/>
                    <a:lstStyle/>
                    <a:p>
                      <a:r>
                        <a:rPr lang="en-US" sz="2000" b="1" dirty="0" smtClean="0">
                          <a:solidFill>
                            <a:srgbClr val="C00000"/>
                          </a:solidFill>
                          <a:latin typeface="Times New Roman" pitchFamily="18" charset="0"/>
                          <a:cs typeface="Times New Roman" pitchFamily="18" charset="0"/>
                        </a:rPr>
                        <a:t>your teacher praises you </a:t>
                      </a:r>
                      <a:endParaRPr lang="ru-RU" sz="2000" b="1" dirty="0">
                        <a:solidFill>
                          <a:srgbClr val="C00000"/>
                        </a:solidFill>
                        <a:latin typeface="Times New Roman" pitchFamily="18" charset="0"/>
                        <a:cs typeface="Times New Roman" pitchFamily="18" charset="0"/>
                      </a:endParaRPr>
                    </a:p>
                  </a:txBody>
                  <a:tcPr/>
                </a:tc>
              </a:tr>
              <a:tr h="370840">
                <a:tc>
                  <a:txBody>
                    <a:bodyPr/>
                    <a:lstStyle/>
                    <a:p>
                      <a:r>
                        <a:rPr lang="en-US" sz="2400" b="1" dirty="0" smtClean="0">
                          <a:latin typeface="Times New Roman" pitchFamily="18" charset="0"/>
                          <a:cs typeface="Times New Roman" pitchFamily="18" charset="0"/>
                        </a:rPr>
                        <a:t>8. If you don’t want to be late for school</a:t>
                      </a:r>
                      <a:r>
                        <a:rPr lang="ru-RU" sz="2400" b="1" dirty="0" smtClean="0">
                          <a:latin typeface="Times New Roman" pitchFamily="18" charset="0"/>
                          <a:cs typeface="Times New Roman" pitchFamily="18" charset="0"/>
                        </a:rPr>
                        <a:t>,</a:t>
                      </a:r>
                      <a:endParaRPr lang="ru-RU" sz="2400" b="1" dirty="0">
                        <a:latin typeface="Times New Roman" pitchFamily="18" charset="0"/>
                        <a:cs typeface="Times New Roman" pitchFamily="18" charset="0"/>
                      </a:endParaRPr>
                    </a:p>
                  </a:txBody>
                  <a:tcPr/>
                </a:tc>
                <a:tc>
                  <a:txBody>
                    <a:bodyPr/>
                    <a:lstStyle/>
                    <a:p>
                      <a:r>
                        <a:rPr lang="en-US" sz="2000" b="1" dirty="0" smtClean="0">
                          <a:solidFill>
                            <a:srgbClr val="C00000"/>
                          </a:solidFill>
                          <a:latin typeface="Times New Roman" pitchFamily="18" charset="0"/>
                          <a:cs typeface="Times New Roman" pitchFamily="18" charset="0"/>
                        </a:rPr>
                        <a:t>you ask your mother to wake you up early</a:t>
                      </a:r>
                      <a:endParaRPr lang="ru-RU" sz="2000" b="1" dirty="0">
                        <a:solidFill>
                          <a:srgbClr val="C00000"/>
                        </a:solidFill>
                        <a:latin typeface="Times New Roman" pitchFamily="18" charset="0"/>
                        <a:cs typeface="Times New Roman" pitchFamily="18" charset="0"/>
                      </a:endParaRPr>
                    </a:p>
                  </a:txBody>
                  <a:tcPr/>
                </a:tc>
              </a:tr>
            </a:tbl>
          </a:graphicData>
        </a:graphic>
      </p:graphicFrame>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b="1" dirty="0" smtClean="0">
                <a:solidFill>
                  <a:srgbClr val="FF0000"/>
                </a:solidFill>
              </a:rPr>
              <a:t>Instructions</a:t>
            </a:r>
            <a:endParaRPr lang="ru-RU" b="1" dirty="0">
              <a:solidFill>
                <a:srgbClr val="FF0000"/>
              </a:solidFill>
            </a:endParaRPr>
          </a:p>
        </p:txBody>
      </p:sp>
      <p:sp>
        <p:nvSpPr>
          <p:cNvPr id="3" name="Содержимое 2"/>
          <p:cNvSpPr>
            <a:spLocks noGrp="1"/>
          </p:cNvSpPr>
          <p:nvPr>
            <p:ph idx="1"/>
          </p:nvPr>
        </p:nvSpPr>
        <p:spPr/>
        <p:txBody>
          <a:bodyPr/>
          <a:lstStyle/>
          <a:p>
            <a:pPr>
              <a:buNone/>
            </a:pPr>
            <a:r>
              <a:rPr lang="en-US" sz="4400" b="1" u="sng" dirty="0" smtClean="0"/>
              <a:t>If you want to turn on your washing machine</a:t>
            </a:r>
            <a:r>
              <a:rPr lang="en-US" sz="4400" b="1" dirty="0" smtClean="0"/>
              <a:t>, press the button “Start”.</a:t>
            </a:r>
          </a:p>
          <a:p>
            <a:pPr>
              <a:buNone/>
            </a:pPr>
            <a:r>
              <a:rPr lang="en-US" sz="4800" b="1" u="sng" dirty="0" smtClean="0"/>
              <a:t>If you are at home alone</a:t>
            </a:r>
            <a:r>
              <a:rPr lang="en-US" sz="4800" b="1" dirty="0" smtClean="0"/>
              <a:t>, don’t open the door to anybody.</a:t>
            </a:r>
            <a:endParaRPr lang="ru-RU" sz="4800" b="1"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Открытая">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480</TotalTime>
  <Words>2068</Words>
  <Application>Microsoft Office PowerPoint</Application>
  <PresentationFormat>Экран (4:3)</PresentationFormat>
  <Paragraphs>289</Paragraphs>
  <Slides>30</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30</vt:i4>
      </vt:variant>
    </vt:vector>
  </HeadingPairs>
  <TitlesOfParts>
    <vt:vector size="31" baseType="lpstr">
      <vt:lpstr>Тема Office</vt:lpstr>
      <vt:lpstr>Методическая разработка по английскому языку «Система упражнений по темам  «Zero Conditional» и «First Conditional»</vt:lpstr>
      <vt:lpstr> Zero conditional.</vt:lpstr>
      <vt:lpstr>Form </vt:lpstr>
      <vt:lpstr>Complete the sentences</vt:lpstr>
      <vt:lpstr>Match the parts of the sentences</vt:lpstr>
      <vt:lpstr>Check yourself</vt:lpstr>
      <vt:lpstr>Try to give your own variant</vt:lpstr>
      <vt:lpstr> Agree or Disagree </vt:lpstr>
      <vt:lpstr>Instructions</vt:lpstr>
      <vt:lpstr>Choose the best ending.</vt:lpstr>
      <vt:lpstr>Complete these conditionals with personal information.  Say what you usually do …</vt:lpstr>
      <vt:lpstr> First conditional.</vt:lpstr>
      <vt:lpstr>Слайд 13</vt:lpstr>
      <vt:lpstr>Let’s have a look at some examples </vt:lpstr>
      <vt:lpstr>If it rains          +     you will get wet</vt:lpstr>
      <vt:lpstr>I will give him some money +  if he washes my car </vt:lpstr>
      <vt:lpstr>Make up your own sentences using the pictures</vt:lpstr>
      <vt:lpstr>Open the brackets</vt:lpstr>
      <vt:lpstr>Say what you will (won’t) do  if you have a lot of money</vt:lpstr>
      <vt:lpstr>Say what you will do</vt:lpstr>
      <vt:lpstr>Express your ideas</vt:lpstr>
      <vt:lpstr>Good Luck or Bad Luck? Many people believe in superstitions (суеверия). Here are some English superstitions. Try to guess them.  </vt:lpstr>
      <vt:lpstr>Good Luck or Bad luck? Many people believe in superstitions (суеверия). Here are some English superstitions. Try to guess them.  Check yourself:  1a, 2b, 3a, 4b, 5b,6b, 7b, 8a</vt:lpstr>
      <vt:lpstr>Work in pairs. Say what will happen if…</vt:lpstr>
      <vt:lpstr>Complete these conditionals with personal information.</vt:lpstr>
      <vt:lpstr>Read the story “I won’t tell you the time”and open the brackets. Make suppositions.</vt:lpstr>
      <vt:lpstr>Слайд 27</vt:lpstr>
      <vt:lpstr>Test</vt:lpstr>
      <vt:lpstr>Check yourself</vt:lpstr>
      <vt:lpstr>Evaluation</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Ирина</dc:creator>
  <cp:lastModifiedBy>Виталий</cp:lastModifiedBy>
  <cp:revision>61</cp:revision>
  <dcterms:created xsi:type="dcterms:W3CDTF">2013-12-07T16:19:38Z</dcterms:created>
  <dcterms:modified xsi:type="dcterms:W3CDTF">2015-10-06T14:48:46Z</dcterms:modified>
</cp:coreProperties>
</file>