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08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4000"/>
            <a:lum/>
          </a:blip>
          <a:srcRect/>
          <a:stretch>
            <a:fillRect l="-8000" r="-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6000"/>
            <a:lum/>
          </a:blip>
          <a:srcRect/>
          <a:stretch>
            <a:fillRect l="-8000" r="-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7772400" cy="2448272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chemeClr val="bg1">
                      <a:lumMod val="50000"/>
                      <a:alpha val="6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Двигатели Внутреннего Сгорания.</a:t>
            </a:r>
            <a:br>
              <a:rPr lang="ru-RU" sz="48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chemeClr val="bg1">
                      <a:lumMod val="50000"/>
                      <a:alpha val="6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sz="48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chemeClr val="bg1">
                      <a:lumMod val="50000"/>
                      <a:alpha val="6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Классификация</a:t>
            </a:r>
            <a:endParaRPr lang="ru-RU" sz="4800" b="1" dirty="0">
              <a:ln w="19050"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>
                <a:glow rad="101600">
                  <a:schemeClr val="bg1">
                    <a:lumMod val="50000"/>
                    <a:alpha val="6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877272"/>
            <a:ext cx="6400800" cy="841648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Кабинет 63.</a:t>
            </a:r>
          </a:p>
          <a:p>
            <a: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Преподаватель: Муфтахитдинов М.Р.</a:t>
            </a:r>
            <a:endParaRPr lang="ru-RU" b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1799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1412776"/>
            <a:ext cx="7272808" cy="247788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urveDown">
              <a:avLst>
                <a:gd name="adj" fmla="val 23395"/>
              </a:avLst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Конец лекции</a:t>
            </a:r>
            <a:endParaRPr lang="ru-RU" sz="5400" b="1" cap="all" spc="0" dirty="0">
              <a:ln w="0">
                <a:solidFill>
                  <a:schemeClr val="tx1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22023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Двигатель внутреннего сгорания</a:t>
            </a: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 двигатель, в котором топливо сгорает непосредственно в рабочей камере (</a:t>
            </a:r>
            <a:r>
              <a:rPr lang="ru-RU" sz="3600" b="1" i="1" dirty="0">
                <a:ln>
                  <a:solidFill>
                    <a:srgbClr val="00206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внутри</a:t>
            </a: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двигателя. ДВС преобразует </a:t>
            </a: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давление</a:t>
            </a: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от сгорания топлива </a:t>
            </a: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 механическую работу</a:t>
            </a: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6029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ДВС, используемые на </a:t>
            </a:r>
            <a:r>
              <a:rPr lang="ru-RU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автомобилях</a:t>
            </a:r>
            <a:r>
              <a:rPr lang="ru-RU" b="1" dirty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, состоят из двух механизмов: </a:t>
            </a:r>
            <a:r>
              <a:rPr lang="ru-RU" b="1" i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кривошипно-шатунного</a:t>
            </a:r>
            <a:r>
              <a:rPr lang="ru-RU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dirty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и </a:t>
            </a:r>
            <a:r>
              <a:rPr lang="ru-RU" b="1" i="1" dirty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газораспределительного</a:t>
            </a:r>
            <a:r>
              <a:rPr lang="ru-RU" b="1" dirty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ru-RU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а </a:t>
            </a:r>
            <a:r>
              <a:rPr lang="ru-RU" b="1" dirty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также из следующих систем: </a:t>
            </a:r>
            <a:endParaRPr lang="ru-RU" b="1" dirty="0" smtClean="0">
              <a:ln w="10541" cmpd="sng">
                <a:solidFill>
                  <a:srgbClr val="002060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b="1" i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питания</a:t>
            </a:r>
            <a:r>
              <a:rPr lang="ru-RU" b="1" i="1" dirty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r>
              <a:rPr lang="ru-RU" b="1" i="1" dirty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выпуска отработавших газов;</a:t>
            </a:r>
          </a:p>
          <a:p>
            <a:r>
              <a:rPr lang="ru-RU" b="1" i="1" dirty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зажигания;</a:t>
            </a:r>
          </a:p>
          <a:p>
            <a:r>
              <a:rPr lang="ru-RU" b="1" i="1" dirty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охлаждения;</a:t>
            </a:r>
          </a:p>
          <a:p>
            <a:r>
              <a:rPr lang="ru-RU" b="1" i="1" dirty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смазки.</a:t>
            </a:r>
          </a:p>
          <a:p>
            <a:pPr marL="0" indent="0">
              <a:buNone/>
            </a:pPr>
            <a:endParaRPr lang="ru-RU" dirty="0">
              <a:ln>
                <a:solidFill>
                  <a:srgbClr val="00206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36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2040" y="404665"/>
            <a:ext cx="4032448" cy="619268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 smtClean="0">
                <a:ln w="1905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 Цилиндр, </a:t>
            </a:r>
          </a:p>
          <a:p>
            <a:pPr marL="0" indent="0">
              <a:buNone/>
            </a:pPr>
            <a:r>
              <a:rPr lang="ru-RU" b="1" dirty="0" smtClean="0">
                <a:ln w="1905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 Поршень, </a:t>
            </a:r>
          </a:p>
          <a:p>
            <a:pPr marL="0" indent="0">
              <a:buNone/>
            </a:pPr>
            <a:r>
              <a:rPr lang="ru-RU" b="1" dirty="0" smtClean="0">
                <a:ln w="1905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3. Камера сгорания, </a:t>
            </a:r>
          </a:p>
          <a:p>
            <a:pPr marL="0" indent="0">
              <a:buNone/>
            </a:pPr>
            <a:r>
              <a:rPr lang="ru-RU" b="1" dirty="0" smtClean="0">
                <a:ln w="1905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4. Шатун, </a:t>
            </a:r>
          </a:p>
          <a:p>
            <a:pPr marL="0" indent="0">
              <a:buNone/>
            </a:pPr>
            <a:r>
              <a:rPr lang="ru-RU" b="1" dirty="0" smtClean="0">
                <a:ln w="1905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5. Коленчатый вал, </a:t>
            </a:r>
          </a:p>
          <a:p>
            <a:pPr marL="0" indent="0">
              <a:buNone/>
            </a:pPr>
            <a:r>
              <a:rPr lang="ru-RU" b="1" dirty="0" smtClean="0">
                <a:ln w="1905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6. Впускной канал,</a:t>
            </a:r>
          </a:p>
          <a:p>
            <a:pPr marL="0" indent="0">
              <a:buNone/>
            </a:pPr>
            <a:r>
              <a:rPr lang="ru-RU" b="1" dirty="0" smtClean="0">
                <a:ln w="1905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7. Впускной клапан, </a:t>
            </a:r>
          </a:p>
          <a:p>
            <a:pPr marL="0" indent="0">
              <a:buNone/>
            </a:pPr>
            <a:r>
              <a:rPr lang="ru-RU" b="1" dirty="0" smtClean="0">
                <a:ln w="1905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8. Впускной </a:t>
            </a:r>
            <a:r>
              <a:rPr lang="ru-RU" b="1" dirty="0">
                <a:ln w="1905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распределительный </a:t>
            </a:r>
            <a:r>
              <a:rPr lang="ru-RU" b="1" dirty="0" smtClean="0">
                <a:ln w="1905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вал, </a:t>
            </a:r>
          </a:p>
          <a:p>
            <a:pPr marL="0" indent="0">
              <a:buNone/>
            </a:pPr>
            <a:r>
              <a:rPr lang="ru-RU" b="1" dirty="0" smtClean="0">
                <a:ln w="1905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9. Выпускной канал, </a:t>
            </a:r>
          </a:p>
          <a:p>
            <a:pPr marL="0" indent="0">
              <a:buNone/>
            </a:pPr>
            <a:r>
              <a:rPr lang="ru-RU" b="1" dirty="0" smtClean="0">
                <a:ln w="1905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10. Выпускной клапан,</a:t>
            </a:r>
          </a:p>
          <a:p>
            <a:pPr marL="0" indent="0">
              <a:buNone/>
            </a:pPr>
            <a:r>
              <a:rPr lang="ru-RU" b="1" dirty="0" smtClean="0">
                <a:ln w="1905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11. Выпускной </a:t>
            </a:r>
            <a:r>
              <a:rPr lang="ru-RU" b="1" dirty="0">
                <a:ln w="1905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распределительный </a:t>
            </a:r>
            <a:r>
              <a:rPr lang="ru-RU" b="1" dirty="0" smtClean="0">
                <a:ln w="1905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вал, </a:t>
            </a:r>
          </a:p>
          <a:p>
            <a:pPr marL="0" indent="0">
              <a:buNone/>
            </a:pPr>
            <a:r>
              <a:rPr lang="ru-RU" b="1" dirty="0" smtClean="0">
                <a:ln w="1905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12. Свеча </a:t>
            </a:r>
            <a:r>
              <a:rPr lang="ru-RU" b="1" dirty="0">
                <a:ln w="1905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зажигания</a:t>
            </a:r>
            <a:r>
              <a:rPr lang="ru-RU" b="1" dirty="0" smtClean="0">
                <a:ln w="1905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b="1" dirty="0">
              <a:ln w="1905">
                <a:solidFill>
                  <a:srgbClr val="002060"/>
                </a:solidFill>
              </a:ln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Детали простейшего ДВС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4889732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635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Классификация двигателей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По назначению:</a:t>
            </a: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а) транспортные;</a:t>
            </a:r>
            <a:br>
              <a:rPr lang="ru-RU" dirty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б) стационарные.</a:t>
            </a:r>
            <a:br>
              <a:rPr lang="ru-RU" dirty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2.По способу осуществления рабочего процесса:</a:t>
            </a: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а) четырехтактные;</a:t>
            </a:r>
            <a:br>
              <a:rPr lang="ru-RU" dirty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б) двухтактные.</a:t>
            </a:r>
            <a:endParaRPr lang="ru-RU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18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90465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 По способу смесеобразования:</a:t>
            </a:r>
            <a:r>
              <a:rPr lang="ru-RU" b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а) с внешним смесеобразованием (бензиновые, газовые);</a:t>
            </a:r>
            <a:br>
              <a:rPr lang="ru-RU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б) с внутренним смесеобразованием (дизельные и </a:t>
            </a:r>
            <a:r>
              <a:rPr lang="ru-RU" dirty="0" err="1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впрысковые</a:t>
            </a:r>
            <a:r>
              <a:rPr lang="ru-RU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двигатели</a:t>
            </a: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0" indent="0">
              <a:buNone/>
            </a:pPr>
            <a:r>
              <a:rPr lang="ru-RU" b="1" dirty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4.По способу воспламенения рабочей смеси:</a:t>
            </a:r>
            <a:r>
              <a:rPr lang="ru-RU" b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а) с принудительным воспламенением от электрической искры (бензиновые, газовые и др.);</a:t>
            </a:r>
            <a:br>
              <a:rPr lang="ru-RU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б) с воспламенением от сжатия.</a:t>
            </a:r>
            <a:br>
              <a:rPr lang="ru-RU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ln>
                <a:solidFill>
                  <a:schemeClr val="tx1"/>
                </a:solidFill>
              </a:ln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05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5.По виду применяемого топлива</a:t>
            </a: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 работающие на бензине;</a:t>
            </a:r>
            <a:br>
              <a:rPr lang="ru-RU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б) работающие на дизельном топливе;</a:t>
            </a:r>
            <a:br>
              <a:rPr lang="ru-RU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работающие на сжатом или сжиженном газе;</a:t>
            </a:r>
            <a:br>
              <a:rPr lang="ru-RU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ru-RU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работающие на другом альтернативном виде топлива</a:t>
            </a: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6.По числу цилиндров – </a:t>
            </a:r>
            <a:r>
              <a:rPr lang="ru-RU" b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одно, двух, трёх, четырёх, пяти, шести, восьмицилиндровые и т.д.</a:t>
            </a:r>
            <a:endParaRPr lang="ru-RU" dirty="0">
              <a:ln>
                <a:solidFill>
                  <a:schemeClr val="tx1"/>
                </a:solidFill>
              </a:ln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49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Отсканировано 16.08.2010 20-09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579" y="620687"/>
            <a:ext cx="9144000" cy="3184837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62473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900" b="1" dirty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7. По </a:t>
            </a:r>
            <a:r>
              <a:rPr lang="ru-RU" sz="39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расположению цилиндров:</a:t>
            </a:r>
          </a:p>
          <a:p>
            <a:pPr marL="0" indent="0">
              <a:buNone/>
            </a:pPr>
            <a:endParaRPr lang="ru-RU" b="1" dirty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dirty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dirty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а)однорядные </a:t>
            </a:r>
            <a:r>
              <a:rPr lang="ru-RU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б) однорядные (</a:t>
            </a:r>
            <a:r>
              <a:rPr lang="en-US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 с наклоном оси </a:t>
            </a: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цилиндров</a:t>
            </a:r>
            <a:r>
              <a:rPr lang="ru-RU" baseline="30000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aseline="30000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V-</a:t>
            </a: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образные </a:t>
            </a:r>
            <a:r>
              <a:rPr lang="ru-RU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 расположением цилиндров под углом 75…90</a:t>
            </a:r>
            <a:r>
              <a:rPr lang="ru-RU" baseline="30000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оппозитные с противоположным горизонтальным расположением цилиндров под углом 180</a:t>
            </a:r>
            <a:r>
              <a:rPr lang="ru-RU" baseline="30000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n>
                <a:solidFill>
                  <a:schemeClr val="tx1"/>
                </a:solidFill>
              </a:ln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56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8.По способу наполнения цилиндров свежим зарядом:</a:t>
            </a:r>
            <a:r>
              <a:rPr lang="ru-RU" b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а) без наддува (наполнение осуществляется за счёт разрежения, создаваемого в цилиндре при движении поршня от В.М.Т. к Н.М.Т;</a:t>
            </a:r>
            <a:br>
              <a:rPr lang="ru-RU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 с наддувом (наполнение цилиндра свежим зарядом происходит под давлением, которое создаётся компрессором</a:t>
            </a: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0" indent="0">
              <a:buNone/>
            </a:pPr>
            <a:r>
              <a:rPr lang="ru-RU" b="1" dirty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9) По способу охлаждения:</a:t>
            </a:r>
            <a:r>
              <a:rPr lang="ru-RU" b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а) с жидкостным охлаждением;</a:t>
            </a:r>
            <a:br>
              <a:rPr lang="ru-RU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б) с воздушным охлаждением.</a:t>
            </a:r>
            <a:endParaRPr lang="ru-RU" dirty="0">
              <a:ln>
                <a:solidFill>
                  <a:schemeClr val="tx1"/>
                </a:solidFill>
              </a:ln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ru-RU" dirty="0" smtClean="0">
              <a:ln>
                <a:solidFill>
                  <a:schemeClr val="tx1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n>
                <a:solidFill>
                  <a:schemeClr val="tx1"/>
                </a:solidFill>
              </a:ln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42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138</Words>
  <Application>Microsoft Office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Двигатели Внутреннего Сгорания. Классификация</vt:lpstr>
      <vt:lpstr>Презентация PowerPoint</vt:lpstr>
      <vt:lpstr>Презентация PowerPoint</vt:lpstr>
      <vt:lpstr>Презентация PowerPoint</vt:lpstr>
      <vt:lpstr>Классификация двигателей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Двигатели Внутреннего Сгорания. Классификация</dc:title>
  <dc:creator>Мансур</dc:creator>
  <cp:lastModifiedBy>Мансур</cp:lastModifiedBy>
  <cp:revision>9</cp:revision>
  <dcterms:created xsi:type="dcterms:W3CDTF">2015-08-30T11:01:45Z</dcterms:created>
  <dcterms:modified xsi:type="dcterms:W3CDTF">2015-09-09T09:29:52Z</dcterms:modified>
</cp:coreProperties>
</file>