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sldIdLst>
    <p:sldId id="256" r:id="rId2"/>
    <p:sldId id="275" r:id="rId3"/>
    <p:sldId id="257" r:id="rId4"/>
    <p:sldId id="274" r:id="rId5"/>
    <p:sldId id="258" r:id="rId6"/>
    <p:sldId id="284" r:id="rId7"/>
    <p:sldId id="297" r:id="rId8"/>
    <p:sldId id="285" r:id="rId9"/>
    <p:sldId id="286" r:id="rId10"/>
    <p:sldId id="298" r:id="rId11"/>
    <p:sldId id="287" r:id="rId12"/>
    <p:sldId id="288" r:id="rId13"/>
    <p:sldId id="289" r:id="rId14"/>
    <p:sldId id="290" r:id="rId15"/>
    <p:sldId id="291" r:id="rId16"/>
    <p:sldId id="292" r:id="rId17"/>
    <p:sldId id="293" r:id="rId18"/>
    <p:sldId id="294" r:id="rId19"/>
    <p:sldId id="295" r:id="rId20"/>
    <p:sldId id="296" r:id="rId21"/>
    <p:sldId id="282" r:id="rId22"/>
    <p:sldId id="273" r:id="rId23"/>
    <p:sldId id="281" r:id="rId24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3190" autoAdjust="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4/7/2015</a:t>
            </a:fld>
            <a:endParaRPr lang="en-US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4/7/2015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4/7/2015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4/7/2015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4/7/2015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4/7/2015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4/7/2015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4/7/2015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4/7/2015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4/7/2015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4/7/2015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4/7/2015</a:t>
            </a:fld>
            <a:endParaRPr lang="en-US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onsultant.ru/document/cons_doc_LAW_155553/?frame=1" TargetMode="External"/><Relationship Id="rId2" Type="http://schemas.openxmlformats.org/officeDocument/2006/relationships/hyperlink" Target="http://argumenti.ru/education/2014/11/379047" TargetMode="External"/><Relationship Id="rId1" Type="http://schemas.openxmlformats.org/officeDocument/2006/relationships/slideLayout" Target="../slideLayouts/slideLayout7.xml"/><Relationship Id="rId5" Type="http://schemas.openxmlformats.org/officeDocument/2006/relationships/hyperlink" Target="http://ria.ru/sn_opinion/20130410/931867985.html" TargetMode="External"/><Relationship Id="rId4" Type="http://schemas.openxmlformats.org/officeDocument/2006/relationships/hyperlink" Target="http://argumenti.ru/education" TargetMode="Externa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38200" y="838200"/>
            <a:ext cx="7413888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Диагностика </a:t>
            </a:r>
          </a:p>
          <a:p>
            <a:pPr algn="ctr"/>
            <a:r>
              <a:rPr lang="ru-RU" sz="3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профессионально-педагогической </a:t>
            </a:r>
          </a:p>
          <a:p>
            <a:pPr algn="ctr"/>
            <a:r>
              <a:rPr lang="ru-RU" sz="3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деятельности учителя </a:t>
            </a:r>
          </a:p>
          <a:p>
            <a:pPr algn="ctr"/>
            <a:r>
              <a:rPr lang="ru-RU" sz="3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 рамках требований </a:t>
            </a:r>
          </a:p>
          <a:p>
            <a:pPr algn="ctr"/>
            <a:r>
              <a:rPr lang="ru-RU" sz="3600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профстандарта</a:t>
            </a:r>
            <a:r>
              <a:rPr lang="ru-RU" sz="3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педагога </a:t>
            </a:r>
            <a:endParaRPr lang="ru-RU" sz="36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219200" y="3886200"/>
            <a:ext cx="6627007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Руководитель профессионального творческого </a:t>
            </a:r>
          </a:p>
          <a:p>
            <a:pPr algn="ctr"/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объединения учителей начальных классов</a:t>
            </a:r>
          </a:p>
          <a:p>
            <a:pPr algn="ctr"/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Коминтерновского района города Воронежа,</a:t>
            </a:r>
          </a:p>
          <a:p>
            <a:pPr algn="ctr"/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учитель начальных классов</a:t>
            </a:r>
          </a:p>
          <a:p>
            <a:pPr algn="ctr"/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МБОУ Прогимназия № 2</a:t>
            </a:r>
          </a:p>
          <a:p>
            <a:pPr algn="ctr"/>
            <a:r>
              <a:rPr lang="ru-RU" sz="2400" b="1" i="1" dirty="0" err="1" smtClean="0">
                <a:latin typeface="Times New Roman" pitchFamily="18" charset="0"/>
                <a:cs typeface="Times New Roman" pitchFamily="18" charset="0"/>
              </a:rPr>
              <a:t>Нечепаева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 Светлана Анатольевна</a:t>
            </a:r>
            <a:endParaRPr lang="ru-RU" sz="24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1219200" y="1600200"/>
          <a:ext cx="6934200" cy="406621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932593"/>
                <a:gridCol w="1001607"/>
              </a:tblGrid>
              <a:tr h="469179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Возрастная психология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16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69179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Педагогическая психология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15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69179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Теория обучения младших школьников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17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844522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Теория и методика воспитания младших школьников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17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844522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Современные педагогические технологии и методики обучения 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22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84818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Русский язык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13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84818"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Итого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100%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1676400" y="685800"/>
            <a:ext cx="610160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b="1" i="1" u="sng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Профессиональные знания педагога</a:t>
            </a:r>
            <a:endParaRPr lang="ru-RU" sz="2800" b="1" i="1" u="sng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838200" y="1447800"/>
          <a:ext cx="7772400" cy="47244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781800"/>
                <a:gridCol w="990600"/>
              </a:tblGrid>
              <a:tr h="457200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Конституция РФ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57200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Закон РФ «Об образовании»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13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57200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Конвенция о правах ребёнка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13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783771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Стандарты общего начального образования второго поколения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29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783771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Должностная инструкция (по месту работы) и правила внутреннего трудового распорядка образовательного учреждения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12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783771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Закон РФ «Об основных гарантиях прав ребёнка в России»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13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18160"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Итого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100%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2590800" y="685800"/>
            <a:ext cx="392056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b="1" i="1" u="sng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Правовая компетенция</a:t>
            </a:r>
            <a:endParaRPr lang="ru-RU" sz="2800" b="1" i="1" u="sng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685800" y="1600200"/>
          <a:ext cx="7772400" cy="48158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934200"/>
                <a:gridCol w="838200"/>
              </a:tblGrid>
              <a:tr h="685800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Владение основами работы с текстовыми редакторами,</a:t>
                      </a:r>
                      <a:r>
                        <a:rPr lang="ru-RU" sz="2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электронными таблицами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15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41960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Владение основами работы с </a:t>
                      </a:r>
                      <a:r>
                        <a:rPr lang="ru-RU" sz="20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мультимедийным</a:t>
                      </a:r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 оборудованием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14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685800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Навыки применения существующих информационных технологий, в том числе цифровых образовательных ресурсов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14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783771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Обоснованный (в соответствии с дидактическими целями и принципами) выбор программного учебно-методического</a:t>
                      </a:r>
                      <a:r>
                        <a:rPr lang="ru-RU" sz="2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обеспечения, включая цифровые образовательные ресурсы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21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655320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Навыки оценивания эффективности и результатов обучения младших школьников по предмету (курсу, программе)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18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783771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Умение конструировать и использовать на уроке дидактические материалы</a:t>
                      </a:r>
                      <a:r>
                        <a:rPr lang="ru-RU" sz="2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с применением компьютерного программного обеспечения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18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2133600" y="838200"/>
            <a:ext cx="526759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b="1" i="1" u="sng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Информационная компетенция</a:t>
            </a:r>
            <a:endParaRPr lang="ru-RU" sz="2800" b="1" i="1" u="sng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685800" y="1371600"/>
          <a:ext cx="7848600" cy="49377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086600"/>
                <a:gridCol w="762000"/>
              </a:tblGrid>
              <a:tr h="783771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Использование учениками различных видов поиска, сбора, обработки, анализа, организации передачи и интерпретации информации в соответствии с коммуникативными и познавательными задачами и технологиями учебного предмета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22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783771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Владение учащимися начальных классов логическими действиями анализа, синтеза, обобщения, классификации по </a:t>
                      </a:r>
                      <a:r>
                        <a:rPr lang="ru-RU" sz="20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родо-видовым</a:t>
                      </a:r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 признакам, установление </a:t>
                      </a:r>
                      <a:r>
                        <a:rPr lang="ru-RU" sz="20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анологий</a:t>
                      </a:r>
                      <a:r>
                        <a:rPr lang="ru-RU" sz="2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и причинно-следственных связей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20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783771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Выполнение учебных действий с языковыми единицами, использование знаний для разрешения познавательных, практических и коммуникативных задач (русский язык)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14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783771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Чтение вслух и про себя, анализ и преобразование художественных, научно-популярных</a:t>
                      </a:r>
                      <a:r>
                        <a:rPr lang="ru-RU" sz="2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и учебных текстов с использованием элементарных литературных понятий (литературное чтение)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17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1905000" y="533400"/>
            <a:ext cx="574535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b="1" i="1" u="sng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Результативность деятельности </a:t>
            </a:r>
            <a:endParaRPr lang="ru-RU" sz="2800" b="1" i="1" u="sng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533400" y="1295400"/>
          <a:ext cx="8077200" cy="26212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543800"/>
                <a:gridCol w="533400"/>
              </a:tblGrid>
              <a:tr h="783771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Использование начальных математических знаний для описания и объяснения окружающих предметов, процессов, явлений, а также оценки их количественных и пространственных отношений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13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783771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Выполнение устных и письменных арифметических действий с числами и числовыми выражениями, решение текстовых задач, действия в соответствии с алгоритмами, построение простейших алгоритмов, работа с таблицами, схемами, графиками и диаграммами, цепочками, совокупностями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14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457200" y="609600"/>
            <a:ext cx="821641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b="1" i="1" u="sng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Результативность деятельности (продолжение) </a:t>
            </a:r>
            <a:endParaRPr lang="ru-RU" sz="2800" b="1" i="1" u="sng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533400" y="4495800"/>
          <a:ext cx="8077200" cy="209441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543800"/>
                <a:gridCol w="533400"/>
              </a:tblGrid>
              <a:tr h="783771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Умение формировать у учащихся знаково-символические средства представления информации для создания моделей изучаемых объектов и процессов, схем решения учебных и практических задач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15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783771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Умение формировать операции сравнения, анализа, обобщения, простейшей классификации по </a:t>
                      </a:r>
                      <a:r>
                        <a:rPr lang="ru-RU" sz="20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родо-видовым</a:t>
                      </a:r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 признакам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17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2667000" y="3886200"/>
            <a:ext cx="375045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b="1" i="1" u="sng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Методические умения</a:t>
            </a:r>
            <a:endParaRPr lang="ru-RU" sz="2800" b="1" i="1" u="sng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609600" y="1371600"/>
          <a:ext cx="8077200" cy="52425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239000"/>
                <a:gridCol w="838200"/>
              </a:tblGrid>
              <a:tr h="783771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Умение формировать у учащихся различные способы поиска информации,</a:t>
                      </a:r>
                      <a:r>
                        <a:rPr lang="ru-RU" sz="2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в том числе с использованием средств ИКТ, обработки, анализа и интерпретации данных в соответствии с учебной задачей; научить пользоваться словарями и справочной литературой для школьников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18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783771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Умение формировать у учащихся навыки участия в учебном диалоге и передачи в связном повествовании полученной информации 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16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783771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Умение формировать у учащихся начальные сведения о сущности</a:t>
                      </a:r>
                      <a:r>
                        <a:rPr lang="ru-RU" sz="2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и особенностях объектов, процессов и явлений действительности (природных, социальных, культурных, технических и др.) в соответствии с содержанием конкретного учебного предмета начальной школы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16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783771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Умение сформировать у учащихся компетенции, заложенные в требованиях к освоению учебного материала</a:t>
                      </a:r>
                      <a:r>
                        <a:rPr lang="ru-RU" sz="2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конкретных дисциплин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18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1676400" y="609600"/>
            <a:ext cx="622151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b="1" i="1" u="sng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Методические умения (продолжение)</a:t>
            </a:r>
            <a:endParaRPr lang="ru-RU" sz="2800" b="1" i="1" u="sng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762000" y="1447800"/>
          <a:ext cx="7696200" cy="43891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934200"/>
                <a:gridCol w="762000"/>
              </a:tblGrid>
              <a:tr h="783771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Владение приёмами</a:t>
                      </a:r>
                      <a:r>
                        <a:rPr lang="ru-RU" sz="2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установления контакта с обучающимися разного возраста, их родителями (лицами их заменяющими), коллегами по работе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30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783771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Владение методиками диагностики причин  конфликтных ситуаций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19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783771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Владение навыками взаимодействия</a:t>
                      </a:r>
                      <a:r>
                        <a:rPr lang="ru-RU" sz="2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с другими специалистами при решении (педагогической) проблемы, реализации проекта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21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783771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Умение организовать коммуникативную деятельность учеников в том числе с развитием навыков речевого общения и этикета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30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2057400" y="609600"/>
            <a:ext cx="542558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b="1" i="1" u="sng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Коммуникативная компетенция</a:t>
            </a:r>
            <a:endParaRPr lang="ru-RU" sz="2800" b="1" i="1" u="sng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762000" y="1600200"/>
          <a:ext cx="7772400" cy="43891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086600"/>
                <a:gridCol w="685800"/>
              </a:tblGrid>
              <a:tr h="783771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Умение формировать позитивные межличностные отношения в детском коллективе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30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783771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Умение формировать положительный микроклимат в рамках организационной культуры в образовательном учреждении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20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783771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Умение эффективно взаимодействовать с родителями, педагогами</a:t>
                      </a:r>
                      <a:r>
                        <a:rPr lang="ru-RU" sz="2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образовательного учреждения по вопросам воспитания и развития учеников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25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783771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Построение своей деятельности в соответствии с нравственными, этическими и правовыми нормами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25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2590800" y="838200"/>
            <a:ext cx="433734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b="1" i="1" u="sng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Социальная компетенция</a:t>
            </a:r>
            <a:endParaRPr lang="ru-RU" sz="2800" b="1" i="1" u="sng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762000" y="1447800"/>
          <a:ext cx="7696200" cy="492469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858000"/>
                <a:gridCol w="838200"/>
              </a:tblGrid>
              <a:tr h="783771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Умение адекватно оценивать текущее состояние и динамику интеллектуального, морального, волевого развития ребёнка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17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783771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Умение адекватно оценивать текущее состояние и динамику освоения ребёнком основной образовательной программы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18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783771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Уметь ставить цели на достижение успехов учащимися в предметной сфере и</a:t>
                      </a:r>
                      <a:r>
                        <a:rPr lang="ru-RU" sz="2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в достижении более высоких </a:t>
                      </a:r>
                      <a:r>
                        <a:rPr lang="ru-RU" sz="2000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метапредметных</a:t>
                      </a:r>
                      <a:r>
                        <a:rPr lang="ru-RU" sz="2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результатов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15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783771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Умение правильно выделять трудности в освоении учебных предметов, возникающие у ученика начальных классов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17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783771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Умение оценивать </a:t>
                      </a:r>
                      <a:r>
                        <a:rPr lang="ru-RU" sz="20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сформированность</a:t>
                      </a:r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 у учащихся учебных действий (</a:t>
                      </a:r>
                      <a:r>
                        <a:rPr lang="ru-RU" sz="20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общеучебных</a:t>
                      </a:r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 умений)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16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783771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Умение адекватно оценивать результативность своей педагогической деятельности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17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1752600" y="685800"/>
            <a:ext cx="604088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b="1" i="1" u="sng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Рефлексивно-аналитические умения</a:t>
            </a:r>
            <a:endParaRPr lang="ru-RU" sz="2800" b="1" i="1" u="sng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685800" y="1295400"/>
          <a:ext cx="7848600" cy="514676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086600"/>
                <a:gridCol w="762000"/>
              </a:tblGrid>
              <a:tr h="783771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Знание принципов организации образовательной среды (в том числе воспитательной и организационно-образовательной)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13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783771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Владение современными технологиями проектирования образовательной среды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16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783771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Умение организовывать совместную и индивидуальную деятельность детей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19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783771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Умение организовывать работу по продвижению ребёнка в рамках индивидуальной образовательной траектории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20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783771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Умение учитывать внутренние и внешние условия выполнения своей деятельности и деятельности учащихся по достижению запланированных результатов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16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783771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Умение выбирать из нескольких</a:t>
                      </a:r>
                      <a:r>
                        <a:rPr lang="ru-RU" sz="2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программ (средств) наиболее подходящую программу (средство) для достижения поставленной цели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16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2590800" y="609600"/>
            <a:ext cx="42666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b="1" i="1" u="sng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Организационные умения</a:t>
            </a:r>
            <a:endParaRPr lang="ru-RU" sz="2800" b="1" i="1" u="sng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105400" y="1219200"/>
            <a:ext cx="3649885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 деле обучения и воспитания </a:t>
            </a:r>
          </a:p>
          <a:p>
            <a:pPr algn="ctr"/>
            <a:r>
              <a:rPr lang="ru-RU" sz="36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ничего нельзя улучшить, </a:t>
            </a:r>
          </a:p>
          <a:p>
            <a:pPr algn="ctr"/>
            <a:r>
              <a:rPr lang="ru-RU" sz="36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минуя голову учителя</a:t>
            </a:r>
          </a:p>
          <a:p>
            <a:pPr algn="ctr"/>
            <a:endParaRPr lang="ru-RU" sz="3600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6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К.Д.Ушинский</a:t>
            </a:r>
          </a:p>
          <a:p>
            <a:pPr algn="ctr"/>
            <a:r>
              <a:rPr lang="ru-RU" sz="36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(1823 – 1870)</a:t>
            </a:r>
            <a:endParaRPr lang="ru-RU" sz="3600" b="1" i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10-447x600.jpg"/>
          <p:cNvPicPr>
            <a:picLocks noChangeAspect="1"/>
          </p:cNvPicPr>
          <p:nvPr/>
        </p:nvPicPr>
        <p:blipFill>
          <a:blip r:embed="rId2" cstate="print"/>
          <a:srcRect t="4167"/>
          <a:stretch>
            <a:fillRect/>
          </a:stretch>
        </p:blipFill>
        <p:spPr>
          <a:xfrm>
            <a:off x="533400" y="1143000"/>
            <a:ext cx="4087368" cy="52578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3276600" y="1524000"/>
            <a:ext cx="5334000" cy="1981200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1" u="sng" strike="noStrike" kern="1200" cap="none" spc="0" normalizeH="0" baseline="0" noProof="0" dirty="0" smtClean="0">
                <a:ln>
                  <a:noFill/>
                </a:ln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Для базовой квалификационной категории:</a:t>
            </a: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Профессиональные знания</a:t>
            </a: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Организационные умения</a:t>
            </a: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Умение работать </a:t>
            </a: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в команде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Владение информационной грамотностью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32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3" name="Содержимое 2"/>
          <p:cNvSpPr txBox="1">
            <a:spLocks/>
          </p:cNvSpPr>
          <p:nvPr/>
        </p:nvSpPr>
        <p:spPr>
          <a:xfrm>
            <a:off x="428625" y="1785939"/>
            <a:ext cx="8115300" cy="4157662"/>
          </a:xfrm>
          <a:prstGeom prst="rect">
            <a:avLst/>
          </a:prstGeom>
        </p:spPr>
        <p:txBody>
          <a:bodyPr/>
          <a:lstStyle/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304800" y="3352800"/>
            <a:ext cx="5791200" cy="1676400"/>
          </a:xfrm>
          <a:prstGeom prst="rect">
            <a:avLst/>
          </a:prstGeom>
        </p:spPr>
        <p:txBody>
          <a:bodyPr>
            <a:normAutofit fontScale="25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8000" b="1" i="1" u="sng" strike="noStrike" kern="1200" cap="none" spc="0" normalizeH="0" baseline="0" noProof="0" dirty="0" smtClean="0">
                <a:ln>
                  <a:noFill/>
                </a:ln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Для первой квалификационной категории :</a:t>
            </a:r>
          </a:p>
          <a:p>
            <a:pPr marL="342900" lvl="0" indent="-342900" algn="just">
              <a:lnSpc>
                <a:spcPct val="120000"/>
              </a:lnSpc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Методическая компетентность</a:t>
            </a:r>
          </a:p>
          <a:p>
            <a:pPr marL="342900" lvl="0" indent="-342900" algn="just">
              <a:lnSpc>
                <a:spcPct val="120000"/>
              </a:lnSpc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Коммуникативная компетентность</a:t>
            </a:r>
          </a:p>
          <a:p>
            <a:pPr marL="342900" lvl="0" indent="-342900" algn="just">
              <a:lnSpc>
                <a:spcPct val="120000"/>
              </a:lnSpc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Правовые знания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6200" b="1" i="0" u="sng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70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3352800" y="4876800"/>
            <a:ext cx="5257800" cy="1524000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1" u="sng" strike="noStrike" kern="1200" cap="none" spc="0" normalizeH="0" baseline="0" noProof="0" dirty="0" smtClean="0">
                <a:ln>
                  <a:noFill/>
                </a:ln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Для высшей квалификационной категории:</a:t>
            </a:r>
          </a:p>
          <a:p>
            <a:pPr marL="342900" lvl="0" indent="-342900" algn="just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Результативность деятельности</a:t>
            </a:r>
          </a:p>
          <a:p>
            <a:pPr marL="342900" lvl="0" indent="-342900" algn="just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Методические умения</a:t>
            </a:r>
          </a:p>
          <a:p>
            <a:pPr marL="342900" lvl="0" indent="-342900" algn="just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Организационно-рефлексивные умения</a:t>
            </a:r>
          </a:p>
          <a:p>
            <a:pPr marL="342900" lvl="0" indent="-342900" algn="just">
              <a:spcBef>
                <a:spcPct val="20000"/>
              </a:spcBef>
              <a:buFont typeface="Arial" pitchFamily="34" charset="0"/>
              <a:buChar char="•"/>
              <a:defRPr/>
            </a:pP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3200" b="1" i="0" u="sng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3200" b="1" i="0" u="sng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32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304800" y="762000"/>
            <a:ext cx="8229600" cy="685800"/>
          </a:xfrm>
          <a:prstGeom prst="rect">
            <a:avLst/>
          </a:prstGeom>
        </p:spPr>
        <p:txBody>
          <a:bodyPr>
            <a:normAutofit fontScale="77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100" b="1" i="1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Среднестатистические требования к учителям, претендующим  на разные квалификационные категории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7000" b="1" i="0" u="sng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70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81000" y="5029200"/>
            <a:ext cx="84582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Евгений Александрович  Ямбург</a:t>
            </a:r>
          </a:p>
          <a:p>
            <a:pPr algn="ctr"/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доктор педагогических наук, член-корреспондент РАО, директор центра образования № 109 («Школа Ямбурга») города Москвы</a:t>
            </a:r>
            <a:endParaRPr lang="ru-RU" sz="2400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yamburg.jpg"/>
          <p:cNvPicPr>
            <a:picLocks noChangeAspect="1"/>
          </p:cNvPicPr>
          <p:nvPr/>
        </p:nvPicPr>
        <p:blipFill>
          <a:blip r:embed="rId2" cstate="print"/>
          <a:srcRect t="9524"/>
          <a:stretch>
            <a:fillRect/>
          </a:stretch>
        </p:blipFill>
        <p:spPr>
          <a:xfrm>
            <a:off x="685800" y="1066800"/>
            <a:ext cx="2751221" cy="37338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7" name="TextBox 6"/>
          <p:cNvSpPr txBox="1"/>
          <p:nvPr/>
        </p:nvSpPr>
        <p:spPr>
          <a:xfrm>
            <a:off x="3810000" y="1219200"/>
            <a:ext cx="48006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«…внедрение стандарта педагога может принести неисчислимые бедствия при глупом подходе, а может дать импульс движению вперёд – при умном. Очень многое зависит от того, сумеем  ли мы пройти между Сциллой тотального неприятия стандарта и Харибдой его насильственного внедрения…»</a:t>
            </a:r>
            <a:endParaRPr lang="ru-RU" sz="2400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304800" y="533400"/>
            <a:ext cx="8534400" cy="6096000"/>
          </a:xfrm>
          <a:prstGeom prst="rect">
            <a:avLst/>
          </a:prstGeom>
        </p:spPr>
        <p:txBody>
          <a:bodyPr>
            <a:normAutofit fontScale="85000"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600" b="1" i="1" u="sng" strike="noStrike" kern="1200" cap="none" spc="0" normalizeH="0" baseline="0" noProof="0" dirty="0" smtClean="0">
              <a:ln>
                <a:noFill/>
              </a:ln>
              <a:solidFill>
                <a:srgbClr val="0070C0"/>
              </a:solidFill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1" u="sng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Использованные </a:t>
            </a:r>
            <a:r>
              <a:rPr kumimoji="0" lang="ru-RU" sz="2800" b="1" i="1" u="sng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ресурсы: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600" b="1" i="1" strike="noStrike" kern="1200" cap="none" spc="0" normalizeH="0" baseline="0" noProof="0" dirty="0" smtClean="0">
              <a:ln>
                <a:noFill/>
              </a:ln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lvl="0"/>
            <a:r>
              <a:rPr lang="ru-RU" sz="2600" i="1" dirty="0" smtClean="0">
                <a:latin typeface="Times New Roman" pitchFamily="18" charset="0"/>
                <a:ea typeface="+mj-ea"/>
                <a:cs typeface="Times New Roman" pitchFamily="18" charset="0"/>
                <a:hlinkClick r:id="rId2"/>
              </a:rPr>
              <a:t>1. </a:t>
            </a:r>
            <a:r>
              <a:rPr lang="ru-RU" sz="2600" u="sng" dirty="0" smtClean="0">
                <a:latin typeface="Times New Roman" pitchFamily="18" charset="0"/>
                <a:cs typeface="Times New Roman" pitchFamily="18" charset="0"/>
                <a:hlinkClick r:id="rId2"/>
              </a:rPr>
              <a:t>http://argumenti.ru/education/2014/11/379047</a:t>
            </a:r>
            <a:endParaRPr lang="ru-RU" sz="26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2. http://pedsovet.org/content/view/23563/249/</a:t>
            </a:r>
          </a:p>
          <a:p>
            <a:pPr lvl="0"/>
            <a:r>
              <a:rPr lang="ru-RU" sz="2600" u="sng" dirty="0" smtClean="0">
                <a:latin typeface="Times New Roman" pitchFamily="18" charset="0"/>
                <a:cs typeface="Times New Roman" pitchFamily="18" charset="0"/>
                <a:hlinkClick r:id="rId3"/>
              </a:rPr>
              <a:t>3.</a:t>
            </a:r>
            <a:r>
              <a:rPr lang="en-US" sz="2600" u="sng" dirty="0" smtClean="0">
                <a:latin typeface="Times New Roman" pitchFamily="18" charset="0"/>
                <a:cs typeface="Times New Roman" pitchFamily="18" charset="0"/>
                <a:hlinkClick r:id="rId3"/>
              </a:rPr>
              <a:t>http</a:t>
            </a:r>
            <a:r>
              <a:rPr lang="ru-RU" sz="2600" u="sng" dirty="0" smtClean="0">
                <a:latin typeface="Times New Roman" pitchFamily="18" charset="0"/>
                <a:cs typeface="Times New Roman" pitchFamily="18" charset="0"/>
                <a:hlinkClick r:id="rId3"/>
              </a:rPr>
              <a:t>://</a:t>
            </a:r>
            <a:r>
              <a:rPr lang="en-US" sz="2600" u="sng" dirty="0" smtClean="0">
                <a:latin typeface="Times New Roman" pitchFamily="18" charset="0"/>
                <a:cs typeface="Times New Roman" pitchFamily="18" charset="0"/>
                <a:hlinkClick r:id="rId3"/>
              </a:rPr>
              <a:t>www</a:t>
            </a:r>
            <a:r>
              <a:rPr lang="ru-RU" sz="2600" u="sng" dirty="0" smtClean="0">
                <a:latin typeface="Times New Roman" pitchFamily="18" charset="0"/>
                <a:cs typeface="Times New Roman" pitchFamily="18" charset="0"/>
                <a:hlinkClick r:id="rId3"/>
              </a:rPr>
              <a:t>.</a:t>
            </a:r>
            <a:r>
              <a:rPr lang="ru-RU" sz="2600" u="sng" dirty="0" err="1" smtClean="0">
                <a:latin typeface="Times New Roman" pitchFamily="18" charset="0"/>
                <a:cs typeface="Times New Roman" pitchFamily="18" charset="0"/>
                <a:hlinkClick r:id="rId3"/>
              </a:rPr>
              <a:t>consultant.ru</a:t>
            </a:r>
            <a:r>
              <a:rPr lang="ru-RU" sz="2600" u="sng" dirty="0" smtClean="0">
                <a:latin typeface="Times New Roman" pitchFamily="18" charset="0"/>
                <a:cs typeface="Times New Roman" pitchFamily="18" charset="0"/>
                <a:hlinkClick r:id="rId3"/>
              </a:rPr>
              <a:t>/</a:t>
            </a:r>
            <a:r>
              <a:rPr lang="ru-RU" sz="2600" u="sng" dirty="0" err="1" smtClean="0">
                <a:latin typeface="Times New Roman" pitchFamily="18" charset="0"/>
                <a:cs typeface="Times New Roman" pitchFamily="18" charset="0"/>
                <a:hlinkClick r:id="rId3"/>
              </a:rPr>
              <a:t>document</a:t>
            </a:r>
            <a:r>
              <a:rPr lang="ru-RU" sz="2600" u="sng" dirty="0" smtClean="0">
                <a:latin typeface="Times New Roman" pitchFamily="18" charset="0"/>
                <a:cs typeface="Times New Roman" pitchFamily="18" charset="0"/>
                <a:hlinkClick r:id="rId3"/>
              </a:rPr>
              <a:t>/</a:t>
            </a:r>
            <a:r>
              <a:rPr lang="ru-RU" sz="2600" u="sng" dirty="0" err="1" smtClean="0">
                <a:latin typeface="Times New Roman" pitchFamily="18" charset="0"/>
                <a:cs typeface="Times New Roman" pitchFamily="18" charset="0"/>
                <a:hlinkClick r:id="rId3"/>
              </a:rPr>
              <a:t>cons_doc_</a:t>
            </a:r>
            <a:r>
              <a:rPr lang="en-US" sz="2600" u="sng" dirty="0" smtClean="0">
                <a:latin typeface="Times New Roman" pitchFamily="18" charset="0"/>
                <a:cs typeface="Times New Roman" pitchFamily="18" charset="0"/>
                <a:hlinkClick r:id="rId3"/>
              </a:rPr>
              <a:t>LAW</a:t>
            </a:r>
            <a:r>
              <a:rPr lang="ru-RU" sz="2600" u="sng" dirty="0" smtClean="0">
                <a:latin typeface="Times New Roman" pitchFamily="18" charset="0"/>
                <a:cs typeface="Times New Roman" pitchFamily="18" charset="0"/>
                <a:hlinkClick r:id="rId3"/>
              </a:rPr>
              <a:t>_155553/?</a:t>
            </a:r>
            <a:r>
              <a:rPr lang="en-US" sz="2600" u="sng" dirty="0" smtClean="0">
                <a:latin typeface="Times New Roman" pitchFamily="18" charset="0"/>
                <a:cs typeface="Times New Roman" pitchFamily="18" charset="0"/>
                <a:hlinkClick r:id="rId3"/>
              </a:rPr>
              <a:t>frame</a:t>
            </a:r>
            <a:r>
              <a:rPr lang="ru-RU" sz="2600" u="sng" dirty="0" smtClean="0">
                <a:latin typeface="Times New Roman" pitchFamily="18" charset="0"/>
                <a:cs typeface="Times New Roman" pitchFamily="18" charset="0"/>
                <a:hlinkClick r:id="rId3"/>
              </a:rPr>
              <a:t>=1</a:t>
            </a:r>
            <a:endParaRPr lang="ru-RU" sz="26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4. </a:t>
            </a:r>
            <a:r>
              <a:rPr lang="ru-RU" sz="2600" dirty="0" err="1" smtClean="0">
                <a:latin typeface="Times New Roman" pitchFamily="18" charset="0"/>
                <a:cs typeface="Times New Roman" pitchFamily="18" charset="0"/>
              </a:rPr>
              <a:t>Бим-Бад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 Б.М. Государственное школьное образование. Новости. Профессиональный стандарт учителя.</a:t>
            </a:r>
          </a:p>
          <a:p>
            <a:pPr lvl="0"/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5. Захарова И.М., </a:t>
            </a:r>
            <a:r>
              <a:rPr lang="ru-RU" sz="2600" dirty="0" err="1" smtClean="0">
                <a:latin typeface="Times New Roman" pitchFamily="18" charset="0"/>
                <a:cs typeface="Times New Roman" pitchFamily="18" charset="0"/>
              </a:rPr>
              <a:t>Федекин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 И.Н. Структура профессиональной компетенции учителя начальных классов с точки зрения ФГОС второго поколения //Психологическая наука и образование. 2010. № 4</a:t>
            </a:r>
          </a:p>
          <a:p>
            <a:pPr lvl="0"/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6. </a:t>
            </a:r>
            <a:r>
              <a:rPr lang="ru-RU" sz="2600" dirty="0" err="1" smtClean="0">
                <a:latin typeface="Times New Roman" pitchFamily="18" charset="0"/>
                <a:cs typeface="Times New Roman" pitchFamily="18" charset="0"/>
              </a:rPr>
              <a:t>Мелехин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 В.А. Механизмы разработки профессиональных стандартов педагогических работников //Человек и образование. 2013. № 3 (36) с. 43-48</a:t>
            </a:r>
          </a:p>
          <a:p>
            <a:pPr lvl="0"/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7. Ямбург Е. А. Зачем нужен профессиональный стандарт учителя// Вестник Московского университета. Сер. 20: Педагогическое образование. - 2013. -  № 3. – с. 3-13. </a:t>
            </a:r>
          </a:p>
          <a:p>
            <a:pPr lvl="0"/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8. </a:t>
            </a:r>
            <a:r>
              <a:rPr lang="ru-RU" sz="2600" u="sng" dirty="0" smtClean="0">
                <a:latin typeface="Times New Roman" pitchFamily="18" charset="0"/>
                <a:cs typeface="Times New Roman" pitchFamily="18" charset="0"/>
                <a:hlinkClick r:id="rId4"/>
              </a:rPr>
              <a:t>http://argumenti.ru/education</a:t>
            </a:r>
            <a:endParaRPr lang="ru-RU" sz="2600" u="sng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9.</a:t>
            </a:r>
            <a:r>
              <a:rPr lang="ru-RU" sz="2800" u="sng" dirty="0" smtClean="0">
                <a:hlinkClick r:id="rId5"/>
              </a:rPr>
              <a:t> http://ria.ru/sn_opinion/20130410/931867985.html</a:t>
            </a:r>
            <a:endParaRPr lang="ru-RU" sz="2800" dirty="0" smtClean="0"/>
          </a:p>
          <a:p>
            <a:pPr lvl="0"/>
            <a:endParaRPr lang="ru-RU" sz="26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endParaRPr lang="ru-RU" sz="2600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600" b="1" i="1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7000" b="1" i="0" u="sng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70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1905000" y="5105400"/>
            <a:ext cx="4320480" cy="1368152"/>
          </a:xfrm>
          <a:prstGeom prst="rect">
            <a:avLst/>
          </a:prstGeom>
        </p:spPr>
        <p:txBody>
          <a:bodyPr/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endParaRPr kumimoji="0" lang="en-US" sz="5400" b="0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533400" y="609600"/>
            <a:ext cx="8077200" cy="571500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2600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600" b="1" i="1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7000" b="1" i="0" u="sng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70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04800" y="1752600"/>
            <a:ext cx="8632491" cy="378565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48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Уважаемые коллеги,</a:t>
            </a:r>
          </a:p>
          <a:p>
            <a:pPr algn="ctr"/>
            <a:endParaRPr lang="ru-RU" sz="4800" b="1" cap="all" spc="0" dirty="0" smtClean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  <a:p>
            <a:pPr algn="ctr"/>
            <a:r>
              <a:rPr lang="ru-RU" sz="48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Спасибо </a:t>
            </a:r>
          </a:p>
          <a:p>
            <a:pPr algn="ctr"/>
            <a:endParaRPr lang="ru-RU" sz="4800" b="1" cap="all" spc="0" dirty="0" smtClean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  <a:p>
            <a:pPr algn="ctr"/>
            <a:r>
              <a:rPr lang="ru-RU" sz="48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за внимание!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8600" y="762000"/>
            <a:ext cx="8421857" cy="2677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Приказ Министерства труда и социальной защиты РФ</a:t>
            </a: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№ 544н от 18 октября 2013 года </a:t>
            </a: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«Об утверждении профессионального стандарта</a:t>
            </a: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«Педагог (педагогическая деятельность </a:t>
            </a: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 сфере дошкольного, начального общего, основного общего,</a:t>
            </a: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среднего общего образования) (воспитатель, учитель)».</a:t>
            </a: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Зарегистрирован в Минюсте </a:t>
            </a:r>
            <a:r>
              <a:rPr lang="ru-RU" sz="2400" b="1" i="1" u="sng" dirty="0" smtClean="0">
                <a:latin typeface="Times New Roman" pitchFamily="18" charset="0"/>
                <a:cs typeface="Times New Roman" pitchFamily="18" charset="0"/>
              </a:rPr>
              <a:t>06 декабря 2013 года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за № 30550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7200" y="3581400"/>
            <a:ext cx="8077199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Документ применяется работодателями при формировании </a:t>
            </a: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кадровой политики, при организации </a:t>
            </a:r>
          </a:p>
          <a:p>
            <a:pPr algn="ctr"/>
            <a:r>
              <a:rPr lang="ru-RU" sz="2400" b="1" i="1" u="sng" dirty="0" smtClean="0">
                <a:latin typeface="Times New Roman" pitchFamily="18" charset="0"/>
                <a:cs typeface="Times New Roman" pitchFamily="18" charset="0"/>
              </a:rPr>
              <a:t>обучения и аттестации</a:t>
            </a: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работников, заключении трудовых договоров, разработке </a:t>
            </a: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должностных инструкций и </a:t>
            </a:r>
          </a:p>
          <a:p>
            <a:pPr algn="ctr"/>
            <a:r>
              <a:rPr lang="ru-RU" sz="2400" b="1" i="1" u="sng" dirty="0" smtClean="0">
                <a:latin typeface="Times New Roman" pitchFamily="18" charset="0"/>
                <a:cs typeface="Times New Roman" pitchFamily="18" charset="0"/>
              </a:rPr>
              <a:t>установлении систем оплаты труда </a:t>
            </a:r>
          </a:p>
          <a:p>
            <a:pPr algn="ctr"/>
            <a:r>
              <a:rPr lang="ru-RU" sz="2400" b="1" i="1" u="sng" dirty="0" smtClean="0">
                <a:latin typeface="Times New Roman" pitchFamily="18" charset="0"/>
                <a:cs typeface="Times New Roman" pitchFamily="18" charset="0"/>
              </a:rPr>
              <a:t>с 01 января 2016 года</a:t>
            </a:r>
            <a:endParaRPr lang="ru-RU" sz="2400" b="1" i="1" u="sng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09600" y="762000"/>
            <a:ext cx="779040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u="sng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Нормативной базой для введения стандарта являются</a:t>
            </a:r>
            <a:endParaRPr lang="ru-RU" sz="2400" b="1" u="sng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04800" y="4114800"/>
            <a:ext cx="8534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Постановление РФ от 22.01.2013 № 23 «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О правилах  разработки, утверждения и применения профессиональных стандартов»</a:t>
            </a:r>
            <a:endParaRPr lang="ru-RU" sz="2400" b="1" i="1" u="sng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33400" y="1219200"/>
            <a:ext cx="8382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Указ президента РФ от 07.05.2012 </a:t>
            </a: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О мероприятиях по реализации государственной </a:t>
            </a:r>
          </a:p>
          <a:p>
            <a:pPr algn="ctr"/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социальной политики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pPr algn="ctr"/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28600" y="2438400"/>
            <a:ext cx="86106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Федеральный закон № 236 ФЗ от 03.12.2012 </a:t>
            </a: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О  внесении изменений в трудовой кодекс </a:t>
            </a:r>
          </a:p>
          <a:p>
            <a:pPr algn="ctr"/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Российской Федерации и статью 1 ФЗ </a:t>
            </a:r>
          </a:p>
          <a:p>
            <a:pPr algn="ctr"/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«О техническом регулировании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»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04800" y="5410200"/>
            <a:ext cx="8686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Федеральный закон «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Об образовании в РФ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» от 29.12.2012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04800" y="5867400"/>
            <a:ext cx="8534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Концепция Федеральной целевой программы развития образования на 2011 – 2015 годы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81000" y="762000"/>
            <a:ext cx="84582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 соответствии с порядком аттестации педагогических </a:t>
            </a: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работников </a:t>
            </a:r>
            <a:r>
              <a:rPr lang="ru-RU" sz="2400" b="1" i="1" u="sng" dirty="0" smtClean="0">
                <a:latin typeface="Times New Roman" pitchFamily="18" charset="0"/>
                <a:cs typeface="Times New Roman" pitchFamily="18" charset="0"/>
              </a:rPr>
              <a:t>оценка профессиональной деятельности </a:t>
            </a: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является основой для установления соответствия </a:t>
            </a: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уровня квалификации педагога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33400" y="2362200"/>
            <a:ext cx="81534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Разработанная модель профессионального стандарта </a:t>
            </a: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педагогической деятельности с позиций </a:t>
            </a:r>
          </a:p>
          <a:p>
            <a:pPr algn="ctr"/>
            <a:r>
              <a:rPr lang="ru-RU" sz="2400" b="1" i="1" u="sng" dirty="0" err="1" smtClean="0">
                <a:latin typeface="Times New Roman" pitchFamily="18" charset="0"/>
                <a:cs typeface="Times New Roman" pitchFamily="18" charset="0"/>
              </a:rPr>
              <a:t>системно-деятельностного</a:t>
            </a:r>
            <a:r>
              <a:rPr lang="ru-RU" sz="2400" b="1" i="1" u="sng" dirty="0" smtClean="0">
                <a:latin typeface="Times New Roman" pitchFamily="18" charset="0"/>
                <a:cs typeface="Times New Roman" pitchFamily="18" charset="0"/>
              </a:rPr>
              <a:t> подхода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включает </a:t>
            </a: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совокупность компетенций, обеспечивающих решение </a:t>
            </a: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основных функциональных задач педагогической деятельности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57200" y="4648200"/>
            <a:ext cx="81534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Стандарт не предъявляет требований к </a:t>
            </a:r>
            <a:r>
              <a:rPr lang="ru-RU" sz="2400" b="1" i="1" u="sng" dirty="0" smtClean="0">
                <a:latin typeface="Times New Roman" pitchFamily="18" charset="0"/>
                <a:cs typeface="Times New Roman" pitchFamily="18" charset="0"/>
              </a:rPr>
              <a:t>опыту работы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 Особые требования предъявляются к уровню профессиональной подготовки учителя, его </a:t>
            </a:r>
            <a:r>
              <a:rPr lang="ru-RU" sz="2400" b="1" i="1" u="sng" dirty="0" smtClean="0">
                <a:latin typeface="Times New Roman" pitchFamily="18" charset="0"/>
                <a:cs typeface="Times New Roman" pitchFamily="18" charset="0"/>
              </a:rPr>
              <a:t>способностям и желанию развиваться в профессии и жизни</a:t>
            </a:r>
            <a:endParaRPr lang="ru-RU" sz="2400" b="1" i="1" u="sng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381000" y="609600"/>
            <a:ext cx="8458200" cy="1381125"/>
          </a:xfrm>
          <a:prstGeom prst="rect">
            <a:avLst/>
          </a:prstGeom>
        </p:spPr>
        <p:txBody>
          <a:bodyPr>
            <a:normAutofit fontScale="25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9600" b="1" i="1" u="sng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Квалификация</a:t>
            </a:r>
            <a:r>
              <a:rPr kumimoji="0" lang="ru-RU" sz="96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 педагогических  работников</a:t>
            </a:r>
            <a:r>
              <a:rPr kumimoji="0" lang="ru-RU" sz="9600" b="1" i="1" u="none" strike="noStrike" kern="1200" cap="none" spc="0" normalizeH="0" noProof="0" dirty="0" smtClean="0">
                <a:ln>
                  <a:noFill/>
                </a:ln>
                <a:solidFill>
                  <a:srgbClr val="0070C0"/>
                </a:solidFill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9600" b="1" i="1" u="none" strike="noStrike" kern="1200" cap="none" spc="0" normalizeH="0" noProof="0" dirty="0" smtClean="0">
              <a:ln>
                <a:noFill/>
              </a:ln>
              <a:solidFill>
                <a:srgbClr val="0070C0"/>
              </a:solidFill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96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образовательных  учреждений  должна </a:t>
            </a:r>
            <a:r>
              <a:rPr lang="ru-RU" sz="9600" b="1" i="1" dirty="0" smtClean="0">
                <a:solidFill>
                  <a:srgbClr val="0070C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r>
              <a:rPr kumimoji="0" lang="ru-RU" sz="96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отражать: </a:t>
            </a:r>
            <a:br>
              <a:rPr kumimoji="0" lang="ru-RU" sz="96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endParaRPr kumimoji="0" lang="ru-RU" sz="9600" b="1" i="1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3" name="Содержимое 2"/>
          <p:cNvSpPr txBox="1">
            <a:spLocks/>
          </p:cNvSpPr>
          <p:nvPr/>
        </p:nvSpPr>
        <p:spPr>
          <a:xfrm>
            <a:off x="533400" y="1905000"/>
            <a:ext cx="8115300" cy="4157662"/>
          </a:xfrm>
          <a:prstGeom prst="rect">
            <a:avLst/>
          </a:prstGeom>
        </p:spPr>
        <p:txBody>
          <a:bodyPr/>
          <a:lstStyle/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компетентность в </a:t>
            </a:r>
            <a:r>
              <a:rPr kumimoji="0" lang="ru-RU" sz="2400" b="1" i="1" u="sng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соответствующих предметных областях 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знания и методах обучения;   </a:t>
            </a: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сформированность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 </a:t>
            </a:r>
            <a:r>
              <a:rPr kumimoji="0" lang="ru-RU" sz="2400" b="1" i="1" u="sng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гуманистической  позиции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, инклюзивной в широком смысле, выражающейся в готовности учить всех детей;</a:t>
            </a: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</a:t>
            </a:r>
            <a:r>
              <a:rPr kumimoji="0" lang="ru-RU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пособность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к нестандартным трудовым действиям, мобильность,   определяющую  </a:t>
            </a:r>
            <a:r>
              <a:rPr kumimoji="0" lang="ru-RU" sz="2400" b="1" i="1" u="sng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характер  и  стиль</a:t>
            </a:r>
            <a:r>
              <a:rPr kumimoji="0" lang="ru-RU" sz="2400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 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педагогической  деятельности, влияющую на успешность педагогического общения;</a:t>
            </a: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самоорганизованность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,  </a:t>
            </a:r>
            <a:r>
              <a:rPr kumimoji="0" lang="ru-RU" sz="2400" b="1" i="1" u="sng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эмоциональную устойчивость</a:t>
            </a:r>
            <a:endParaRPr kumimoji="0" lang="ru-RU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81000" y="609600"/>
            <a:ext cx="83058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u="sng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Диагностика </a:t>
            </a:r>
          </a:p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профессионально-педагогической деятельности педагога </a:t>
            </a:r>
          </a:p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основана на исследованиях психологов, в частности работах профессора</a:t>
            </a:r>
          </a:p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Раисы Викторовны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Овчаровой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и имеет комплекс из семи направлений</a:t>
            </a:r>
            <a:endParaRPr lang="ru-RU" sz="20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57200" y="2025908"/>
            <a:ext cx="8229600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u="sng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Каждое направление </a:t>
            </a:r>
          </a:p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содержит перечень вопросов, которые освещают:</a:t>
            </a:r>
          </a:p>
          <a:p>
            <a:pPr lvl="0"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1. Профессионально-демографические характеристики состава педагогов</a:t>
            </a:r>
          </a:p>
          <a:p>
            <a:pPr lvl="0"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2. Диагностику реализации педагогами </a:t>
            </a:r>
            <a:r>
              <a:rPr lang="ru-RU" sz="2000" b="1" i="1" u="sng" dirty="0" smtClean="0">
                <a:latin typeface="Times New Roman" pitchFamily="18" charset="0"/>
                <a:cs typeface="Times New Roman" pitchFamily="18" charset="0"/>
              </a:rPr>
              <a:t>основных своих профессиональных функций (компетенций)</a:t>
            </a:r>
          </a:p>
          <a:p>
            <a:pPr lvl="0"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3. Учёт объективных и субъективных факторов, определяющих характер и продуктивность профессиональной деятельности педагогов</a:t>
            </a:r>
          </a:p>
          <a:p>
            <a:pPr lvl="0"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4. Характеристику деятельности педагогов по повышению и развитию своей общекультурной и профессиональной компетентности</a:t>
            </a:r>
          </a:p>
          <a:p>
            <a:pPr lvl="0"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5. Описание деятельности педагогов по внедрению и использованию в своей повседневной профессиональной деятельности современных информационно-коммуникационных средств и технологий</a:t>
            </a:r>
          </a:p>
          <a:p>
            <a:pPr lvl="0"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6. Уровни творческо-исследовательской деятельности педагогов в процессе своей повседневной учебно-воспитательной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работы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33887" y="762000"/>
            <a:ext cx="699550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Профессиональный стандарт включает 6 основных </a:t>
            </a: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профессиональных функций педагога,  его</a:t>
            </a:r>
          </a:p>
          <a:p>
            <a:pPr algn="ctr"/>
            <a:r>
              <a:rPr lang="ru-RU" sz="2400" b="1" i="1" u="sng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специальных компетенций </a:t>
            </a:r>
            <a:endParaRPr lang="ru-RU" sz="2400" b="1" i="1" u="sng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85800" y="2209800"/>
            <a:ext cx="7848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1. Профессиональные и методические  знания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524000" y="2971800"/>
            <a:ext cx="61342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2. Правовая  и информационная компетенции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303457" y="3733800"/>
            <a:ext cx="659494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3. Результативно-диагностическая  деятельность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667000" y="4495800"/>
            <a:ext cx="382072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4. Социальная компетенция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143000" y="510540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5. Рефлексивно-аналитическая компетенция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424100" y="5867400"/>
            <a:ext cx="63934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6.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Организационные-коммуникативные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умения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000"/>
                            </p:stCondLst>
                            <p:childTnLst>
                              <p:par>
                                <p:cTn id="2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8000"/>
                            </p:stCondLst>
                            <p:childTnLst>
                              <p:par>
                                <p:cTn id="2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0"/>
                            </p:stCondLst>
                            <p:childTnLst>
                              <p:par>
                                <p:cTn id="3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6" grpId="0"/>
      <p:bldP spid="9" grpId="0"/>
      <p:bldP spid="10" grpId="0"/>
      <p:bldP spid="1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762000" y="1828800"/>
          <a:ext cx="7391400" cy="449579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323753"/>
                <a:gridCol w="1067647"/>
              </a:tblGrid>
              <a:tr h="518746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Возрастная психология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18746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Педагогическая психология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18746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Теория обучения младших школьников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933743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Теория и методика воспитания младших школьников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933743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Современные педагогические технологии и методики обучения 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36037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Русский язык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36037"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Итого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100%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1676400" y="838200"/>
            <a:ext cx="610160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b="1" i="1" u="sng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Профессиональные знания педагога</a:t>
            </a:r>
            <a:endParaRPr lang="ru-RU" sz="2800" b="1" i="1" u="sng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807</TotalTime>
  <Words>1527</Words>
  <Application>Microsoft Office PowerPoint</Application>
  <PresentationFormat>Экран (4:3)</PresentationFormat>
  <Paragraphs>245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Поток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Toshiba</dc:creator>
  <cp:lastModifiedBy>Toshiba</cp:lastModifiedBy>
  <cp:revision>115</cp:revision>
  <dcterms:created xsi:type="dcterms:W3CDTF">2014-08-02T14:22:50Z</dcterms:created>
  <dcterms:modified xsi:type="dcterms:W3CDTF">2015-04-07T16:48:02Z</dcterms:modified>
</cp:coreProperties>
</file>