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6" r:id="rId9"/>
    <p:sldId id="267" r:id="rId10"/>
    <p:sldId id="268" r:id="rId11"/>
    <p:sldId id="269" r:id="rId12"/>
    <p:sldId id="272" r:id="rId13"/>
    <p:sldId id="264" r:id="rId14"/>
    <p:sldId id="263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C12907-2C85-44B3-82D5-9912D619C2CE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71D746-9550-4697-A67B-554D19CC7433}">
      <dgm:prSet phldrT="[Текст]"/>
      <dgm:spPr/>
      <dgm:t>
        <a:bodyPr/>
        <a:lstStyle/>
        <a:p>
          <a:r>
            <a:rPr lang="ru-RU" dirty="0" smtClean="0"/>
            <a:t>Индуктор</a:t>
          </a:r>
          <a:endParaRPr lang="ru-RU" dirty="0"/>
        </a:p>
      </dgm:t>
    </dgm:pt>
    <dgm:pt modelId="{D480812A-54BA-428D-BE07-6EE27075E46A}" type="parTrans" cxnId="{69048E50-A259-4BCC-854E-EE15E4EC8476}">
      <dgm:prSet/>
      <dgm:spPr/>
      <dgm:t>
        <a:bodyPr/>
        <a:lstStyle/>
        <a:p>
          <a:endParaRPr lang="ru-RU"/>
        </a:p>
      </dgm:t>
    </dgm:pt>
    <dgm:pt modelId="{B62B986B-10F8-4217-924C-84B39C056D0D}" type="sibTrans" cxnId="{69048E50-A259-4BCC-854E-EE15E4EC8476}">
      <dgm:prSet/>
      <dgm:spPr/>
      <dgm:t>
        <a:bodyPr/>
        <a:lstStyle/>
        <a:p>
          <a:endParaRPr lang="ru-RU"/>
        </a:p>
      </dgm:t>
    </dgm:pt>
    <dgm:pt modelId="{F353B0F4-D6BE-4CFC-BE37-CDB2E712F148}">
      <dgm:prSet phldrT="[Текст]"/>
      <dgm:spPr/>
      <dgm:t>
        <a:bodyPr/>
        <a:lstStyle/>
        <a:p>
          <a:r>
            <a:rPr lang="ru-RU" dirty="0" err="1" smtClean="0"/>
            <a:t>Самоконструкция</a:t>
          </a:r>
          <a:endParaRPr lang="ru-RU" dirty="0"/>
        </a:p>
      </dgm:t>
    </dgm:pt>
    <dgm:pt modelId="{148D7953-2369-4DE4-AF20-652879030F0B}" type="parTrans" cxnId="{86DBB2AB-6AEB-4400-AB37-C8E0BF253592}">
      <dgm:prSet/>
      <dgm:spPr/>
      <dgm:t>
        <a:bodyPr/>
        <a:lstStyle/>
        <a:p>
          <a:endParaRPr lang="ru-RU"/>
        </a:p>
      </dgm:t>
    </dgm:pt>
    <dgm:pt modelId="{E100A050-8362-4153-BEE9-913CD18985DF}" type="sibTrans" cxnId="{86DBB2AB-6AEB-4400-AB37-C8E0BF253592}">
      <dgm:prSet/>
      <dgm:spPr/>
      <dgm:t>
        <a:bodyPr/>
        <a:lstStyle/>
        <a:p>
          <a:endParaRPr lang="ru-RU"/>
        </a:p>
      </dgm:t>
    </dgm:pt>
    <dgm:pt modelId="{8B2ECE58-FC8B-4AB8-A6A4-2C5EFB2927EA}">
      <dgm:prSet phldrT="[Текст]"/>
      <dgm:spPr/>
      <dgm:t>
        <a:bodyPr/>
        <a:lstStyle/>
        <a:p>
          <a:r>
            <a:rPr lang="ru-RU" dirty="0" smtClean="0"/>
            <a:t>Социализация</a:t>
          </a:r>
          <a:endParaRPr lang="ru-RU" dirty="0"/>
        </a:p>
      </dgm:t>
    </dgm:pt>
    <dgm:pt modelId="{70EA24F6-D266-4788-9C04-AF3CC19B6120}" type="parTrans" cxnId="{585469CE-671F-4AD0-ADE3-4BDFC9BE4CDA}">
      <dgm:prSet/>
      <dgm:spPr/>
      <dgm:t>
        <a:bodyPr/>
        <a:lstStyle/>
        <a:p>
          <a:endParaRPr lang="ru-RU"/>
        </a:p>
      </dgm:t>
    </dgm:pt>
    <dgm:pt modelId="{F003D78F-ED6D-4660-BEE1-11797A5CAE81}" type="sibTrans" cxnId="{585469CE-671F-4AD0-ADE3-4BDFC9BE4CDA}">
      <dgm:prSet/>
      <dgm:spPr/>
      <dgm:t>
        <a:bodyPr/>
        <a:lstStyle/>
        <a:p>
          <a:endParaRPr lang="ru-RU"/>
        </a:p>
      </dgm:t>
    </dgm:pt>
    <dgm:pt modelId="{E146F59E-5E97-477C-B83B-F82BD86ECB38}">
      <dgm:prSet phldrT="[Текст]"/>
      <dgm:spPr/>
      <dgm:t>
        <a:bodyPr/>
        <a:lstStyle/>
        <a:p>
          <a:r>
            <a:rPr lang="ru-RU" dirty="0" smtClean="0"/>
            <a:t>Афиширование</a:t>
          </a:r>
          <a:endParaRPr lang="ru-RU" dirty="0"/>
        </a:p>
      </dgm:t>
    </dgm:pt>
    <dgm:pt modelId="{6C8331EF-DC1B-4611-A8AB-6B2568E5D21D}" type="parTrans" cxnId="{8AACDF57-23E8-403E-B3FA-68E5E8D23D25}">
      <dgm:prSet/>
      <dgm:spPr/>
      <dgm:t>
        <a:bodyPr/>
        <a:lstStyle/>
        <a:p>
          <a:endParaRPr lang="ru-RU"/>
        </a:p>
      </dgm:t>
    </dgm:pt>
    <dgm:pt modelId="{36D78975-25BB-40D2-A797-91F035273EDE}" type="sibTrans" cxnId="{8AACDF57-23E8-403E-B3FA-68E5E8D23D25}">
      <dgm:prSet/>
      <dgm:spPr/>
      <dgm:t>
        <a:bodyPr/>
        <a:lstStyle/>
        <a:p>
          <a:endParaRPr lang="ru-RU"/>
        </a:p>
      </dgm:t>
    </dgm:pt>
    <dgm:pt modelId="{9EBDD946-66F1-403C-9C2C-BF01172C2164}">
      <dgm:prSet phldrT="[Текст]"/>
      <dgm:spPr/>
      <dgm:t>
        <a:bodyPr/>
        <a:lstStyle/>
        <a:p>
          <a:r>
            <a:rPr lang="ru-RU" dirty="0" smtClean="0"/>
            <a:t>Рефлексия</a:t>
          </a:r>
          <a:endParaRPr lang="ru-RU" dirty="0"/>
        </a:p>
      </dgm:t>
    </dgm:pt>
    <dgm:pt modelId="{949418B0-782C-4018-A187-CBE5827C4CC1}" type="parTrans" cxnId="{72996284-3EA7-4AA8-840C-DF64EAD2FB32}">
      <dgm:prSet/>
      <dgm:spPr/>
      <dgm:t>
        <a:bodyPr/>
        <a:lstStyle/>
        <a:p>
          <a:endParaRPr lang="ru-RU"/>
        </a:p>
      </dgm:t>
    </dgm:pt>
    <dgm:pt modelId="{AAF7A440-9042-495D-971E-1AB4F5B0AC05}" type="sibTrans" cxnId="{72996284-3EA7-4AA8-840C-DF64EAD2FB32}">
      <dgm:prSet/>
      <dgm:spPr/>
      <dgm:t>
        <a:bodyPr/>
        <a:lstStyle/>
        <a:p>
          <a:endParaRPr lang="ru-RU"/>
        </a:p>
      </dgm:t>
    </dgm:pt>
    <dgm:pt modelId="{1301DE0B-4D76-4B9B-9BC4-EBBCF5BC1561}" type="pres">
      <dgm:prSet presAssocID="{75C12907-2C85-44B3-82D5-9912D619C2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1C5C32-CF4B-40E4-A5FA-23438CD8B3DF}" type="pres">
      <dgm:prSet presAssocID="{75C12907-2C85-44B3-82D5-9912D619C2CE}" presName="cycle" presStyleCnt="0"/>
      <dgm:spPr/>
    </dgm:pt>
    <dgm:pt modelId="{DA96879F-899B-4068-B3AC-4FBBDA8017BD}" type="pres">
      <dgm:prSet presAssocID="{D771D746-9550-4697-A67B-554D19CC7433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CB215B-9DCB-42CD-9506-F94CE8DAD95C}" type="pres">
      <dgm:prSet presAssocID="{B62B986B-10F8-4217-924C-84B39C056D0D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2E706E91-5457-42DE-A52D-377998FDE5D7}" type="pres">
      <dgm:prSet presAssocID="{F353B0F4-D6BE-4CFC-BE37-CDB2E712F148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1E40D-8713-414F-BEA3-273163A79356}" type="pres">
      <dgm:prSet presAssocID="{8B2ECE58-FC8B-4AB8-A6A4-2C5EFB2927EA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64C299-E76B-432E-935F-D6D3E954AA31}" type="pres">
      <dgm:prSet presAssocID="{E146F59E-5E97-477C-B83B-F82BD86ECB38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FA4D35-8FAE-42EC-BC5F-229BF618CBAD}" type="pres">
      <dgm:prSet presAssocID="{9EBDD946-66F1-403C-9C2C-BF01172C2164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ACDF57-23E8-403E-B3FA-68E5E8D23D25}" srcId="{75C12907-2C85-44B3-82D5-9912D619C2CE}" destId="{E146F59E-5E97-477C-B83B-F82BD86ECB38}" srcOrd="3" destOrd="0" parTransId="{6C8331EF-DC1B-4611-A8AB-6B2568E5D21D}" sibTransId="{36D78975-25BB-40D2-A797-91F035273EDE}"/>
    <dgm:cxn modelId="{21C09474-7E23-4998-AC9F-54763C6DAF43}" type="presOf" srcId="{E146F59E-5E97-477C-B83B-F82BD86ECB38}" destId="{5D64C299-E76B-432E-935F-D6D3E954AA31}" srcOrd="0" destOrd="0" presId="urn:microsoft.com/office/officeart/2005/8/layout/cycle3"/>
    <dgm:cxn modelId="{72996284-3EA7-4AA8-840C-DF64EAD2FB32}" srcId="{75C12907-2C85-44B3-82D5-9912D619C2CE}" destId="{9EBDD946-66F1-403C-9C2C-BF01172C2164}" srcOrd="4" destOrd="0" parTransId="{949418B0-782C-4018-A187-CBE5827C4CC1}" sibTransId="{AAF7A440-9042-495D-971E-1AB4F5B0AC05}"/>
    <dgm:cxn modelId="{82596976-7E7B-4806-B9A8-2C00D0D9872C}" type="presOf" srcId="{75C12907-2C85-44B3-82D5-9912D619C2CE}" destId="{1301DE0B-4D76-4B9B-9BC4-EBBCF5BC1561}" srcOrd="0" destOrd="0" presId="urn:microsoft.com/office/officeart/2005/8/layout/cycle3"/>
    <dgm:cxn modelId="{A2ABD12D-48D5-4982-9A4B-8760D40EF013}" type="presOf" srcId="{B62B986B-10F8-4217-924C-84B39C056D0D}" destId="{27CB215B-9DCB-42CD-9506-F94CE8DAD95C}" srcOrd="0" destOrd="0" presId="urn:microsoft.com/office/officeart/2005/8/layout/cycle3"/>
    <dgm:cxn modelId="{86DBB2AB-6AEB-4400-AB37-C8E0BF253592}" srcId="{75C12907-2C85-44B3-82D5-9912D619C2CE}" destId="{F353B0F4-D6BE-4CFC-BE37-CDB2E712F148}" srcOrd="1" destOrd="0" parTransId="{148D7953-2369-4DE4-AF20-652879030F0B}" sibTransId="{E100A050-8362-4153-BEE9-913CD18985DF}"/>
    <dgm:cxn modelId="{F0B26645-4372-41FE-8729-EA4C0362CDAB}" type="presOf" srcId="{D771D746-9550-4697-A67B-554D19CC7433}" destId="{DA96879F-899B-4068-B3AC-4FBBDA8017BD}" srcOrd="0" destOrd="0" presId="urn:microsoft.com/office/officeart/2005/8/layout/cycle3"/>
    <dgm:cxn modelId="{C2A20E86-BE0D-44A9-A702-E65F269A54EF}" type="presOf" srcId="{F353B0F4-D6BE-4CFC-BE37-CDB2E712F148}" destId="{2E706E91-5457-42DE-A52D-377998FDE5D7}" srcOrd="0" destOrd="0" presId="urn:microsoft.com/office/officeart/2005/8/layout/cycle3"/>
    <dgm:cxn modelId="{74995FC0-1753-4563-B9AF-CB8ECBE3BD4E}" type="presOf" srcId="{9EBDD946-66F1-403C-9C2C-BF01172C2164}" destId="{88FA4D35-8FAE-42EC-BC5F-229BF618CBAD}" srcOrd="0" destOrd="0" presId="urn:microsoft.com/office/officeart/2005/8/layout/cycle3"/>
    <dgm:cxn modelId="{585469CE-671F-4AD0-ADE3-4BDFC9BE4CDA}" srcId="{75C12907-2C85-44B3-82D5-9912D619C2CE}" destId="{8B2ECE58-FC8B-4AB8-A6A4-2C5EFB2927EA}" srcOrd="2" destOrd="0" parTransId="{70EA24F6-D266-4788-9C04-AF3CC19B6120}" sibTransId="{F003D78F-ED6D-4660-BEE1-11797A5CAE81}"/>
    <dgm:cxn modelId="{69048E50-A259-4BCC-854E-EE15E4EC8476}" srcId="{75C12907-2C85-44B3-82D5-9912D619C2CE}" destId="{D771D746-9550-4697-A67B-554D19CC7433}" srcOrd="0" destOrd="0" parTransId="{D480812A-54BA-428D-BE07-6EE27075E46A}" sibTransId="{B62B986B-10F8-4217-924C-84B39C056D0D}"/>
    <dgm:cxn modelId="{6682A11C-CD76-4558-AD65-9A95B328A373}" type="presOf" srcId="{8B2ECE58-FC8B-4AB8-A6A4-2C5EFB2927EA}" destId="{CED1E40D-8713-414F-BEA3-273163A79356}" srcOrd="0" destOrd="0" presId="urn:microsoft.com/office/officeart/2005/8/layout/cycle3"/>
    <dgm:cxn modelId="{209F84AB-61ED-4573-84B9-14AD60F15342}" type="presParOf" srcId="{1301DE0B-4D76-4B9B-9BC4-EBBCF5BC1561}" destId="{791C5C32-CF4B-40E4-A5FA-23438CD8B3DF}" srcOrd="0" destOrd="0" presId="urn:microsoft.com/office/officeart/2005/8/layout/cycle3"/>
    <dgm:cxn modelId="{AA0D68CC-2C6F-4898-9D1C-315C39AF8406}" type="presParOf" srcId="{791C5C32-CF4B-40E4-A5FA-23438CD8B3DF}" destId="{DA96879F-899B-4068-B3AC-4FBBDA8017BD}" srcOrd="0" destOrd="0" presId="urn:microsoft.com/office/officeart/2005/8/layout/cycle3"/>
    <dgm:cxn modelId="{1BEBADDF-8E5D-4952-81EB-9C857911A99F}" type="presParOf" srcId="{791C5C32-CF4B-40E4-A5FA-23438CD8B3DF}" destId="{27CB215B-9DCB-42CD-9506-F94CE8DAD95C}" srcOrd="1" destOrd="0" presId="urn:microsoft.com/office/officeart/2005/8/layout/cycle3"/>
    <dgm:cxn modelId="{7CF1C5CC-2724-442A-BBC1-2C87F073C92D}" type="presParOf" srcId="{791C5C32-CF4B-40E4-A5FA-23438CD8B3DF}" destId="{2E706E91-5457-42DE-A52D-377998FDE5D7}" srcOrd="2" destOrd="0" presId="urn:microsoft.com/office/officeart/2005/8/layout/cycle3"/>
    <dgm:cxn modelId="{158C4E9E-755A-425D-B682-142AFC6D0603}" type="presParOf" srcId="{791C5C32-CF4B-40E4-A5FA-23438CD8B3DF}" destId="{CED1E40D-8713-414F-BEA3-273163A79356}" srcOrd="3" destOrd="0" presId="urn:microsoft.com/office/officeart/2005/8/layout/cycle3"/>
    <dgm:cxn modelId="{F1A9F821-0FC6-462C-A4B9-B26DDB507A57}" type="presParOf" srcId="{791C5C32-CF4B-40E4-A5FA-23438CD8B3DF}" destId="{5D64C299-E76B-432E-935F-D6D3E954AA31}" srcOrd="4" destOrd="0" presId="urn:microsoft.com/office/officeart/2005/8/layout/cycle3"/>
    <dgm:cxn modelId="{06266240-7234-4CA5-9ACE-9A3D677DAE27}" type="presParOf" srcId="{791C5C32-CF4B-40E4-A5FA-23438CD8B3DF}" destId="{88FA4D35-8FAE-42EC-BC5F-229BF618CBAD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B215B-9DCB-42CD-9506-F94CE8DAD95C}">
      <dsp:nvSpPr>
        <dsp:cNvPr id="0" name=""/>
        <dsp:cNvSpPr/>
      </dsp:nvSpPr>
      <dsp:spPr>
        <a:xfrm>
          <a:off x="1208648" y="-28183"/>
          <a:ext cx="4821703" cy="4821703"/>
        </a:xfrm>
        <a:prstGeom prst="circularArrow">
          <a:avLst>
            <a:gd name="adj1" fmla="val 5544"/>
            <a:gd name="adj2" fmla="val 330680"/>
            <a:gd name="adj3" fmla="val 13785958"/>
            <a:gd name="adj4" fmla="val 17379861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96879F-899B-4068-B3AC-4FBBDA8017BD}">
      <dsp:nvSpPr>
        <dsp:cNvPr id="0" name=""/>
        <dsp:cNvSpPr/>
      </dsp:nvSpPr>
      <dsp:spPr>
        <a:xfrm>
          <a:off x="2495475" y="1489"/>
          <a:ext cx="2248048" cy="11240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Индуктор</a:t>
          </a:r>
          <a:endParaRPr lang="ru-RU" sz="1900" kern="1200" dirty="0"/>
        </a:p>
      </dsp:txBody>
      <dsp:txXfrm>
        <a:off x="2495475" y="1489"/>
        <a:ext cx="2248048" cy="1124024"/>
      </dsp:txXfrm>
    </dsp:sp>
    <dsp:sp modelId="{2E706E91-5457-42DE-A52D-377998FDE5D7}">
      <dsp:nvSpPr>
        <dsp:cNvPr id="0" name=""/>
        <dsp:cNvSpPr/>
      </dsp:nvSpPr>
      <dsp:spPr>
        <a:xfrm>
          <a:off x="4451003" y="1422263"/>
          <a:ext cx="2248048" cy="11240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Самоконструкция</a:t>
          </a:r>
          <a:endParaRPr lang="ru-RU" sz="1900" kern="1200" dirty="0"/>
        </a:p>
      </dsp:txBody>
      <dsp:txXfrm>
        <a:off x="4451003" y="1422263"/>
        <a:ext cx="2248048" cy="1124024"/>
      </dsp:txXfrm>
    </dsp:sp>
    <dsp:sp modelId="{CED1E40D-8713-414F-BEA3-273163A79356}">
      <dsp:nvSpPr>
        <dsp:cNvPr id="0" name=""/>
        <dsp:cNvSpPr/>
      </dsp:nvSpPr>
      <dsp:spPr>
        <a:xfrm>
          <a:off x="3704058" y="3721124"/>
          <a:ext cx="2248048" cy="11240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Социализация</a:t>
          </a:r>
          <a:endParaRPr lang="ru-RU" sz="1900" kern="1200" dirty="0"/>
        </a:p>
      </dsp:txBody>
      <dsp:txXfrm>
        <a:off x="3704058" y="3721124"/>
        <a:ext cx="2248048" cy="1124024"/>
      </dsp:txXfrm>
    </dsp:sp>
    <dsp:sp modelId="{5D64C299-E76B-432E-935F-D6D3E954AA31}">
      <dsp:nvSpPr>
        <dsp:cNvPr id="0" name=""/>
        <dsp:cNvSpPr/>
      </dsp:nvSpPr>
      <dsp:spPr>
        <a:xfrm>
          <a:off x="1286892" y="3721124"/>
          <a:ext cx="2248048" cy="11240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Афиширование</a:t>
          </a:r>
          <a:endParaRPr lang="ru-RU" sz="1900" kern="1200" dirty="0"/>
        </a:p>
      </dsp:txBody>
      <dsp:txXfrm>
        <a:off x="1286892" y="3721124"/>
        <a:ext cx="2248048" cy="1124024"/>
      </dsp:txXfrm>
    </dsp:sp>
    <dsp:sp modelId="{88FA4D35-8FAE-42EC-BC5F-229BF618CBAD}">
      <dsp:nvSpPr>
        <dsp:cNvPr id="0" name=""/>
        <dsp:cNvSpPr/>
      </dsp:nvSpPr>
      <dsp:spPr>
        <a:xfrm>
          <a:off x="539947" y="1422263"/>
          <a:ext cx="2248048" cy="11240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Рефлексия</a:t>
          </a:r>
          <a:endParaRPr lang="ru-RU" sz="1900" kern="1200" dirty="0"/>
        </a:p>
      </dsp:txBody>
      <dsp:txXfrm>
        <a:off x="539947" y="1422263"/>
        <a:ext cx="2248048" cy="1124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7C0334-074A-4C0D-A4AF-A576690E31B8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22B46-51C2-46B9-82CF-CDE5D7210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22B46-51C2-46B9-82CF-CDE5D7210C6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B84D6FE-C09F-4F65-9BE9-1E174D9014A3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79E20E-453D-4B79-A0F7-21A4A1D2C0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76672"/>
            <a:ext cx="7848872" cy="2880320"/>
          </a:xfrm>
        </p:spPr>
        <p:txBody>
          <a:bodyPr/>
          <a:lstStyle/>
          <a:p>
            <a:r>
              <a:rPr lang="ru-RU" dirty="0" smtClean="0"/>
              <a:t>Педагогические мастерские на уроках математики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077072"/>
            <a:ext cx="5114778" cy="1101248"/>
          </a:xfrm>
        </p:spPr>
        <p:txBody>
          <a:bodyPr/>
          <a:lstStyle/>
          <a:p>
            <a:r>
              <a:rPr lang="ru-RU" dirty="0" smtClean="0"/>
              <a:t>Доклад на ГМО </a:t>
            </a:r>
          </a:p>
          <a:p>
            <a:r>
              <a:rPr lang="ru-RU" dirty="0" smtClean="0"/>
              <a:t>Учитель Шевченко Н.Д.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Практико-ориентированный ( прикладной ) проект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628800"/>
            <a:ext cx="7488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Проекты нацелены на социальные интересы самих участников </a:t>
            </a:r>
          </a:p>
          <a:p>
            <a:r>
              <a:rPr lang="ru-RU" dirty="0" smtClean="0"/>
              <a:t>Четко обозначен с самого начала результат деятельности участников. </a:t>
            </a:r>
          </a:p>
          <a:p>
            <a:r>
              <a:rPr lang="ru-RU" dirty="0" smtClean="0"/>
              <a:t>Результат ориентирован на социальные интересы самих участников </a:t>
            </a:r>
          </a:p>
          <a:p>
            <a:r>
              <a:rPr lang="ru-RU" dirty="0" smtClean="0"/>
              <a:t>Используется в жизни класса, школы, города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335699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Информационный проект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4293096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 направлен на сбор информации о каком- то объекте, явлении: ознакомление с этой информацией, её анализ и обобщение  фактов, предназначенных для широкой аудитории </a:t>
            </a:r>
          </a:p>
          <a:p>
            <a:r>
              <a:rPr lang="ru-RU" dirty="0" smtClean="0"/>
              <a:t>Структура проекта: Цель проекта, его актуальность, источники информации,, обработка информации( анализ, обобщение, сопоставление с известными фактами), результат(статья, сборник  задач,  реферат, доклад, видео), презентация 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Выход проекта: публикация в СМИ, а также в Интернете.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Редакционно  - издательский проект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340768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Проекты выполняются после изучения темы </a:t>
            </a:r>
          </a:p>
          <a:p>
            <a:r>
              <a:rPr lang="ru-RU" dirty="0" smtClean="0"/>
              <a:t>Выпуск математической газеты,  устного журнала, сборника задач и т.д.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78092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Сценарный проект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861048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Сценарий праздника « В математике есть своя красота, как в живописи и поэзии», « Галерея замечательных чисел» ,  «Великие математики земли русской» 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58924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Любой проект- исследовательский, точно так же как любой – творческий, ролевой, прикладной или информационный </a:t>
            </a:r>
          </a:p>
          <a:p>
            <a:r>
              <a:rPr lang="ru-RU" dirty="0" smtClean="0"/>
              <a:t>В реальной  практике чаще всего приходится иметь дело со смешанными типами проектов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Лист рефлексии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 Закончи предложение»: </a:t>
            </a:r>
          </a:p>
          <a:p>
            <a:r>
              <a:rPr lang="ru-RU" dirty="0" smtClean="0"/>
              <a:t>Мне представляется интересным то, что… </a:t>
            </a:r>
          </a:p>
          <a:p>
            <a:r>
              <a:rPr lang="ru-RU" dirty="0" smtClean="0"/>
              <a:t>А у меня на этот счет другое мнение…. </a:t>
            </a:r>
          </a:p>
          <a:p>
            <a:r>
              <a:rPr lang="ru-RU" dirty="0" smtClean="0"/>
              <a:t>Я бы хотел( хотела) еще раз услышать… </a:t>
            </a:r>
          </a:p>
          <a:p>
            <a:r>
              <a:rPr lang="ru-RU" dirty="0" smtClean="0"/>
              <a:t>Работа над проектом помогла… </a:t>
            </a:r>
          </a:p>
          <a:p>
            <a:r>
              <a:rPr lang="ru-RU" dirty="0" smtClean="0"/>
              <a:t>Проект помог осознать…. </a:t>
            </a:r>
          </a:p>
          <a:p>
            <a:r>
              <a:rPr lang="ru-RU" dirty="0" smtClean="0"/>
              <a:t>У меня появилось желание…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3635375" y="5516563"/>
            <a:ext cx="2160588" cy="433387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7" y="0"/>
            <a:ext cx="9072563" cy="4929198"/>
          </a:xfrm>
          <a:prstGeom prst="rect">
            <a:avLst/>
          </a:prstGeom>
          <a:gradFill flip="none" rotWithShape="1">
            <a:gsLst>
              <a:gs pos="0">
                <a:srgbClr val="33CCFF"/>
              </a:gs>
              <a:gs pos="37000">
                <a:schemeClr val="bg1">
                  <a:alpha val="11000"/>
                </a:schemeClr>
              </a:gs>
              <a:gs pos="100000">
                <a:srgbClr val="66FFFF"/>
              </a:gs>
            </a:gsLst>
            <a:lin ang="18900000" scaled="1"/>
            <a:tileRect/>
          </a:gra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i="1" dirty="0">
              <a:solidFill>
                <a:srgbClr val="FFFFFF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61"/>
            </a:avLst>
          </a:prstGeom>
          <a:solidFill>
            <a:srgbClr val="00B0F0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79" name="Содержимое 2"/>
          <p:cNvSpPr>
            <a:spLocks noGrp="1"/>
          </p:cNvSpPr>
          <p:nvPr>
            <p:ph idx="1"/>
          </p:nvPr>
        </p:nvSpPr>
        <p:spPr>
          <a:xfrm>
            <a:off x="323850" y="260350"/>
            <a:ext cx="8429625" cy="479425"/>
          </a:xfrm>
          <a:ln>
            <a:solidFill>
              <a:srgbClr val="00B0F0"/>
            </a:solidFill>
          </a:ln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800" b="1" smtClean="0">
                <a:latin typeface="Corbel" pitchFamily="34" charset="0"/>
                <a:cs typeface="Segoe UI" pitchFamily="34" charset="0"/>
              </a:rPr>
              <a:t>      Фестиваль исследовательских и творческих работ учащихся  «Портфолио»</a:t>
            </a:r>
            <a:endParaRPr lang="ru-RU" sz="1800" smtClean="0">
              <a:latin typeface="Corbel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076825" y="4292600"/>
            <a:ext cx="3781425" cy="7921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3081" name="Rectangle 4"/>
          <p:cNvSpPr>
            <a:spLocks noChangeArrowheads="1"/>
          </p:cNvSpPr>
          <p:nvPr/>
        </p:nvSpPr>
        <p:spPr bwMode="auto">
          <a:xfrm>
            <a:off x="5148263" y="4365625"/>
            <a:ext cx="35274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b="1">
                <a:latin typeface="Corbel" pitchFamily="34" charset="0"/>
                <a:cs typeface="Times New Roman" pitchFamily="18" charset="0"/>
              </a:rPr>
              <a:t>Автор:  </a:t>
            </a:r>
            <a:r>
              <a:rPr lang="ru-RU" sz="1400" b="1">
                <a:latin typeface="Corbel" pitchFamily="34" charset="0"/>
              </a:rPr>
              <a:t> Джумагазиева Алина Акановна, </a:t>
            </a:r>
          </a:p>
          <a:p>
            <a:r>
              <a:rPr lang="ru-RU" sz="1400" b="1">
                <a:latin typeface="Corbel" pitchFamily="34" charset="0"/>
              </a:rPr>
              <a:t>учащаяся 8 класса «А»  </a:t>
            </a:r>
            <a:r>
              <a:rPr lang="ru-RU" sz="1400" b="1">
                <a:latin typeface="Corbel" pitchFamily="34" charset="0"/>
                <a:cs typeface="Times New Roman" pitchFamily="18" charset="0"/>
              </a:rPr>
              <a:t> </a:t>
            </a:r>
            <a:r>
              <a:rPr lang="ru-RU" sz="1400" b="1">
                <a:latin typeface="Corbel" pitchFamily="34" charset="0"/>
              </a:rPr>
              <a:t>МБОУ СОШ № 1</a:t>
            </a:r>
          </a:p>
        </p:txBody>
      </p:sp>
      <p:sp>
        <p:nvSpPr>
          <p:cNvPr id="3082" name="Rectangle 2"/>
          <p:cNvSpPr>
            <a:spLocks noChangeArrowheads="1"/>
          </p:cNvSpPr>
          <p:nvPr/>
        </p:nvSpPr>
        <p:spPr bwMode="auto">
          <a:xfrm>
            <a:off x="3779838" y="5583238"/>
            <a:ext cx="1944687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b="1">
                <a:latin typeface="Arial" charset="0"/>
                <a:cs typeface="Times New Roman" pitchFamily="18" charset="0"/>
              </a:rPr>
              <a:t>г. Покачи  2013 год </a:t>
            </a:r>
            <a:endParaRPr lang="ru-RU" sz="1400" b="1">
              <a:latin typeface="Arial" charset="0"/>
            </a:endParaRPr>
          </a:p>
          <a:p>
            <a:pPr algn="ctr"/>
            <a:endParaRPr lang="ru-RU" sz="1100">
              <a:latin typeface="Arial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1042988" y="1412875"/>
            <a:ext cx="7200900" cy="7921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3084" name="Rectangle 8"/>
          <p:cNvSpPr>
            <a:spLocks noChangeArrowheads="1"/>
          </p:cNvSpPr>
          <p:nvPr/>
        </p:nvSpPr>
        <p:spPr bwMode="auto">
          <a:xfrm>
            <a:off x="971550" y="1557338"/>
            <a:ext cx="7200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latin typeface="Corbel" pitchFamily="34" charset="0"/>
              </a:rPr>
              <a:t>Этот знакомый и загадочный треугольник</a:t>
            </a:r>
            <a:endParaRPr lang="ru-RU" sz="2800">
              <a:latin typeface="Corbel" pitchFamily="34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3132138" y="2565400"/>
            <a:ext cx="3168650" cy="5762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3086" name="Прямоугольник 13"/>
          <p:cNvSpPr>
            <a:spLocks noChangeArrowheads="1"/>
          </p:cNvSpPr>
          <p:nvPr/>
        </p:nvSpPr>
        <p:spPr bwMode="auto">
          <a:xfrm>
            <a:off x="3419475" y="2565400"/>
            <a:ext cx="2439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>
                <a:latin typeface="Corbel" pitchFamily="34" charset="0"/>
                <a:cs typeface="Segoe UI" pitchFamily="34" charset="0"/>
              </a:rPr>
              <a:t>учебный проект</a:t>
            </a:r>
          </a:p>
        </p:txBody>
      </p:sp>
      <p:pic>
        <p:nvPicPr>
          <p:cNvPr id="4108" name="Picture 12" descr="http://liberallifestyles.com/wp-content/uploads/2013/08/Bis-5_triangles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5445125"/>
            <a:ext cx="1690688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5" name="Picture 12" descr="http://liberallifestyles.com/wp-content/uploads/2013/08/Bis-5_triangles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1863" y="5824538"/>
            <a:ext cx="1214437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3089" name="Picture 13" descr="C:\Users\1\Desktop\SAM_2257(1)(1).JPG"/>
          <p:cNvPicPr>
            <a:picLocks noChangeAspect="1" noChangeArrowheads="1"/>
          </p:cNvPicPr>
          <p:nvPr/>
        </p:nvPicPr>
        <p:blipFill>
          <a:blip r:embed="rId4" cstate="email"/>
          <a:srcRect l="15965"/>
          <a:stretch>
            <a:fillRect/>
          </a:stretch>
        </p:blipFill>
        <p:spPr bwMode="auto">
          <a:xfrm>
            <a:off x="468313" y="2420938"/>
            <a:ext cx="2055812" cy="2736850"/>
          </a:xfrm>
          <a:prstGeom prst="rect">
            <a:avLst/>
          </a:prstGeom>
          <a:noFill/>
          <a:ln w="38100">
            <a:solidFill>
              <a:srgbClr val="33CCF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кругленный прямоугольник 10"/>
          <p:cNvSpPr>
            <a:spLocks noChangeArrowheads="1"/>
          </p:cNvSpPr>
          <p:nvPr/>
        </p:nvSpPr>
        <p:spPr bwMode="auto">
          <a:xfrm>
            <a:off x="684213" y="476250"/>
            <a:ext cx="7816850" cy="696913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33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b="1"/>
          </a:p>
        </p:txBody>
      </p:sp>
      <p:sp>
        <p:nvSpPr>
          <p:cNvPr id="14338" name="Скругленный прямоугольник 10"/>
          <p:cNvSpPr>
            <a:spLocks noChangeArrowheads="1"/>
          </p:cNvSpPr>
          <p:nvPr/>
        </p:nvSpPr>
        <p:spPr bwMode="auto">
          <a:xfrm>
            <a:off x="3779838" y="5805488"/>
            <a:ext cx="2016125" cy="360362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b="1"/>
          </a:p>
        </p:txBody>
      </p:sp>
      <p:sp>
        <p:nvSpPr>
          <p:cNvPr id="14339" name="Скругленный прямоугольник 10"/>
          <p:cNvSpPr>
            <a:spLocks noChangeArrowheads="1"/>
          </p:cNvSpPr>
          <p:nvPr/>
        </p:nvSpPr>
        <p:spPr bwMode="auto">
          <a:xfrm>
            <a:off x="1187450" y="1844675"/>
            <a:ext cx="6948488" cy="1223963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33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b="1"/>
          </a:p>
        </p:txBody>
      </p:sp>
      <p:sp>
        <p:nvSpPr>
          <p:cNvPr id="14340" name="WordArt 9"/>
          <p:cNvSpPr>
            <a:spLocks noChangeArrowheads="1" noChangeShapeType="1" noTextEdit="1"/>
          </p:cNvSpPr>
          <p:nvPr/>
        </p:nvSpPr>
        <p:spPr bwMode="auto">
          <a:xfrm>
            <a:off x="4284663" y="2205038"/>
            <a:ext cx="3527425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4341" name="WordArt 9"/>
          <p:cNvSpPr>
            <a:spLocks noChangeArrowheads="1" noChangeShapeType="1" noTextEdit="1"/>
          </p:cNvSpPr>
          <p:nvPr/>
        </p:nvSpPr>
        <p:spPr bwMode="auto">
          <a:xfrm>
            <a:off x="4140200" y="3860800"/>
            <a:ext cx="360045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latin typeface="Calibri"/>
            </a:endParaRPr>
          </a:p>
        </p:txBody>
      </p:sp>
      <p:sp>
        <p:nvSpPr>
          <p:cNvPr id="14342" name="Rectangle 1"/>
          <p:cNvSpPr>
            <a:spLocks noChangeArrowheads="1"/>
          </p:cNvSpPr>
          <p:nvPr/>
        </p:nvSpPr>
        <p:spPr bwMode="auto">
          <a:xfrm>
            <a:off x="1979613" y="1989138"/>
            <a:ext cx="54721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600" b="1">
                <a:latin typeface="Segoe UI" pitchFamily="34" charset="0"/>
                <a:cs typeface="Segoe UI" pitchFamily="34" charset="0"/>
              </a:rPr>
              <a:t>Симметрия в орнаменте народов ханты и манси</a:t>
            </a:r>
            <a:endParaRPr lang="ru-RU" sz="180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4343" name="Rectangle 2"/>
          <p:cNvSpPr>
            <a:spLocks noChangeArrowheads="1"/>
          </p:cNvSpPr>
          <p:nvPr/>
        </p:nvSpPr>
        <p:spPr bwMode="auto">
          <a:xfrm>
            <a:off x="3851275" y="5789613"/>
            <a:ext cx="1944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b="1">
                <a:latin typeface="Arial" charset="0"/>
                <a:ea typeface="Times New Roman" pitchFamily="18" charset="0"/>
                <a:cs typeface="Arial" charset="0"/>
              </a:rPr>
              <a:t>г. Покачи  2013 год </a:t>
            </a:r>
          </a:p>
          <a:p>
            <a:pPr algn="ctr"/>
            <a:endParaRPr lang="ru-RU" sz="110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4344" name="Rectangle 3"/>
          <p:cNvSpPr>
            <a:spLocks noChangeArrowheads="1"/>
          </p:cNvSpPr>
          <p:nvPr/>
        </p:nvSpPr>
        <p:spPr bwMode="auto">
          <a:xfrm>
            <a:off x="684213" y="482600"/>
            <a:ext cx="78486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b="1">
                <a:latin typeface="Segoe UI" pitchFamily="34" charset="0"/>
                <a:cs typeface="Segoe UI" pitchFamily="34" charset="0"/>
              </a:rPr>
              <a:t>    </a:t>
            </a:r>
            <a:r>
              <a:rPr lang="ru-RU" sz="1600" b="1">
                <a:latin typeface="Segoe UI" pitchFamily="34" charset="0"/>
                <a:cs typeface="Segoe UI" pitchFamily="34" charset="0"/>
              </a:rPr>
              <a:t>Фестиваль исследовательских и творческих работ учащихся  «Портфолио»</a:t>
            </a:r>
          </a:p>
          <a:p>
            <a:pPr eaLnBrk="0" hangingPunct="0"/>
            <a:endParaRPr lang="ru-RU" sz="1800">
              <a:latin typeface="Arial" charset="0"/>
              <a:cs typeface="Arial" charset="0"/>
            </a:endParaRPr>
          </a:p>
        </p:txBody>
      </p:sp>
      <p:sp>
        <p:nvSpPr>
          <p:cNvPr id="14345" name="Скругленный прямоугольник 10"/>
          <p:cNvSpPr>
            <a:spLocks noChangeArrowheads="1"/>
          </p:cNvSpPr>
          <p:nvPr/>
        </p:nvSpPr>
        <p:spPr bwMode="auto">
          <a:xfrm>
            <a:off x="5940425" y="4365625"/>
            <a:ext cx="2339975" cy="935038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33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b="1"/>
          </a:p>
        </p:txBody>
      </p:sp>
      <p:sp>
        <p:nvSpPr>
          <p:cNvPr id="14346" name="Rectangle 4"/>
          <p:cNvSpPr>
            <a:spLocks noChangeArrowheads="1"/>
          </p:cNvSpPr>
          <p:nvPr/>
        </p:nvSpPr>
        <p:spPr bwMode="auto">
          <a:xfrm>
            <a:off x="6156325" y="4291013"/>
            <a:ext cx="2087563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ru-RU" sz="1300" b="1">
                <a:latin typeface="Arial" charset="0"/>
                <a:ea typeface="Times New Roman" pitchFamily="18" charset="0"/>
                <a:cs typeface="Arial" charset="0"/>
              </a:rPr>
              <a:t>                                         Автор:</a:t>
            </a:r>
            <a:r>
              <a:rPr lang="ru-RU" sz="1300">
                <a:latin typeface="Arial" charset="0"/>
                <a:ea typeface="Times New Roman" pitchFamily="18" charset="0"/>
                <a:cs typeface="Arial" charset="0"/>
              </a:rPr>
              <a:t>     Чуркин Артур, </a:t>
            </a:r>
            <a:endParaRPr lang="ru-RU" sz="900">
              <a:latin typeface="Arial" charset="0"/>
              <a:ea typeface="Times New Roman" pitchFamily="18" charset="0"/>
              <a:cs typeface="Arial" charset="0"/>
            </a:endParaRPr>
          </a:p>
          <a:p>
            <a:pPr algn="r" eaLnBrk="0" hangingPunct="0"/>
            <a:r>
              <a:rPr lang="ru-RU" sz="1300">
                <a:latin typeface="Arial" charset="0"/>
                <a:ea typeface="Times New Roman" pitchFamily="18" charset="0"/>
                <a:cs typeface="Arial" charset="0"/>
              </a:rPr>
              <a:t>учащийся 8 класса «А»</a:t>
            </a:r>
          </a:p>
          <a:p>
            <a:pPr algn="r" eaLnBrk="0" hangingPunct="0"/>
            <a:r>
              <a:rPr lang="ru-RU" sz="1300">
                <a:latin typeface="Arial" charset="0"/>
                <a:ea typeface="Times New Roman" pitchFamily="18" charset="0"/>
                <a:cs typeface="Arial" charset="0"/>
              </a:rPr>
              <a:t>МБОУ СОШ « 1</a:t>
            </a:r>
            <a:endParaRPr lang="ru-RU" sz="900">
              <a:latin typeface="Arial" charset="0"/>
              <a:ea typeface="Times New Roman" pitchFamily="18" charset="0"/>
              <a:cs typeface="Arial" charset="0"/>
            </a:endParaRPr>
          </a:p>
        </p:txBody>
      </p:sp>
      <p:grpSp>
        <p:nvGrpSpPr>
          <p:cNvPr id="2" name="Группа 51"/>
          <p:cNvGrpSpPr>
            <a:grpSpLocks/>
          </p:cNvGrpSpPr>
          <p:nvPr/>
        </p:nvGrpSpPr>
        <p:grpSpPr bwMode="auto">
          <a:xfrm>
            <a:off x="0" y="115888"/>
            <a:ext cx="431800" cy="6742112"/>
            <a:chOff x="0" y="116632"/>
            <a:chExt cx="431032" cy="6741368"/>
          </a:xfrm>
        </p:grpSpPr>
        <p:pic>
          <p:nvPicPr>
            <p:cNvPr id="20" name="Рисунок 19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4261656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Рисунок 16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589248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Рисунок 17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1813384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Рисунок 18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3037520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Рисунок 20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5485792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Рисунок 21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5771" r="64025" b="30284"/>
            <a:stretch>
              <a:fillRect/>
            </a:stretch>
          </p:blipFill>
          <p:spPr bwMode="auto">
            <a:xfrm rot="5400000">
              <a:off x="-112576" y="6349888"/>
              <a:ext cx="620688" cy="395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3" name="Рисунок 22" descr="http://jeeraf.ru/uploads/posts/2010-04/1270141769_jeeraf.ru_559bc10c4fa1.jpg"/>
          <p:cNvPicPr/>
          <p:nvPr/>
        </p:nvPicPr>
        <p:blipFill>
          <a:blip r:embed="rId3" cstate="email"/>
          <a:srcRect l="67677" t="-6680" r="-3232" b="83359"/>
          <a:stretch>
            <a:fillRect/>
          </a:stretch>
        </p:blipFill>
        <p:spPr bwMode="auto">
          <a:xfrm>
            <a:off x="6588224" y="5301208"/>
            <a:ext cx="1440160" cy="1080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Прямоугольник 23"/>
          <p:cNvSpPr/>
          <p:nvPr/>
        </p:nvSpPr>
        <p:spPr>
          <a:xfrm>
            <a:off x="1187450" y="3789363"/>
            <a:ext cx="1944688" cy="23764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фото</a:t>
            </a:r>
          </a:p>
        </p:txBody>
      </p:sp>
      <p:sp>
        <p:nvSpPr>
          <p:cNvPr id="14350" name="Скругленный прямоугольник 10"/>
          <p:cNvSpPr>
            <a:spLocks noChangeArrowheads="1"/>
          </p:cNvSpPr>
          <p:nvPr/>
        </p:nvSpPr>
        <p:spPr bwMode="auto">
          <a:xfrm>
            <a:off x="3132138" y="3213100"/>
            <a:ext cx="3455987" cy="503238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33CCFF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b="1" i="1">
                <a:latin typeface="Segoe UI" pitchFamily="34" charset="0"/>
                <a:cs typeface="Segoe UI" pitchFamily="34" charset="0"/>
              </a:rPr>
              <a:t>учебный проект</a:t>
            </a:r>
          </a:p>
        </p:txBody>
      </p:sp>
      <p:grpSp>
        <p:nvGrpSpPr>
          <p:cNvPr id="3" name="Группа 60"/>
          <p:cNvGrpSpPr>
            <a:grpSpLocks/>
          </p:cNvGrpSpPr>
          <p:nvPr/>
        </p:nvGrpSpPr>
        <p:grpSpPr bwMode="auto">
          <a:xfrm rot="10800000">
            <a:off x="8712200" y="115888"/>
            <a:ext cx="431800" cy="6742112"/>
            <a:chOff x="0" y="116632"/>
            <a:chExt cx="431032" cy="6741368"/>
          </a:xfrm>
        </p:grpSpPr>
        <p:pic>
          <p:nvPicPr>
            <p:cNvPr id="62" name="Рисунок 61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4261656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Рисунок 62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589248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Рисунок 63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1813384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Рисунок 64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3037520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Рисунок 65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4519" r="39886" b="34074"/>
            <a:stretch>
              <a:fillRect/>
            </a:stretch>
          </p:blipFill>
          <p:spPr bwMode="auto">
            <a:xfrm rot="5400000">
              <a:off x="-365112" y="5485792"/>
              <a:ext cx="1268760" cy="323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Рисунок 66" descr="http://jeeraf.ru/uploads/posts/2010-04/1270141769_jeeraf.ru_559bc10c4fa1.jpg"/>
            <p:cNvPicPr/>
            <p:nvPr/>
          </p:nvPicPr>
          <p:blipFill>
            <a:blip r:embed="rId2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40000"/>
            </a:blip>
            <a:srcRect l="12856" t="55771" r="64025" b="30284"/>
            <a:stretch>
              <a:fillRect/>
            </a:stretch>
          </p:blipFill>
          <p:spPr bwMode="auto">
            <a:xfrm rot="5400000">
              <a:off x="-112576" y="6349888"/>
              <a:ext cx="620688" cy="395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47"/>
            </a:avLst>
          </a:prstGeom>
          <a:solidFill>
            <a:srgbClr val="00FF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4366" name="Picture 3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8888" y="3789363"/>
            <a:ext cx="1824037" cy="235426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Скажи мне </a:t>
            </a:r>
            <a:r>
              <a:rPr lang="ru-RU" sz="4800" b="1" dirty="0" smtClean="0">
                <a:solidFill>
                  <a:srgbClr val="00B0F0"/>
                </a:solidFill>
              </a:rPr>
              <a:t>– и я забуду.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Покажи мне </a:t>
            </a:r>
            <a:r>
              <a:rPr lang="ru-RU" sz="4800" b="1" dirty="0" smtClean="0">
                <a:solidFill>
                  <a:srgbClr val="00B0F0"/>
                </a:solidFill>
              </a:rPr>
              <a:t>– и я запомню,  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Вовлеки меня </a:t>
            </a:r>
            <a:r>
              <a:rPr lang="ru-RU" sz="4800" b="1" dirty="0" smtClean="0">
                <a:solidFill>
                  <a:srgbClr val="00B0F0"/>
                </a:solidFill>
              </a:rPr>
              <a:t>– и я научусь. </a:t>
            </a:r>
          </a:p>
          <a:p>
            <a:pPr algn="ctr"/>
            <a:r>
              <a:rPr lang="ru-RU" sz="4800" b="1" dirty="0" smtClean="0">
                <a:solidFill>
                  <a:srgbClr val="00B0F0"/>
                </a:solidFill>
              </a:rPr>
              <a:t>(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китайская пословица</a:t>
            </a:r>
            <a:r>
              <a:rPr lang="ru-RU" sz="4800" b="1" dirty="0" smtClean="0">
                <a:solidFill>
                  <a:srgbClr val="00B0F0"/>
                </a:solidFill>
              </a:rPr>
              <a:t>)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Литература: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Математика. 1 сентября № 13, 2010г 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Килпатрик</a:t>
            </a:r>
            <a:r>
              <a:rPr lang="ru-RU" dirty="0" smtClean="0"/>
              <a:t> В.Х. Метод проектов. Л. 1990 </a:t>
            </a:r>
          </a:p>
          <a:p>
            <a:r>
              <a:rPr lang="ru-RU" dirty="0" smtClean="0"/>
              <a:t>3.Колеченко А.К. Энциклопедия педагогических технологий: Пособие для преподавателей. СПб, КАРО , 2004  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Ягодовский</a:t>
            </a:r>
            <a:r>
              <a:rPr lang="ru-RU" dirty="0" smtClean="0"/>
              <a:t> К.П. Исследовательский метод в обучении. М. 1999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149080"/>
            <a:ext cx="8173536" cy="1885960"/>
          </a:xfrm>
        </p:spPr>
        <p:txBody>
          <a:bodyPr>
            <a:normAutofit/>
          </a:bodyPr>
          <a:lstStyle/>
          <a:p>
            <a:r>
              <a:rPr lang="ru-RU" dirty="0" smtClean="0"/>
              <a:t>« Технология  педагогических мастерских»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 Педагогическая технология- это системный метод создания, применения и определения всего процесса преподавания и усвоения знаний с учетом технических и человеческих ресурсов и их взаимодействия, ставящий своей задачей оптимизацию форм образования»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Мастерские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Построения знаний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Письма </a:t>
            </a:r>
          </a:p>
          <a:p>
            <a:r>
              <a:rPr lang="ru-RU" dirty="0" smtClean="0"/>
              <a:t>Проектные    </a:t>
            </a:r>
          </a:p>
          <a:p>
            <a:r>
              <a:rPr lang="ru-RU" dirty="0" smtClean="0"/>
              <a:t>Сотрудничества </a:t>
            </a:r>
          </a:p>
          <a:p>
            <a:r>
              <a:rPr lang="ru-RU" dirty="0" smtClean="0"/>
              <a:t> Ценностных ориентаций  </a:t>
            </a:r>
          </a:p>
          <a:p>
            <a:r>
              <a:rPr lang="ru-RU" dirty="0" smtClean="0"/>
              <a:t>Интерпретации текста 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0040"/>
            <a:ext cx="61926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Алгоритм построения мастерской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Индуктор </a:t>
            </a:r>
          </a:p>
          <a:p>
            <a:r>
              <a:rPr lang="ru-RU" sz="3200" dirty="0" err="1" smtClean="0"/>
              <a:t>Самоконструкция</a:t>
            </a:r>
            <a:r>
              <a:rPr lang="ru-RU" sz="3200" dirty="0" smtClean="0"/>
              <a:t> </a:t>
            </a:r>
          </a:p>
          <a:p>
            <a:r>
              <a:rPr lang="ru-RU" sz="3200" dirty="0" err="1" smtClean="0"/>
              <a:t>Социоконструкция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Социализация </a:t>
            </a:r>
          </a:p>
          <a:p>
            <a:r>
              <a:rPr lang="ru-RU" sz="3200" dirty="0" smtClean="0"/>
              <a:t>Афиширование </a:t>
            </a:r>
          </a:p>
          <a:p>
            <a:r>
              <a:rPr lang="ru-RU" sz="3200" dirty="0" smtClean="0"/>
              <a:t>Обсуждение </a:t>
            </a:r>
          </a:p>
          <a:p>
            <a:r>
              <a:rPr lang="ru-RU" sz="3200" dirty="0" smtClean="0"/>
              <a:t>Рефлексия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 Конические поверхности»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Самоконструкция</a:t>
            </a:r>
            <a:r>
              <a:rPr lang="ru-RU" dirty="0" smtClean="0"/>
              <a:t> № 2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( я это знал)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(предполагал, что это именно так)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 думал, что это совсем не так, как описано в литературе)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 эти моменты мне не понятны)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Краткое изложение</a:t>
                      </a:r>
                      <a:r>
                        <a:rPr lang="ru-RU" baseline="0" dirty="0" smtClean="0"/>
                        <a:t> материала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Краткое изложение материала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Краткое изложение материала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Краткое</a:t>
                      </a:r>
                      <a:r>
                        <a:rPr lang="ru-RU" baseline="0" dirty="0" smtClean="0"/>
                        <a:t> изложение материала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Классификация проектов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836712"/>
          <a:ext cx="7152456" cy="5901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6228"/>
                <a:gridCol w="3576228"/>
              </a:tblGrid>
              <a:tr h="40998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 проекта</a:t>
                      </a:r>
                      <a:endParaRPr lang="ru-RU" dirty="0"/>
                    </a:p>
                  </a:txBody>
                  <a:tcPr/>
                </a:tc>
              </a:tr>
              <a:tr h="10109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Уровень творчества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-исполнительский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конструктивный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творческий</a:t>
                      </a:r>
                      <a:endParaRPr lang="ru-RU" dirty="0"/>
                    </a:p>
                  </a:txBody>
                  <a:tcPr/>
                </a:tc>
              </a:tr>
              <a:tr h="192072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Вид деятельности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исследовательский 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творческий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информационный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-</a:t>
                      </a:r>
                      <a:r>
                        <a:rPr lang="ru-RU" baseline="0" dirty="0" smtClean="0"/>
                        <a:t> ролевой</a:t>
                      </a:r>
                      <a:endParaRPr lang="ru-RU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-прикладной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- сценарный </a:t>
                      </a:r>
                      <a:endParaRPr lang="ru-RU" dirty="0"/>
                    </a:p>
                  </a:txBody>
                  <a:tcPr/>
                </a:tc>
              </a:tr>
              <a:tr h="2527272"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Используемые умения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-проектный ( организационные, поисковые, информационные, презентационные, оценочные умения)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-предметный ( математические умения) 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творческий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интеллектуальный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baseline="0" dirty="0" smtClean="0"/>
                        <a:t>-коммуникативные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Типы проектов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980728"/>
            <a:ext cx="748883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Исследовательский проект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Обоснование актуальности темы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Формирование проблемы исследования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Обозначение задач исследования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Определение методов исследования , источников информации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Выбор методологии исследования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Выдвижение гипотез решения обозначенной проблемы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Разработка путей её решения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Обсуждение полученных результатов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Формирование выводов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Оформление результатов исследования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Обозначение новых проблем для дальнейшего развития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При этом использовать методы современной науки: лабораторный эксперимент, моделирование, социологический опрос 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Темы проектов: « Секреты кривой линии», « Построение сечений многогранников», « Производная- это сложно, но прожить без неё не возможно»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Творческий проект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268760"/>
            <a:ext cx="73448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Творческий проект предполагает свободную форму работы, вариативность представления результатов </a:t>
            </a:r>
          </a:p>
          <a:p>
            <a:r>
              <a:rPr lang="ru-RU" dirty="0" smtClean="0"/>
              <a:t>Не имеет детально продуманной структуры совместной деятельности участников, в начале она только намечается и далее развивается, подчиняясь жанру конечного результата </a:t>
            </a:r>
          </a:p>
          <a:p>
            <a:r>
              <a:rPr lang="ru-RU" dirty="0" smtClean="0"/>
              <a:t>Результат: видеофильм, выставка, спектакль, игра, совместная газета, праздник. </a:t>
            </a:r>
          </a:p>
          <a:p>
            <a:r>
              <a:rPr lang="ru-RU" dirty="0" smtClean="0"/>
              <a:t>Оформление результата: сценарий спектакля, сценарий видеофильма, программа праздника, статьи, репортажа, оформление выставки, , дизайна и рубрик газеты, альманаха, альбома.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Темы проектов: « Геометрия кисти Леонардо», « Замечательное число </a:t>
            </a:r>
            <a:r>
              <a:rPr lang="en-US" dirty="0" smtClean="0">
                <a:solidFill>
                  <a:srgbClr val="0070C0"/>
                </a:solidFill>
              </a:rPr>
              <a:t>e</a:t>
            </a:r>
            <a:r>
              <a:rPr lang="ru-RU" dirty="0" smtClean="0">
                <a:solidFill>
                  <a:srgbClr val="0070C0"/>
                </a:solidFill>
              </a:rPr>
              <a:t> «, « Золотое сечение», « Загадки пирамид», « Гармония вокруг нас»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260</TotalTime>
  <Words>768</Words>
  <Application>Microsoft Office PowerPoint</Application>
  <PresentationFormat>Экран (4:3)</PresentationFormat>
  <Paragraphs>126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Педагогические мастерские на уроках математики</vt:lpstr>
      <vt:lpstr>« Технология  педагогических мастерских»</vt:lpstr>
      <vt:lpstr>Мастерские</vt:lpstr>
      <vt:lpstr>Алгоритм построения мастерской</vt:lpstr>
      <vt:lpstr>« Конические поверхности»</vt:lpstr>
      <vt:lpstr>Самоконструкция № 2</vt:lpstr>
      <vt:lpstr>Слайд 7</vt:lpstr>
      <vt:lpstr>Слайд 8</vt:lpstr>
      <vt:lpstr>Слайд 9</vt:lpstr>
      <vt:lpstr>Слайд 10</vt:lpstr>
      <vt:lpstr>Слайд 11</vt:lpstr>
      <vt:lpstr>Лист рефлексии 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Педагогические мастерские на уроках математики</dc:title>
  <dc:creator>я</dc:creator>
  <cp:lastModifiedBy>каб 16</cp:lastModifiedBy>
  <cp:revision>29</cp:revision>
  <dcterms:created xsi:type="dcterms:W3CDTF">2014-01-21T15:07:28Z</dcterms:created>
  <dcterms:modified xsi:type="dcterms:W3CDTF">2015-10-07T09:22:20Z</dcterms:modified>
</cp:coreProperties>
</file>