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</p:sldMasterIdLst>
  <p:notesMasterIdLst>
    <p:notesMasterId r:id="rId18"/>
  </p:notesMasterIdLst>
  <p:sldIdLst>
    <p:sldId id="257" r:id="rId4"/>
    <p:sldId id="265" r:id="rId5"/>
    <p:sldId id="278" r:id="rId6"/>
    <p:sldId id="288" r:id="rId7"/>
    <p:sldId id="272" r:id="rId8"/>
    <p:sldId id="289" r:id="rId9"/>
    <p:sldId id="271" r:id="rId10"/>
    <p:sldId id="292" r:id="rId11"/>
    <p:sldId id="284" r:id="rId12"/>
    <p:sldId id="286" r:id="rId13"/>
    <p:sldId id="287" r:id="rId14"/>
    <p:sldId id="293" r:id="rId15"/>
    <p:sldId id="285" r:id="rId16"/>
    <p:sldId id="29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1" autoAdjust="0"/>
    <p:restoredTop sz="94660"/>
  </p:normalViewPr>
  <p:slideViewPr>
    <p:cSldViewPr>
      <p:cViewPr varScale="1">
        <p:scale>
          <a:sx n="81" d="100"/>
          <a:sy n="81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2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3429A-4996-4E8A-9907-26EBCB65C05D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655AF-C603-43CA-9AB9-46F21F4844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62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10/7/2015 6:58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0" y="8685213"/>
            <a:ext cx="6172200" cy="457200"/>
          </a:xfrm>
        </p:spPr>
        <p:txBody>
          <a:bodyPr/>
          <a:lstStyle/>
          <a:p>
            <a:pPr algn="l" defTabSz="914400">
              <a:buNone/>
            </a:pP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sz="5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6172199" y="8685213"/>
            <a:ext cx="684213" cy="457200"/>
          </a:xfrm>
        </p:spPr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6701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61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681913" cy="3936491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4800" b="0" i="0" spc="-150" dirty="0" smtClean="0"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latin typeface="Calibri"/>
                <a:ea typeface="+mn-ea"/>
                <a:cs typeface="Arial"/>
              </a:rPr>
              <a:t>Информационно-коммуникационные технологии в системе работы ДОУ</a:t>
            </a:r>
            <a:endParaRPr lang="ru-RU" sz="4800" b="0" i="0" spc="-150" dirty="0"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Calibri"/>
              <a:ea typeface="+mn-ea"/>
              <a:cs typeface="Arial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661248"/>
            <a:ext cx="5143535" cy="1370012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i="0" dirty="0" smtClean="0">
                <a:solidFill>
                  <a:srgbClr val="000000"/>
                </a:solidFill>
                <a:latin typeface="Cambria Math" pitchFamily="18" charset="0"/>
                <a:ea typeface="Cambria Math" pitchFamily="18" charset="0"/>
              </a:rPr>
              <a:t>Куркина Лариса Михайловна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Cambria Math" pitchFamily="18" charset="0"/>
                <a:ea typeface="Cambria Math" pitchFamily="18" charset="0"/>
              </a:rPr>
              <a:t>воспитатель</a:t>
            </a:r>
            <a:endParaRPr lang="ru-RU" sz="2400" b="1" i="0" dirty="0">
              <a:solidFill>
                <a:srgbClr val="00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6" name="Picture 2" descr="C:\Documents and Settings\АЛИНА\Рабочий стол\семинар!\ПК птицы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3857628"/>
            <a:ext cx="2878323" cy="258495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6587157" cy="2419155"/>
          </a:xfrm>
        </p:spPr>
        <p:txBody>
          <a:bodyPr/>
          <a:lstStyle/>
          <a:p>
            <a:pPr algn="ctr"/>
            <a:r>
              <a:rPr lang="ru-RU" sz="3600" b="1" dirty="0" smtClean="0">
                <a:effectLst/>
                <a:latin typeface="Calibri Light" panose="020F0302020204030204" pitchFamily="34" charset="0"/>
              </a:rPr>
              <a:t>Направления </a:t>
            </a:r>
            <a:r>
              <a:rPr lang="ru-RU" sz="3600" b="1" dirty="0">
                <a:effectLst/>
                <a:latin typeface="Calibri Light" panose="020F0302020204030204" pitchFamily="34" charset="0"/>
              </a:rPr>
              <a:t>использования ИКТ</a:t>
            </a:r>
            <a:r>
              <a:rPr lang="ru-RU" sz="3600" dirty="0">
                <a:effectLst/>
                <a:latin typeface="Calibri Light" panose="020F0302020204030204" pitchFamily="34" charset="0"/>
              </a:rPr>
              <a:t>, которые доступны для работы с дошкольниками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838126"/>
            <a:ext cx="7043208" cy="461665"/>
          </a:xfrm>
        </p:spPr>
        <p:txBody>
          <a:bodyPr/>
          <a:lstStyle/>
          <a:p>
            <a:pPr marL="514350" indent="-51435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глобальной сети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Интернет</a:t>
            </a:r>
          </a:p>
          <a:p>
            <a:pPr marL="514350" indent="-51435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мультимедийных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презентаций</a:t>
            </a:r>
          </a:p>
          <a:p>
            <a:pPr marL="514350" indent="-514350">
              <a:lnSpc>
                <a:spcPct val="107000"/>
              </a:lnSpc>
              <a:spcAft>
                <a:spcPts val="800"/>
              </a:spcAft>
              <a:buAutoNum type="arabicPeriod" startAt="3"/>
            </a:pP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Видеофрагменты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интерактивные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схемы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модели</a:t>
            </a:r>
          </a:p>
          <a:p>
            <a:pPr marL="514350" indent="-514350">
              <a:lnSpc>
                <a:spcPct val="107000"/>
              </a:lnSpc>
              <a:spcAft>
                <a:spcPts val="800"/>
              </a:spcAft>
              <a:buFontTx/>
              <a:buAutoNum type="arabicPeriod" startAt="3"/>
            </a:pPr>
            <a:r>
              <a:rPr lang="ru-RU" sz="2800" dirty="0"/>
              <a:t>Использование развивающих компьютерных программ</a:t>
            </a:r>
            <a:r>
              <a:rPr lang="ru-RU" dirty="0"/>
              <a:t>.</a:t>
            </a:r>
          </a:p>
          <a:p>
            <a:pPr marL="514350" indent="-514350">
              <a:lnSpc>
                <a:spcPct val="107000"/>
              </a:lnSpc>
              <a:spcAft>
                <a:spcPts val="800"/>
              </a:spcAft>
              <a:buAutoNum type="arabicPeriod" startAt="3"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07000"/>
              </a:lnSpc>
              <a:spcAft>
                <a:spcPts val="800"/>
              </a:spcAft>
              <a:buAutoNum type="arabicPeriod"/>
            </a:pP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07000"/>
              </a:lnSpc>
              <a:spcAft>
                <a:spcPts val="800"/>
              </a:spcAft>
              <a:buAutoNum type="arabicPeriod"/>
            </a:pP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07000"/>
              </a:lnSpc>
              <a:spcAft>
                <a:spcPts val="800"/>
              </a:spcAft>
              <a:buAutoNum type="arabicPeriod"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8318443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155776"/>
            <a:ext cx="7043208" cy="461665"/>
          </a:xfrm>
        </p:spPr>
        <p:txBody>
          <a:bodyPr/>
          <a:lstStyle/>
          <a:p>
            <a:pPr marL="514350" indent="-514350">
              <a:lnSpc>
                <a:spcPct val="107000"/>
              </a:lnSpc>
              <a:spcAft>
                <a:spcPts val="800"/>
              </a:spcAft>
              <a:buAutoNum type="arabicPeriod"/>
            </a:pP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07000"/>
              </a:lnSpc>
              <a:spcAft>
                <a:spcPts val="800"/>
              </a:spcAft>
              <a:buAutoNum type="arabicPeriod"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009354"/>
            <a:ext cx="8856984" cy="5644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ИКТ </a:t>
            </a:r>
            <a:r>
              <a:rPr lang="ru-RU" sz="3200" b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позволяет расширить возможности традиционного воспитания и обучения: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ИКТ даёт возможность моделировать различные ситуации и среды;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активизирует внимание дошкольников благодаря возможности демонстрации явлений и объектов в динамике;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способствует лучшему усвоению материала, так как в этот процесс включаются  все каналы восприятия детей – зрительный, механический, слуховой и эмоциональный;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полученные знания остаются в памяти на более долгий срок и легче восстанавливаются для применения на практике после краткого повторения;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занятия - презентации вызывают большой интерес у ребят, надолго  привлекают внимание, активизируют познавательный интерес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477430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196752"/>
            <a:ext cx="820891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spcAft>
                <a:spcPts val="0"/>
              </a:spcAft>
            </a:pPr>
            <a:r>
              <a:rPr lang="ru-RU" sz="3200" b="1" dirty="0">
                <a:latin typeface="Calibri Light" panose="020F0302020204030204" pitchFamily="34" charset="0"/>
                <a:ea typeface="Times New Roman" panose="02020603050405020304" pitchFamily="18" charset="0"/>
              </a:rPr>
              <a:t>ИКТ могут быть использованы на любом этапе совместной организованной деятельности</a:t>
            </a:r>
            <a:r>
              <a:rPr lang="ru-RU" sz="2800" b="1" dirty="0" smtClean="0">
                <a:latin typeface="Calibri Light" panose="020F0302020204030204" pitchFamily="34" charset="0"/>
                <a:ea typeface="Times New Roman" panose="02020603050405020304" pitchFamily="18" charset="0"/>
              </a:rPr>
              <a:t>:</a:t>
            </a:r>
          </a:p>
          <a:p>
            <a:pPr indent="457200" algn="just">
              <a:spcAft>
                <a:spcPts val="0"/>
              </a:spcAft>
            </a:pPr>
            <a:endParaRPr lang="ru-RU" sz="2800" b="1" dirty="0">
              <a:latin typeface="Calibri Light" panose="020F030202020403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В начале для обозначения темы с помощью вопросов по изучаемой теме, создавая проблемную ситуацию;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Как сопровождение объяснения педагога (презентации, схемы, рисунки, видеофрагменты и т.д.)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Как информационно-обучающее пособие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Для контроля усвоения материала детьми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2166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1052736"/>
            <a:ext cx="6408712" cy="5215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2.Особое </a:t>
            </a:r>
            <a:r>
              <a:rPr lang="ru-RU" sz="3200" b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место при </a:t>
            </a:r>
            <a:r>
              <a:rPr lang="ru-RU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использовании </a:t>
            </a:r>
            <a:r>
              <a:rPr lang="ru-RU" sz="3200" b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ИКТ занимает работа с родителями</a:t>
            </a:r>
            <a:r>
              <a:rPr lang="ru-RU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Возможность продемонстрировать любые документы, фотоматериалы;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Обеспечение индивидуального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подхода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Оптимальное сочетание индивидуальной работы с групповой;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Обеспечивает диалог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электронная почта, форум);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ИКТ при проведении родительских собраний.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6248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844224"/>
            <a:ext cx="509431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350"/>
              </a:lnSpc>
              <a:spcAft>
                <a:spcPts val="1350"/>
              </a:spcAft>
            </a:pPr>
            <a:endParaRPr lang="en-US" sz="1050" dirty="0" smtClean="0">
              <a:solidFill>
                <a:srgbClr val="333333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ts val="1350"/>
              </a:lnSpc>
              <a:spcAft>
                <a:spcPts val="1350"/>
              </a:spcAft>
            </a:pP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548680"/>
            <a:ext cx="7470576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  <a:endParaRPr lang="ru-RU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2800" b="1" dirty="0">
                <a:solidFill>
                  <a:srgbClr val="333333"/>
                </a:solidFill>
                <a:latin typeface="Calibri Light" panose="020F0302020204030204" pitchFamily="34" charset="0"/>
              </a:rPr>
              <a:t>Применение инновационных технологий во взаимодействии всех специалистов детского сада, педагогов и родителей позволяет добиться положительных результатов в работе:</a:t>
            </a:r>
          </a:p>
          <a:p>
            <a:r>
              <a:rPr lang="ru-RU" sz="2200" dirty="0">
                <a:solidFill>
                  <a:srgbClr val="333333"/>
                </a:solidFill>
                <a:latin typeface="Calibri" panose="020F0502020204030204" pitchFamily="34" charset="0"/>
              </a:rPr>
              <a:t>1. Повышается эффективность процесса воспитания и развития дошкольников.</a:t>
            </a:r>
          </a:p>
          <a:p>
            <a:r>
              <a:rPr lang="ru-RU" sz="2200" dirty="0">
                <a:solidFill>
                  <a:srgbClr val="333333"/>
                </a:solidFill>
                <a:latin typeface="Calibri" panose="020F0502020204030204" pitchFamily="34" charset="0"/>
              </a:rPr>
              <a:t>2. Расширяется возможность доступа к информационным ресурсам.</a:t>
            </a:r>
          </a:p>
          <a:p>
            <a:r>
              <a:rPr lang="ru-RU" sz="2200" dirty="0">
                <a:solidFill>
                  <a:srgbClr val="333333"/>
                </a:solidFill>
                <a:latin typeface="Calibri" panose="020F0502020204030204" pitchFamily="34" charset="0"/>
              </a:rPr>
              <a:t>3. Помогают развивать определённые навыки работы на компьютере.</a:t>
            </a:r>
          </a:p>
          <a:p>
            <a:r>
              <a:rPr lang="ru-RU" sz="2200" dirty="0">
                <a:solidFill>
                  <a:srgbClr val="333333"/>
                </a:solidFill>
                <a:latin typeface="Calibri" panose="020F0502020204030204" pitchFamily="34" charset="0"/>
              </a:rPr>
              <a:t>4. Способствуют повышать творческую фантазию и воображение.</a:t>
            </a:r>
          </a:p>
          <a:p>
            <a:r>
              <a:rPr lang="ru-RU" sz="2200" dirty="0">
                <a:solidFill>
                  <a:srgbClr val="333333"/>
                </a:solidFill>
                <a:latin typeface="Calibri" panose="020F0502020204030204" pitchFamily="34" charset="0"/>
              </a:rPr>
              <a:t>5. Повышается активность и любознательность дошкольников.</a:t>
            </a:r>
          </a:p>
          <a:p>
            <a:r>
              <a:rPr lang="ru-RU" sz="2200" dirty="0">
                <a:solidFill>
                  <a:srgbClr val="333333"/>
                </a:solidFill>
                <a:latin typeface="Calibri" panose="020F0502020204030204" pitchFamily="34" charset="0"/>
              </a:rPr>
              <a:t>6. Повышается уровень психолого-педагогической компетентности родителей</a:t>
            </a:r>
            <a:r>
              <a:rPr lang="ru-RU" sz="2200" dirty="0" smtClean="0">
                <a:solidFill>
                  <a:srgbClr val="333333"/>
                </a:solidFill>
                <a:latin typeface="Calibri" panose="020F0502020204030204" pitchFamily="34" charset="0"/>
              </a:rPr>
              <a:t>.</a:t>
            </a:r>
            <a:endParaRPr lang="ru-RU" sz="2200" dirty="0">
              <a:solidFill>
                <a:srgbClr val="333333"/>
              </a:solidFill>
              <a:latin typeface="Calibri" panose="020F0502020204030204" pitchFamily="34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8280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АЛИНА\Рабочий стол\семинар!\блог-Татьяны-Безгодов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500438"/>
            <a:ext cx="4001639" cy="28011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 rot="19841593">
            <a:off x="361345" y="1654448"/>
            <a:ext cx="2643206" cy="1000132"/>
          </a:xfrm>
        </p:spPr>
        <p:txBody>
          <a:bodyPr/>
          <a:lstStyle/>
          <a:p>
            <a:r>
              <a:rPr lang="ru-RU" sz="4800" dirty="0" smtClean="0"/>
              <a:t>З  А  Ч  Е  М  ?</a:t>
            </a:r>
            <a:endParaRPr lang="ru-RU" sz="4800" dirty="0"/>
          </a:p>
        </p:txBody>
      </p:sp>
      <p:pic>
        <p:nvPicPr>
          <p:cNvPr id="2050" name="Picture 2" descr="C:\Documents and Settings\АЛИНА\Рабочий стол\семинар!\с П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8418" y="214290"/>
            <a:ext cx="3551852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АЛИНА\Рабочий стол\семинар!\испуг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79907">
            <a:off x="290707" y="2991945"/>
            <a:ext cx="2240791" cy="33611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Documents and Settings\АЛИНА\Рабочий стол\семинар!\0_c87a0_530a3179_S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2786058"/>
            <a:ext cx="2714644" cy="2221073"/>
          </a:xfrm>
          <a:prstGeom prst="rect">
            <a:avLst/>
          </a:prstGeom>
          <a:noFill/>
        </p:spPr>
      </p:pic>
      <p:sp>
        <p:nvSpPr>
          <p:cNvPr id="9" name="Текст 3"/>
          <p:cNvSpPr txBox="1">
            <a:spLocks/>
          </p:cNvSpPr>
          <p:nvPr/>
        </p:nvSpPr>
        <p:spPr>
          <a:xfrm rot="1719556">
            <a:off x="6292992" y="1786998"/>
            <a:ext cx="2643206" cy="10001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800" b="1" i="1" spc="-642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  О Ч Е М У</a:t>
            </a:r>
            <a:r>
              <a:rPr kumimoji="0" lang="ru-RU" sz="48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?</a:t>
            </a:r>
            <a:endParaRPr kumimoji="0" lang="ru-RU" sz="4800" b="1" i="1" u="none" strike="noStrike" kern="1200" cap="none" spc="-642" normalizeH="0" baseline="0" noProof="0" dirty="0">
              <a:ln w="11430"/>
              <a:gradFill>
                <a:gsLst>
                  <a:gs pos="0">
                    <a:srgbClr val="0066FF"/>
                  </a:gs>
                  <a:gs pos="28000">
                    <a:srgbClr val="2E59B0"/>
                  </a:gs>
                  <a:gs pos="62000">
                    <a:srgbClr val="2B395F"/>
                  </a:gs>
                  <a:gs pos="88000">
                    <a:srgbClr val="000000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 rot="21321636">
            <a:off x="3252383" y="5566756"/>
            <a:ext cx="1673793" cy="10001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800" b="1" i="1" spc="-642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  Т  О </a:t>
            </a:r>
            <a:r>
              <a:rPr kumimoji="0" lang="ru-RU" sz="48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?</a:t>
            </a:r>
            <a:endParaRPr kumimoji="0" lang="ru-RU" sz="4800" b="1" i="1" u="none" strike="noStrike" kern="1200" cap="none" spc="-642" normalizeH="0" baseline="0" noProof="0" dirty="0">
              <a:ln w="11430"/>
              <a:gradFill>
                <a:gsLst>
                  <a:gs pos="0">
                    <a:srgbClr val="0066FF"/>
                  </a:gs>
                  <a:gs pos="28000">
                    <a:srgbClr val="2E59B0"/>
                  </a:gs>
                  <a:gs pos="62000">
                    <a:srgbClr val="2B395F"/>
                  </a:gs>
                  <a:gs pos="88000">
                    <a:srgbClr val="000000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214282" y="785794"/>
            <a:ext cx="8643998" cy="1357322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4000" b="1" dirty="0" smtClean="0"/>
              <a:t>Профессиональный </a:t>
            </a:r>
            <a:br>
              <a:rPr lang="ru-RU" sz="4000" b="1" dirty="0" smtClean="0"/>
            </a:br>
            <a:r>
              <a:rPr lang="ru-RU" sz="4000" b="1" dirty="0" smtClean="0"/>
              <a:t>стандарт  педагога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70647" y="2143116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Профессиональная ИКТ-компетентность</a:t>
            </a:r>
            <a:r>
              <a:rPr lang="ru-RU" sz="2000" dirty="0"/>
              <a:t>: квалифицированное использование общераспространенных в данной профессиональной области в развитых странах средств ИКТ при решении профессиональных задач там, где это необходимо.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66468" y="3552038"/>
            <a:ext cx="773962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4.5.</a:t>
            </a:r>
            <a:r>
              <a:rPr lang="ru-RU" sz="2000" dirty="0"/>
              <a:t> </a:t>
            </a:r>
            <a:r>
              <a:rPr lang="ru-RU" dirty="0"/>
              <a:t>Часть пятая: профессиональные компетенции педагога дошкольного образования (воспитателя), отражающие специфику работы на дошкольном уровне образования </a:t>
            </a:r>
          </a:p>
          <a:p>
            <a:r>
              <a:rPr lang="ru-RU" dirty="0"/>
              <a:t>Педагог дошкольного образования </a:t>
            </a:r>
            <a:r>
              <a:rPr lang="ru-RU" dirty="0" smtClean="0"/>
              <a:t>должен :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46711" y="4897423"/>
            <a:ext cx="7128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11</a:t>
            </a:r>
            <a:r>
              <a:rPr lang="ru-RU" sz="2400" dirty="0"/>
              <a:t>. Владеть ИКТ-компетенциями, необходимыми и достаточными для планирования, реализации и оценки образовательной работы с детьми раннего и дошкольного возраста.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844224"/>
            <a:ext cx="509431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350"/>
              </a:lnSpc>
              <a:spcAft>
                <a:spcPts val="1350"/>
              </a:spcAft>
            </a:pPr>
            <a:endParaRPr lang="en-US" sz="1050" dirty="0" smtClean="0">
              <a:solidFill>
                <a:srgbClr val="333333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ts val="1350"/>
              </a:lnSpc>
              <a:spcAft>
                <a:spcPts val="1350"/>
              </a:spcAft>
            </a:pP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274563"/>
            <a:ext cx="799288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Информационно-коммуникационные технологии в образовании</a:t>
            </a:r>
            <a:r>
              <a:rPr lang="ru-RU" sz="32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r>
              <a:rPr lang="ru-RU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(ИКТ)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 - это комплекс учебно-методических материалов, технических и инструментальных средств вычислительной техники в учебном процессе, формах и методах их применения для совершенствования деятельности специалистов учреждений образования (администрации, воспитателей, специалистов), а также для образования (развития, диагностики, коррекции) детей.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201838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783973"/>
            <a:ext cx="6120680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Средства </a:t>
            </a:r>
            <a:r>
              <a:rPr lang="ru-RU" sz="3200" b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информационно-коммуникативных технологий</a:t>
            </a: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016306"/>
            <a:ext cx="4302224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информации в электронном формате:</a:t>
            </a:r>
            <a:r>
              <a:rPr lang="ru-RU" sz="2400" dirty="0">
                <a:latin typeface="Times New Roman" panose="02020603050405020304" pitchFamily="18" charset="0"/>
              </a:rPr>
              <a:t> </a:t>
            </a:r>
          </a:p>
          <a:p>
            <a:pPr algn="ctr">
              <a:lnSpc>
                <a:spcPct val="80000"/>
              </a:lnSpc>
              <a:buClr>
                <a:schemeClr val="tx1"/>
              </a:buClr>
            </a:pP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</a:rPr>
              <a:t>текст, видео, аудио, </a:t>
            </a:r>
          </a:p>
          <a:p>
            <a:pPr algn="ctr">
              <a:lnSpc>
                <a:spcPct val="80000"/>
              </a:lnSpc>
              <a:buClr>
                <a:schemeClr val="tx1"/>
              </a:buClr>
            </a:pP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</a:rPr>
              <a:t>анимация, изображение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информационных носителей</a:t>
            </a:r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</a:rPr>
              <a:t>:</a:t>
            </a:r>
            <a:r>
              <a:rPr lang="ru-RU" sz="2400" dirty="0">
                <a:latin typeface="Times New Roman" panose="02020603050405020304" pitchFamily="18" charset="0"/>
              </a:rPr>
              <a:t> </a:t>
            </a:r>
          </a:p>
          <a:p>
            <a:pPr algn="ctr">
              <a:lnSpc>
                <a:spcPct val="80000"/>
              </a:lnSpc>
              <a:buClr>
                <a:schemeClr val="tx1"/>
              </a:buClr>
            </a:pPr>
            <a:r>
              <a:rPr lang="en-US" sz="2400" dirty="0">
                <a:solidFill>
                  <a:srgbClr val="FFC000"/>
                </a:solidFill>
                <a:latin typeface="Times New Roman" panose="02020603050405020304" pitchFamily="18" charset="0"/>
              </a:rPr>
              <a:t>DVD</a:t>
            </a: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</a:rPr>
              <a:t>, </a:t>
            </a:r>
            <a:r>
              <a:rPr lang="en-US" sz="2400" dirty="0">
                <a:solidFill>
                  <a:srgbClr val="FFC000"/>
                </a:solidFill>
                <a:latin typeface="Times New Roman" panose="02020603050405020304" pitchFamily="18" charset="0"/>
              </a:rPr>
              <a:t>CD</a:t>
            </a: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</a:rPr>
              <a:t>, флэш-памяти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2400" dirty="0"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мультимедиа</a:t>
            </a:r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</a:rPr>
              <a:t>:</a:t>
            </a:r>
            <a:r>
              <a:rPr lang="ru-RU" sz="2400" dirty="0">
                <a:latin typeface="Times New Roman" panose="02020603050405020304" pitchFamily="18" charset="0"/>
              </a:rPr>
              <a:t> </a:t>
            </a:r>
          </a:p>
          <a:p>
            <a:pPr algn="ctr">
              <a:lnSpc>
                <a:spcPct val="80000"/>
              </a:lnSpc>
              <a:buClr>
                <a:schemeClr val="tx1"/>
              </a:buClr>
            </a:pP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</a:rPr>
              <a:t>игровые компьютерные программы, презентации и др</a:t>
            </a:r>
            <a:r>
              <a:rPr lang="ru-RU" sz="2400" dirty="0">
                <a:solidFill>
                  <a:schemeClr val="bg2"/>
                </a:solidFill>
                <a:latin typeface="Times New Roman" panose="02020603050405020304" pitchFamily="18" charset="0"/>
              </a:rPr>
              <a:t>. 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2400" dirty="0"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аудиовизуального оборудования</a:t>
            </a:r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</a:rPr>
              <a:t>:</a:t>
            </a:r>
            <a:r>
              <a:rPr lang="ru-RU" sz="2400" dirty="0">
                <a:latin typeface="Times New Roman" panose="02020603050405020304" pitchFamily="18" charset="0"/>
              </a:rPr>
              <a:t> </a:t>
            </a:r>
          </a:p>
          <a:p>
            <a:pPr algn="ctr">
              <a:lnSpc>
                <a:spcPct val="80000"/>
              </a:lnSpc>
              <a:buClr>
                <a:schemeClr val="tx1"/>
              </a:buClr>
            </a:pP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</a:rPr>
              <a:t>компьютера, ноутбука, </a:t>
            </a:r>
          </a:p>
          <a:p>
            <a:pPr algn="ctr">
              <a:lnSpc>
                <a:spcPct val="80000"/>
              </a:lnSpc>
              <a:buClr>
                <a:schemeClr val="tx1"/>
              </a:buClr>
            </a:pP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</a:rPr>
              <a:t>ЖК-телевизора, проектора, </a:t>
            </a:r>
          </a:p>
          <a:p>
            <a:pPr algn="ctr">
              <a:lnSpc>
                <a:spcPct val="80000"/>
              </a:lnSpc>
              <a:buClr>
                <a:schemeClr val="tx1"/>
              </a:buClr>
            </a:pP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</a:rPr>
              <a:t>интерактивной доски….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085184"/>
            <a:ext cx="1376979" cy="13554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47" y="3483031"/>
            <a:ext cx="1295400" cy="1295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123786"/>
            <a:ext cx="990600" cy="9906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824" y="2885661"/>
            <a:ext cx="1228725" cy="7334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677" y="4929900"/>
            <a:ext cx="1790771" cy="17907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824" y="3554122"/>
            <a:ext cx="1104900" cy="82867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 bwMode="auto">
          <a:xfrm>
            <a:off x="1259632" y="683911"/>
            <a:ext cx="6408712" cy="206210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12" name="Горизонтальный свиток 11"/>
          <p:cNvSpPr/>
          <p:nvPr/>
        </p:nvSpPr>
        <p:spPr bwMode="auto">
          <a:xfrm>
            <a:off x="5919990" y="3561475"/>
            <a:ext cx="3096344" cy="1612907"/>
          </a:xfrm>
          <a:prstGeom prst="horizontalScroll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 bwMode="auto">
          <a:xfrm>
            <a:off x="3100778" y="5231568"/>
            <a:ext cx="3199413" cy="1626432"/>
          </a:xfrm>
          <a:prstGeom prst="horizontalScroll">
            <a:avLst/>
          </a:prstGeom>
          <a:solidFill>
            <a:schemeClr val="tx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 bwMode="auto">
          <a:xfrm>
            <a:off x="117868" y="3475166"/>
            <a:ext cx="2951961" cy="1826042"/>
          </a:xfrm>
          <a:prstGeom prst="horizontalScroll">
            <a:avLst/>
          </a:prstGeom>
          <a:solidFill>
            <a:schemeClr val="tx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63688" y="2844224"/>
            <a:ext cx="509431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350"/>
              </a:lnSpc>
              <a:spcAft>
                <a:spcPts val="1350"/>
              </a:spcAft>
            </a:pPr>
            <a:endParaRPr lang="en-US" sz="1050" dirty="0" smtClean="0">
              <a:solidFill>
                <a:srgbClr val="333333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ts val="1350"/>
              </a:lnSpc>
              <a:spcAft>
                <a:spcPts val="1350"/>
              </a:spcAft>
            </a:pP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6279" y="621089"/>
            <a:ext cx="64442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Направления использования информационно-коммуникационных технологий в системе деятельности ДОУ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17868" y="3641137"/>
            <a:ext cx="2951961" cy="14656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sz="1800" b="1" dirty="0"/>
              <a:t>Использование ИКТ при организации </a:t>
            </a:r>
            <a:r>
              <a:rPr lang="ru-RU" sz="1800" b="1" dirty="0" err="1"/>
              <a:t>воспитательно</a:t>
            </a:r>
            <a:r>
              <a:rPr lang="ru-RU" sz="1800" b="1" dirty="0"/>
              <a:t>-образовательного процесса с детьми</a:t>
            </a:r>
          </a:p>
        </p:txBody>
      </p:sp>
      <p:sp>
        <p:nvSpPr>
          <p:cNvPr id="5" name="AutoShape 16"/>
          <p:cNvSpPr>
            <a:spLocks noChangeArrowheads="1"/>
          </p:cNvSpPr>
          <p:nvPr/>
        </p:nvSpPr>
        <p:spPr bwMode="auto">
          <a:xfrm rot="16200000">
            <a:off x="3440140" y="3703658"/>
            <a:ext cx="2376488" cy="504825"/>
          </a:xfrm>
          <a:prstGeom prst="leftArrow">
            <a:avLst>
              <a:gd name="adj1" fmla="val 50000"/>
              <a:gd name="adj2" fmla="val 117689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/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5850397" y="3778437"/>
            <a:ext cx="3235531" cy="11910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sz="1800" b="1" dirty="0"/>
              <a:t>Использование ИКТ в  процессе и организации методической работы с педагогическими кадрами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100779" y="5400835"/>
            <a:ext cx="3055209" cy="1190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sz="1800" b="1" dirty="0"/>
              <a:t>Использование ИКТ в процессе взаимодействия ДОУ с родителями</a:t>
            </a:r>
          </a:p>
        </p:txBody>
      </p:sp>
      <p:sp>
        <p:nvSpPr>
          <p:cNvPr id="8" name="AutoShape 19"/>
          <p:cNvSpPr>
            <a:spLocks noChangeArrowheads="1"/>
          </p:cNvSpPr>
          <p:nvPr/>
        </p:nvSpPr>
        <p:spPr bwMode="auto">
          <a:xfrm rot="18759109">
            <a:off x="2006160" y="2943795"/>
            <a:ext cx="1081087" cy="431800"/>
          </a:xfrm>
          <a:prstGeom prst="leftArrow">
            <a:avLst>
              <a:gd name="adj1" fmla="val 50000"/>
              <a:gd name="adj2" fmla="val 62592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/>
          </a:p>
        </p:txBody>
      </p:sp>
      <p:sp>
        <p:nvSpPr>
          <p:cNvPr id="9" name="AutoShape 18"/>
          <p:cNvSpPr>
            <a:spLocks noChangeArrowheads="1"/>
          </p:cNvSpPr>
          <p:nvPr/>
        </p:nvSpPr>
        <p:spPr bwMode="auto">
          <a:xfrm rot="13780869">
            <a:off x="6061072" y="2943794"/>
            <a:ext cx="1081087" cy="431800"/>
          </a:xfrm>
          <a:prstGeom prst="leftArrow">
            <a:avLst>
              <a:gd name="adj1" fmla="val 50000"/>
              <a:gd name="adj2" fmla="val 62592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25496330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 bwMode="auto">
          <a:xfrm>
            <a:off x="1965353" y="1052736"/>
            <a:ext cx="2966687" cy="2722500"/>
          </a:xfrm>
          <a:prstGeom prst="ellipse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Овал 9"/>
          <p:cNvSpPr/>
          <p:nvPr/>
        </p:nvSpPr>
        <p:spPr bwMode="auto">
          <a:xfrm>
            <a:off x="4879270" y="2204864"/>
            <a:ext cx="3005097" cy="283490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dirty="0" smtClean="0">
                <a:solidFill>
                  <a:schemeClr val="tx1"/>
                </a:solidFill>
                <a:latin typeface="Segoe" pitchFamily="34" charset="0"/>
              </a:rPr>
              <a:t>ПЕДАГОГИ</a:t>
            </a:r>
          </a:p>
        </p:txBody>
      </p:sp>
      <p:sp>
        <p:nvSpPr>
          <p:cNvPr id="11" name="Овал 10"/>
          <p:cNvSpPr/>
          <p:nvPr/>
        </p:nvSpPr>
        <p:spPr bwMode="auto">
          <a:xfrm>
            <a:off x="1961709" y="3779632"/>
            <a:ext cx="2917561" cy="2889728"/>
          </a:xfrm>
          <a:prstGeom prst="ellipse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dirty="0" smtClean="0">
                <a:solidFill>
                  <a:schemeClr val="tx1"/>
                </a:solidFill>
                <a:latin typeface="Segoe" pitchFamily="34" charset="0"/>
              </a:rPr>
              <a:t>РОДИТЕЛИ</a:t>
            </a:r>
          </a:p>
        </p:txBody>
      </p:sp>
      <p:sp>
        <p:nvSpPr>
          <p:cNvPr id="7" name="Овал 6"/>
          <p:cNvSpPr/>
          <p:nvPr/>
        </p:nvSpPr>
        <p:spPr bwMode="auto">
          <a:xfrm>
            <a:off x="3527884" y="2924944"/>
            <a:ext cx="1872208" cy="187220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tx1"/>
                </a:solidFill>
                <a:latin typeface="Segoe" pitchFamily="34" charset="0"/>
              </a:rPr>
              <a:t>ИКТ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932040" y="1272745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социального статуса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313784" y="573032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Профессиональное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общение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-1044116" y="84769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познавательной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мотивации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-35275" y="3379522"/>
            <a:ext cx="23737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Рост достижений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-73744" y="6038098"/>
            <a:ext cx="23737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Рост достижений</a:t>
            </a:r>
          </a:p>
        </p:txBody>
      </p:sp>
      <p:sp>
        <p:nvSpPr>
          <p:cNvPr id="17" name="Rectangle 33"/>
          <p:cNvSpPr>
            <a:spLocks noChangeArrowheads="1"/>
          </p:cNvSpPr>
          <p:nvPr/>
        </p:nvSpPr>
        <p:spPr bwMode="auto">
          <a:xfrm>
            <a:off x="5378645" y="4365104"/>
            <a:ext cx="1857651" cy="432048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800" b="1">
                <a:solidFill>
                  <a:srgbClr val="CC0066"/>
                </a:solidFill>
              </a:rPr>
              <a:t>интернет</a:t>
            </a:r>
          </a:p>
        </p:txBody>
      </p:sp>
      <p:sp>
        <p:nvSpPr>
          <p:cNvPr id="18" name="Rectangle 30"/>
          <p:cNvSpPr>
            <a:spLocks noChangeArrowheads="1"/>
          </p:cNvSpPr>
          <p:nvPr/>
        </p:nvSpPr>
        <p:spPr bwMode="auto">
          <a:xfrm>
            <a:off x="5716234" y="2625255"/>
            <a:ext cx="1331167" cy="507504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800" b="1" dirty="0">
                <a:solidFill>
                  <a:srgbClr val="CC0066"/>
                </a:solidFill>
              </a:rPr>
              <a:t>ЭОР</a:t>
            </a:r>
          </a:p>
        </p:txBody>
      </p:sp>
      <p:sp>
        <p:nvSpPr>
          <p:cNvPr id="19" name="Rectangle 28"/>
          <p:cNvSpPr>
            <a:spLocks noChangeArrowheads="1"/>
          </p:cNvSpPr>
          <p:nvPr/>
        </p:nvSpPr>
        <p:spPr bwMode="auto">
          <a:xfrm>
            <a:off x="2283540" y="1628800"/>
            <a:ext cx="2144444" cy="515400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400" b="1" dirty="0">
                <a:solidFill>
                  <a:srgbClr val="CC0066"/>
                </a:solidFill>
              </a:rPr>
              <a:t>Сайт группы</a:t>
            </a:r>
          </a:p>
        </p:txBody>
      </p:sp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2429889" y="5877272"/>
            <a:ext cx="1867141" cy="386424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800" b="1" dirty="0">
                <a:solidFill>
                  <a:srgbClr val="CC0066"/>
                </a:solidFill>
              </a:rPr>
              <a:t>Сайт ДОУ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7662" y="908720"/>
            <a:ext cx="8496944" cy="1199056"/>
          </a:xfrm>
        </p:spPr>
        <p:txBody>
          <a:bodyPr/>
          <a:lstStyle/>
          <a:p>
            <a:pPr lvl="0" algn="ctr" defTabSz="914400">
              <a:lnSpc>
                <a:spcPct val="100000"/>
              </a:lnSpc>
              <a:spcBef>
                <a:spcPct val="50000"/>
              </a:spcBef>
            </a:pPr>
            <a:r>
              <a:rPr lang="ru-RU" sz="3200" b="1" spc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/>
            </a:r>
            <a:br>
              <a:rPr lang="ru-RU" sz="3200" b="1" spc="0" dirty="0" smtClean="0">
                <a:ln>
                  <a:noFill/>
                </a:ln>
                <a:solidFill>
                  <a:srgbClr val="000000"/>
                </a:solidFill>
                <a:effectLst/>
              </a:rPr>
            </a:br>
            <a:r>
              <a:rPr lang="ru-RU" sz="3200" b="1" spc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</a:rPr>
              <a:t>1.Использование </a:t>
            </a:r>
            <a:r>
              <a:rPr lang="ru-RU" sz="3200" b="1" spc="0" dirty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</a:rPr>
              <a:t>ИКТ при организации </a:t>
            </a:r>
            <a:r>
              <a:rPr lang="ru-RU" sz="3200" b="1" spc="0" dirty="0" err="1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</a:rPr>
              <a:t>воспитательно</a:t>
            </a:r>
            <a:r>
              <a:rPr lang="ru-RU" sz="3200" b="1" spc="0" dirty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</a:rPr>
              <a:t>-образовательного процесса с детьми</a:t>
            </a:r>
            <a:br>
              <a:rPr lang="ru-RU" sz="3200" b="1" spc="0" dirty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</a:rPr>
            </a:br>
            <a:endParaRPr lang="ru-RU" sz="3200" dirty="0">
              <a:latin typeface="Calibri Light" panose="020F0302020204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1603" y="2348880"/>
            <a:ext cx="8784976" cy="461665"/>
          </a:xfrm>
        </p:spPr>
        <p:txBody>
          <a:bodyPr/>
          <a:lstStyle/>
          <a:p>
            <a:r>
              <a:rPr lang="ru-RU" sz="2400" dirty="0"/>
              <a:t>1</a:t>
            </a:r>
            <a:r>
              <a:rPr lang="ru-RU" sz="2800" dirty="0"/>
              <a:t>. Подбор иллюстративного материала к занятиям и для оформления стендов, группы, </a:t>
            </a:r>
            <a:r>
              <a:rPr lang="ru-RU" sz="2800" dirty="0" smtClean="0"/>
              <a:t>кабинетов</a:t>
            </a:r>
            <a:endParaRPr lang="ru-RU" sz="2800" dirty="0"/>
          </a:p>
          <a:p>
            <a:r>
              <a:rPr lang="ru-RU" sz="2800" dirty="0"/>
              <a:t> </a:t>
            </a:r>
            <a:r>
              <a:rPr lang="ru-RU" sz="2800" dirty="0" smtClean="0"/>
              <a:t>2</a:t>
            </a:r>
            <a:r>
              <a:rPr lang="ru-RU" sz="2800" dirty="0"/>
              <a:t>. Подбор дополнительного познавательного материала к занятиям, знакомство со   сценариями праздников и других мероприятий.</a:t>
            </a:r>
          </a:p>
          <a:p>
            <a:r>
              <a:rPr lang="ru-RU" sz="2800" dirty="0"/>
              <a:t> </a:t>
            </a:r>
            <a:r>
              <a:rPr lang="ru-RU" sz="2800" dirty="0" smtClean="0"/>
              <a:t>3</a:t>
            </a:r>
            <a:r>
              <a:rPr lang="ru-RU" sz="2800" dirty="0"/>
              <a:t>. Обмен опытом, знакомство с периодикой, наработками других педагогов России и зарубежья.</a:t>
            </a:r>
          </a:p>
          <a:p>
            <a:r>
              <a:rPr lang="ru-RU" sz="2800" dirty="0"/>
              <a:t> </a:t>
            </a:r>
            <a:r>
              <a:rPr lang="ru-RU" sz="2800" dirty="0" smtClean="0"/>
              <a:t>4</a:t>
            </a:r>
            <a:r>
              <a:rPr lang="ru-RU" sz="2800" dirty="0"/>
              <a:t>. Оформление групповой документации, отчетов.  </a:t>
            </a:r>
          </a:p>
          <a:p>
            <a:r>
              <a:rPr lang="ru-RU" sz="2800" dirty="0"/>
              <a:t>5. </a:t>
            </a:r>
            <a:r>
              <a:rPr lang="ru-RU" sz="2800" dirty="0" smtClean="0"/>
              <a:t>Создание мультимедийных </a:t>
            </a:r>
            <a:r>
              <a:rPr lang="ru-RU" sz="2800" dirty="0"/>
              <a:t>презентаций в программе </a:t>
            </a:r>
            <a:r>
              <a:rPr lang="ru-RU" sz="2800" dirty="0" smtClean="0"/>
              <a:t>для </a:t>
            </a:r>
            <a:r>
              <a:rPr lang="ru-RU" sz="2800" dirty="0"/>
              <a:t>повышения эффективности образовательных занятий </a:t>
            </a:r>
            <a:r>
              <a:rPr lang="ru-RU" sz="2800" dirty="0" smtClean="0"/>
              <a:t>с детьми</a:t>
            </a:r>
            <a:endParaRPr lang="ru-RU" sz="28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07000"/>
              </a:lnSpc>
              <a:spcAft>
                <a:spcPts val="800"/>
              </a:spcAft>
              <a:buAutoNum type="arabicPeriod"/>
            </a:pP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2442884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908720"/>
            <a:ext cx="885698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Использование </a:t>
            </a:r>
            <a:r>
              <a:rPr lang="ru-RU" sz="2800" dirty="0" smtClean="0"/>
              <a:t>ИКТ</a:t>
            </a:r>
          </a:p>
          <a:p>
            <a:pPr algn="ctr"/>
            <a:r>
              <a:rPr lang="ru-RU" sz="2800" dirty="0"/>
              <a:t> </a:t>
            </a:r>
            <a:r>
              <a:rPr lang="ru-RU" sz="2800" b="1" u="sng" dirty="0"/>
              <a:t>не </a:t>
            </a:r>
            <a:r>
              <a:rPr lang="ru-RU" sz="2800" b="1" u="sng" dirty="0" smtClean="0"/>
              <a:t>предусматривает</a:t>
            </a:r>
          </a:p>
          <a:p>
            <a:pPr algn="ctr"/>
            <a:r>
              <a:rPr lang="ru-RU" sz="2800" dirty="0"/>
              <a:t> обучение детей основам информатики и вычислительной техники</a:t>
            </a:r>
            <a:r>
              <a:rPr lang="ru-RU" sz="2800" dirty="0" smtClean="0"/>
              <a:t>.</a:t>
            </a:r>
          </a:p>
          <a:p>
            <a:pPr algn="ctr"/>
            <a:endParaRPr lang="ru-RU" sz="2800" dirty="0"/>
          </a:p>
          <a:p>
            <a:pPr algn="ctr"/>
            <a:r>
              <a:rPr lang="ru-RU" sz="2800" b="1" dirty="0"/>
              <a:t>Это прежде всего:</a:t>
            </a:r>
            <a:endParaRPr lang="ru-RU" sz="2800" dirty="0"/>
          </a:p>
          <a:p>
            <a:r>
              <a:rPr lang="ru-RU" sz="3200" dirty="0" smtClean="0"/>
              <a:t>-преобразование </a:t>
            </a:r>
            <a:r>
              <a:rPr lang="ru-RU" sz="3200" dirty="0"/>
              <a:t>предметно-развивающей среды,</a:t>
            </a:r>
          </a:p>
          <a:p>
            <a:r>
              <a:rPr lang="ru-RU" sz="3200" dirty="0" smtClean="0"/>
              <a:t>-создание </a:t>
            </a:r>
            <a:r>
              <a:rPr lang="ru-RU" sz="3200" dirty="0"/>
              <a:t>новых средств  для развития детей,</a:t>
            </a:r>
          </a:p>
          <a:p>
            <a:r>
              <a:rPr lang="ru-RU" sz="3200" dirty="0" smtClean="0"/>
              <a:t>-использование </a:t>
            </a:r>
            <a:r>
              <a:rPr lang="ru-RU" sz="3200" dirty="0"/>
              <a:t>новой наглядности.</a:t>
            </a:r>
          </a:p>
        </p:txBody>
      </p:sp>
    </p:spTree>
    <p:extLst>
      <p:ext uri="{BB962C8B-B14F-4D97-AF65-F5344CB8AC3E}">
        <p14:creationId xmlns:p14="http://schemas.microsoft.com/office/powerpoint/2010/main" val="5501222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28678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F83F853-FA01-4B06-983B-0DEE9474D6E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TS010286786</Template>
  <TotalTime>759</TotalTime>
  <Words>626</Words>
  <Application>Microsoft Office PowerPoint</Application>
  <PresentationFormat>Экран (4:3)</PresentationFormat>
  <Paragraphs>99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TS010286786</vt:lpstr>
      <vt:lpstr>Белый текст и шрифт Courier для слайдов с кодом</vt:lpstr>
      <vt:lpstr>Информационно-коммуникационные технологии в системе работы ДОУ</vt:lpstr>
      <vt:lpstr>Презентация PowerPoint</vt:lpstr>
      <vt:lpstr>Профессиональный  стандарт  педагога</vt:lpstr>
      <vt:lpstr>Презентация PowerPoint</vt:lpstr>
      <vt:lpstr>Презентация PowerPoint</vt:lpstr>
      <vt:lpstr>Презентация PowerPoint</vt:lpstr>
      <vt:lpstr>Презентация PowerPoint</vt:lpstr>
      <vt:lpstr> 1.Использование ИКТ при организации воспитательно-образовательного процесса с детьми </vt:lpstr>
      <vt:lpstr>Презентация PowerPoint</vt:lpstr>
      <vt:lpstr>Направления использования ИКТ, которые доступны для работы с дошкольниками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 ИКТ в ДОУ в условиях введения ФГОС ДО</dc:title>
  <dc:creator>Вечтомова</dc:creator>
  <cp:keywords/>
  <cp:lastModifiedBy>User</cp:lastModifiedBy>
  <cp:revision>62</cp:revision>
  <dcterms:created xsi:type="dcterms:W3CDTF">2014-02-09T15:08:28Z</dcterms:created>
  <dcterms:modified xsi:type="dcterms:W3CDTF">2015-10-07T14:59:05Z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TC102867869990</vt:lpwstr>
  </property>
</Properties>
</file>