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02" d="100"/>
          <a:sy n="102" d="100"/>
        </p:scale>
        <p:origin x="-1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2518" y="1354358"/>
            <a:ext cx="4395740" cy="381130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5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Презентация к уроку русского языка в 8 классе</a:t>
            </a:r>
          </a:p>
          <a:p>
            <a:pPr algn="ctr">
              <a:lnSpc>
                <a:spcPts val="5800"/>
              </a:lnSpc>
            </a:pPr>
            <a:r>
              <a:rPr lang="ru-RU" sz="28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Учитель: Ковалева Светлана Николаевна</a:t>
            </a: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8512"/>
            <a:ext cx="8943278" cy="132556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Косвенная речь –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какого-либо  лица, сообщаемая от лица того, кто ее передает.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351" y="2690336"/>
            <a:ext cx="76831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Оформляется в виде сложноподчиненных предложений, части которых связаны с помощью союзов и союзных слов, выполняющих роль союзов (как, что, будто).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61171" y="4619497"/>
            <a:ext cx="64677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Оля пожаловалась, как ей трудно дается математика.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Саша предупредил, что опоздает.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Гена слышал, будто из-за плохой погоды поход отменяется.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045" y="2316589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Истинная любовь к своей стране немыслима без любви к своему языку.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К.Г. Паустовский.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Monotype Corsiva" pitchFamily="66" charset="0"/>
              </a:rPr>
              <a:t>«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Истинная любовь к своей стране немыслима без любви к своему языку», - писал К. Г. Паустовский.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82751" y="1707247"/>
            <a:ext cx="70252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К. Г. Паустовский говорил: «Истинная любовь к своей стране немыслима без любви к своему языку».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5326" y="3234965"/>
            <a:ext cx="75270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«Истинная любовь к своей стране, – утверждал К. Г. Паустовский, -   немыслима без любви к своему языку».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38869" y="4829589"/>
            <a:ext cx="66126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/>
              <a:t>К.Г. Паустовский считал, что истинная любовь к своей стране немыслима без любви к своему языку.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709" y="1725574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      </a:t>
            </a:r>
            <a:r>
              <a:rPr lang="ru-RU" sz="4800" b="1" i="1" u="sng" dirty="0" smtClean="0">
                <a:solidFill>
                  <a:srgbClr val="FF0000"/>
                </a:solidFill>
              </a:rPr>
              <a:t>Задание:</a:t>
            </a:r>
            <a:br>
              <a:rPr lang="ru-RU" sz="4800" b="1" i="1" u="sng" dirty="0" smtClean="0">
                <a:solidFill>
                  <a:srgbClr val="FF0000"/>
                </a:solidFill>
              </a:rPr>
            </a:br>
            <a:r>
              <a:rPr lang="ru-RU" sz="4800" b="1" i="1" u="sng" dirty="0" smtClean="0">
                <a:solidFill>
                  <a:srgbClr val="FF0000"/>
                </a:solidFill>
              </a:rPr>
              <a:t/>
            </a:r>
            <a:br>
              <a:rPr lang="ru-RU" sz="4800" b="1" i="1" u="sng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0070C0"/>
                </a:solidFill>
              </a:rPr>
              <a:t>составить предложения с прямой речью на каждую схему, используя разные глаголы для оформления слов автора.</a:t>
            </a:r>
            <a:br>
              <a:rPr lang="ru-RU" sz="4800" b="1" i="1" dirty="0" smtClean="0">
                <a:solidFill>
                  <a:srgbClr val="0070C0"/>
                </a:solidFill>
              </a:rPr>
            </a:br>
            <a:r>
              <a:rPr lang="ru-RU" sz="4800" b="1" i="1" dirty="0" smtClean="0">
                <a:solidFill>
                  <a:srgbClr val="0070C0"/>
                </a:solidFill>
              </a:rPr>
              <a:t/>
            </a:r>
            <a:br>
              <a:rPr lang="ru-RU" sz="4800" b="1" i="1" dirty="0" smtClean="0">
                <a:solidFill>
                  <a:srgbClr val="0070C0"/>
                </a:solidFill>
              </a:rPr>
            </a:br>
            <a:r>
              <a:rPr lang="ru-RU" sz="4800" b="1" i="1" dirty="0" smtClean="0">
                <a:solidFill>
                  <a:srgbClr val="7030A0"/>
                </a:solidFill>
              </a:rPr>
              <a:t>Время выполнения:  7 минут.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9303" y="342824"/>
            <a:ext cx="7886700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</a:t>
            </a:r>
            <a:r>
              <a:rPr lang="ru-RU" sz="6600" b="1" i="1" dirty="0" smtClean="0">
                <a:solidFill>
                  <a:srgbClr val="FF0000"/>
                </a:solidFill>
              </a:rPr>
              <a:t>Экспресс - игра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3010829" y="2821259"/>
            <a:ext cx="1602877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2234" y="2564779"/>
            <a:ext cx="28993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i="1" dirty="0" smtClean="0">
                <a:solidFill>
                  <a:srgbClr val="7030A0"/>
                </a:solidFill>
              </a:rPr>
              <a:t>прямая</a:t>
            </a:r>
            <a:endParaRPr lang="ru-RU" sz="6000" i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966" y="2465529"/>
            <a:ext cx="457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600" i="1" dirty="0" smtClean="0">
                <a:solidFill>
                  <a:srgbClr val="C00000"/>
                </a:solidFill>
              </a:rPr>
              <a:t>косвенная</a:t>
            </a:r>
            <a:endParaRPr lang="ru-RU" sz="6600" i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7268" y="4316632"/>
            <a:ext cx="40590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Я знаю: «Завтра будет солнце!»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40350" y="4238574"/>
            <a:ext cx="39029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Я знаю, что завтра будет солнце.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4081347" y="4438185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прямая и косвенная речь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748" y="170057"/>
            <a:ext cx="2901291" cy="2336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53614"/>
            <a:ext cx="7886700" cy="1325563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                     </a:t>
            </a:r>
            <a:r>
              <a:rPr lang="ru-RU" sz="6600" b="1" i="1" u="sng" dirty="0" smtClean="0">
                <a:solidFill>
                  <a:srgbClr val="C00000"/>
                </a:solidFill>
              </a:rPr>
              <a:t>Тест</a:t>
            </a:r>
            <a:endParaRPr lang="ru-RU" sz="6600" b="1" i="1" u="sng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microsoft_office2003_ex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6311" y="3948461"/>
            <a:ext cx="3133493" cy="2351978"/>
          </a:xfrm>
          <a:prstGeom prst="rect">
            <a:avLst/>
          </a:prstGeom>
        </p:spPr>
      </p:pic>
      <p:sp>
        <p:nvSpPr>
          <p:cNvPr id="8" name="Стрелка вниз 7"/>
          <p:cNvSpPr/>
          <p:nvPr/>
        </p:nvSpPr>
        <p:spPr>
          <a:xfrm>
            <a:off x="4393581" y="1884556"/>
            <a:ext cx="2252546" cy="1661531"/>
          </a:xfrm>
          <a:prstGeom prst="downArrow">
            <a:avLst>
              <a:gd name="adj1" fmla="val 50000"/>
              <a:gd name="adj2" fmla="val 600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499" y="365126"/>
            <a:ext cx="7886700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 (по выбору)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3902" y="1382751"/>
            <a:ext cx="71702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>
              <a:buAutoNum type="arabicPeriod"/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Упр. 404 (стр.194). Оформить в виде таблицы: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02420" y="2467517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Предложения с прямой речью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Предложения с косвенной речью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73044" y="3681013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Выписать из повести «Капитанская дочка» по одному предложения с прямой речью на каждую  схему.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58815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По мнению </a:t>
            </a:r>
            <a:r>
              <a:rPr lang="ru-RU" b="1" i="1" dirty="0" err="1" smtClean="0">
                <a:solidFill>
                  <a:srgbClr val="C00000"/>
                </a:solidFill>
              </a:rPr>
              <a:t>Лакитина</a:t>
            </a:r>
            <a:r>
              <a:rPr lang="ru-RU" b="1" i="1" dirty="0" smtClean="0">
                <a:solidFill>
                  <a:srgbClr val="C00000"/>
                </a:solidFill>
              </a:rPr>
              <a:t> Дани</a:t>
            </a:r>
            <a:r>
              <a:rPr lang="ru-RU" i="1" dirty="0" smtClean="0">
                <a:solidFill>
                  <a:srgbClr val="C00000"/>
                </a:solidFill>
              </a:rPr>
              <a:t>, нужно, чтобы народы и страны жили в мире и процветании.</a:t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0157" y="1940312"/>
            <a:ext cx="783930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Особенно на войне страшно, </a:t>
            </a:r>
            <a:r>
              <a:rPr lang="ru-RU" sz="4000" b="1" i="1" dirty="0" smtClean="0">
                <a:solidFill>
                  <a:srgbClr val="C00000"/>
                </a:solidFill>
              </a:rPr>
              <a:t>как считает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Кобозов</a:t>
            </a:r>
            <a:r>
              <a:rPr lang="ru-RU" sz="4000" b="1" i="1" dirty="0" smtClean="0">
                <a:solidFill>
                  <a:srgbClr val="C00000"/>
                </a:solidFill>
              </a:rPr>
              <a:t> Даня</a:t>
            </a:r>
            <a:r>
              <a:rPr lang="ru-RU" sz="4000" i="1" dirty="0" smtClean="0">
                <a:solidFill>
                  <a:srgbClr val="C00000"/>
                </a:solidFill>
              </a:rPr>
              <a:t>, когда гибнут дети.</a:t>
            </a:r>
          </a:p>
          <a:p>
            <a:endParaRPr lang="ru-RU" sz="4400" i="1" dirty="0" smtClean="0">
              <a:solidFill>
                <a:srgbClr val="C00000"/>
              </a:solidFill>
            </a:endParaRPr>
          </a:p>
          <a:p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16927" y="4009084"/>
            <a:ext cx="53637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Если нет бойца, </a:t>
            </a:r>
            <a:r>
              <a:rPr lang="ru-RU" sz="4000" b="1" i="1" dirty="0" smtClean="0">
                <a:solidFill>
                  <a:srgbClr val="C00000"/>
                </a:solidFill>
              </a:rPr>
              <a:t>как утверждает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Вандин</a:t>
            </a:r>
            <a:r>
              <a:rPr lang="ru-RU" sz="4000" b="1" i="1" dirty="0" smtClean="0">
                <a:solidFill>
                  <a:srgbClr val="C00000"/>
                </a:solidFill>
              </a:rPr>
              <a:t> Дима</a:t>
            </a:r>
            <a:r>
              <a:rPr lang="ru-RU" sz="4000" i="1" dirty="0" smtClean="0">
                <a:solidFill>
                  <a:srgbClr val="C00000"/>
                </a:solidFill>
              </a:rPr>
              <a:t>, то нет и победы.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97001" y="32052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Аня Куницкая с горечью пишет: «К сожалению, сейчас в мире начинается информационная война».</a:t>
            </a:r>
            <a:r>
              <a:rPr lang="ru-RU" sz="3200" i="1" dirty="0" smtClean="0">
                <a:solidFill>
                  <a:srgbClr val="FF0000"/>
                </a:solidFill>
              </a:rPr>
              <a:t/>
            </a:r>
            <a:br>
              <a:rPr lang="ru-RU" sz="3200" i="1" dirty="0" smtClean="0">
                <a:solidFill>
                  <a:srgbClr val="FF0000"/>
                </a:solidFill>
              </a:rPr>
            </a:b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1375" y="1461922"/>
            <a:ext cx="71367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«Люди! – призывает Владислав </a:t>
            </a:r>
            <a:r>
              <a:rPr lang="ru-RU" sz="3200" i="1" dirty="0" err="1" smtClean="0">
                <a:solidFill>
                  <a:srgbClr val="FF0000"/>
                </a:solidFill>
              </a:rPr>
              <a:t>Мындру</a:t>
            </a:r>
            <a:r>
              <a:rPr lang="ru-RU" sz="3200" i="1" dirty="0" smtClean="0">
                <a:solidFill>
                  <a:srgbClr val="FF0000"/>
                </a:solidFill>
              </a:rPr>
              <a:t>. –Вы должны помнить тех, кто совершил тот самый подвиг во имя нашей Родины!»</a:t>
            </a:r>
          </a:p>
          <a:p>
            <a:pPr>
              <a:buNone/>
            </a:pPr>
            <a:endParaRPr lang="ru-RU" sz="3200" i="1" dirty="0" smtClean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7355" y="3431003"/>
            <a:ext cx="65457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«Неужели человек рождается для войны? – недоумевает Ваня Арефин. – Мне не хочется в это верить. Зачем рождаться для разрушения?»</a:t>
            </a:r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999" y="500948"/>
            <a:ext cx="7886700" cy="1325563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Соловьева Ксения считает, что современное молодое поколение не относится к войне серьезно.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7356" y="1959040"/>
            <a:ext cx="70364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rgbClr val="C00000"/>
                </a:solidFill>
              </a:rPr>
              <a:t>Бабушка Ромы </a:t>
            </a:r>
            <a:r>
              <a:rPr lang="ru-RU" sz="2800" i="1" dirty="0" err="1" smtClean="0">
                <a:solidFill>
                  <a:srgbClr val="C00000"/>
                </a:solidFill>
              </a:rPr>
              <a:t>Лещенко</a:t>
            </a:r>
            <a:r>
              <a:rPr lang="ru-RU" sz="2800" i="1" dirty="0" smtClean="0">
                <a:solidFill>
                  <a:srgbClr val="C00000"/>
                </a:solidFill>
              </a:rPr>
              <a:t> рассказывала, как они с матерью во время войны находили очистки и жарили их на трубе от буржуйки, выходящей в окно.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83473" y="3999714"/>
            <a:ext cx="5597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rgbClr val="C00000"/>
                </a:solidFill>
              </a:rPr>
              <a:t>Меля Настя с сожалением  пишет, что во время войны было разрушено множество городов, которые сейчас могли бы славиться своею красотой.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001" y="777721"/>
            <a:ext cx="7886700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Двадцать восьмое апреля.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Классная работа.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7356" y="2135679"/>
            <a:ext cx="70029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Чужая речь. Основные способы передачи чужой речи.</a:t>
            </a:r>
            <a:endParaRPr lang="ru-RU" sz="4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289" y="142101"/>
            <a:ext cx="7886700" cy="13255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04694" y="1108646"/>
            <a:ext cx="37356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400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Знать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способы передачи чужой речи;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понятия «прямая речь», «косвенная речь»;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структуру предложений с       прямой и косвенной речью;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правила письменного оформления предложений с прямой и косвенной речью.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51502" y="1173362"/>
            <a:ext cx="2854713" cy="428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Уметь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различать предложения с прямой, косвенной речью и выразительно их читать;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определять место слов автора и прямой речи;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правильно ставить знаки препинания в предложениях с прямой и косвенной речью и обосновывать их постановку.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Предложения с прямой речью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2963" y="1639229"/>
            <a:ext cx="2191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Прямая речь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66216" y="1895708"/>
            <a:ext cx="7633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8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8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3941" y="1805827"/>
            <a:ext cx="457592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Слова автора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4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(комментирующая часть)</a:t>
            </a:r>
            <a:endParaRPr lang="ru-RU" sz="40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4966"/>
            <a:ext cx="7886700" cy="1545723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 автора указывают: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3873" y="1370929"/>
            <a:ext cx="5455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кому  принадлежит прямая речь;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269" y="1934957"/>
            <a:ext cx="8675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когда и при каких обстоятельствах была произнесена прямая речь;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6049" y="3005474"/>
            <a:ext cx="59101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манеру говорения лица, речь которого передаётся.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3746" y="4057424"/>
            <a:ext cx="8151542" cy="238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Глаголы, используемые для оформления слов автора: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говорить, сказать, спросить, ответить, прошептать, крикнуть, приказать, просить, молить, подумать, вспомнить, решить, предложить, засмеяться, обрадоваться, насторожиться, обидеться,  удивиться, ужаснуться, ухмыльнуться…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_1_русски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8965580" cy="1325563"/>
          </a:xfrm>
        </p:spPr>
        <p:txBody>
          <a:bodyPr>
            <a:normAutofit/>
          </a:bodyPr>
          <a:lstStyle/>
          <a:p>
            <a:r>
              <a:rPr lang="ru-RU" sz="4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lang="ru-RU" sz="4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речь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может находиться: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1295" y="1694315"/>
            <a:ext cx="45954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1) Перед словами автора: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92729" y="2218422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«П», - а.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4214" y="2196119"/>
            <a:ext cx="17235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«П!» - а.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417" y="2251875"/>
            <a:ext cx="1768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«П?» - а.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786" y="3043612"/>
            <a:ext cx="3951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2) После слов автора: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59688" y="3545417"/>
            <a:ext cx="1552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А: «П».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89297" y="3433905"/>
            <a:ext cx="15856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А: «П!»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75839" y="3511963"/>
            <a:ext cx="1654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А: «П?»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4107" y="4404060"/>
            <a:ext cx="62298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3) Разрываться   словами   автора: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1718" y="4983925"/>
            <a:ext cx="2347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«П, - а, -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90973" y="4983924"/>
            <a:ext cx="2462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«П! - а. - П».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937" y="4972772"/>
            <a:ext cx="2531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«П? - а. - П».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60280" y="575335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«П, - а. - П».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29841" y="5675299"/>
            <a:ext cx="2462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«П, - а: - П».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</TotalTime>
  <Words>661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По мнению Лакитина Дани, нужно, чтобы народы и страны жили в мире и процветании. </vt:lpstr>
      <vt:lpstr>Аня Куницкая с горечью пишет: «К сожалению, сейчас в мире начинается информационная война». </vt:lpstr>
      <vt:lpstr>Соловьева Ксения считает, что современное молодое поколение не относится к войне серьезно.</vt:lpstr>
      <vt:lpstr>Двадцать восьмое апреля.          Классная работа.</vt:lpstr>
      <vt:lpstr>                       Цели</vt:lpstr>
      <vt:lpstr>Предложения с прямой речью</vt:lpstr>
      <vt:lpstr>Слова автора указывают: </vt:lpstr>
      <vt:lpstr>Прямая речь может находиться:</vt:lpstr>
      <vt:lpstr> Косвенная речь – речь какого-либо  лица, сообщаемая от лица того, кто ее передает.</vt:lpstr>
      <vt:lpstr>Истинная любовь к своей стране немыслима без любви к своему языку.       К.Г. Паустовский. </vt:lpstr>
      <vt:lpstr>« Истинная любовь к своей стране немыслима без любви к своему языку», - писал К. Г. Паустовский.</vt:lpstr>
      <vt:lpstr>                      Задание:  составить предложения с прямой речью на каждую схему, используя разные глаголы для оформления слов автора.  Время выполнения:  7 минут.</vt:lpstr>
      <vt:lpstr>                Экспресс - игра</vt:lpstr>
      <vt:lpstr>                     Тест</vt:lpstr>
      <vt:lpstr>Домашнее задание (по выбору)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</cp:lastModifiedBy>
  <cp:revision>51</cp:revision>
  <dcterms:created xsi:type="dcterms:W3CDTF">2013-11-19T05:52:05Z</dcterms:created>
  <dcterms:modified xsi:type="dcterms:W3CDTF">2015-10-07T03:14:24Z</dcterms:modified>
</cp:coreProperties>
</file>