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58" r:id="rId5"/>
    <p:sldId id="260" r:id="rId6"/>
    <p:sldId id="261" r:id="rId7"/>
    <p:sldId id="262" r:id="rId8"/>
    <p:sldId id="263" r:id="rId9"/>
    <p:sldId id="266" r:id="rId10"/>
    <p:sldId id="270" r:id="rId11"/>
    <p:sldId id="271" r:id="rId12"/>
    <p:sldId id="267" r:id="rId13"/>
    <p:sldId id="272" r:id="rId14"/>
    <p:sldId id="274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>
        <p:scale>
          <a:sx n="75" d="100"/>
          <a:sy n="75" d="100"/>
        </p:scale>
        <p:origin x="-121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Возрастные</a:t>
            </a:r>
            <a:r>
              <a:rPr lang="ru-RU" baseline="0" dirty="0" smtClean="0"/>
              <a:t> группы</a:t>
            </a:r>
            <a:endParaRPr lang="ru-RU" dirty="0"/>
          </a:p>
        </c:rich>
      </c:tx>
      <c:layout/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1 группа</c:v>
                </c:pt>
                <c:pt idx="1">
                  <c:v>2 группа</c:v>
                </c:pt>
                <c:pt idx="2">
                  <c:v>3 группа</c:v>
                </c:pt>
                <c:pt idx="3">
                  <c:v>4 группа</c:v>
                </c:pt>
                <c:pt idx="4">
                  <c:v>5 группа             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0.11</c:v>
                </c:pt>
                <c:pt idx="1">
                  <c:v>0.36</c:v>
                </c:pt>
                <c:pt idx="2">
                  <c:v>0.16</c:v>
                </c:pt>
                <c:pt idx="3">
                  <c:v>0.23</c:v>
                </c:pt>
                <c:pt idx="4">
                  <c:v>0.14000000000000001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.10000007715192138"/>
          <c:y val="0.10010631730089062"/>
          <c:w val="0.89999992284807862"/>
          <c:h val="5.7455289777929033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Наличие</a:t>
            </a:r>
            <a:r>
              <a:rPr lang="ru-RU" baseline="0" dirty="0" smtClean="0"/>
              <a:t> домашней библиотеки</a:t>
            </a:r>
            <a:endParaRPr lang="ru-RU" dirty="0"/>
          </a:p>
        </c:rich>
      </c:tx>
      <c:layout>
        <c:manualLayout>
          <c:xMode val="edge"/>
          <c:yMode val="edge"/>
          <c:x val="0.24251316312725379"/>
          <c:y val="3.9977039588193902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32328813976377951"/>
          <c:w val="1"/>
          <c:h val="0.6074311023622047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bubble3D val="0"/>
            <c:explosion val="43"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2"/>
                <c:pt idx="0">
                  <c:v>Есть домашняя библиотека</c:v>
                </c:pt>
                <c:pt idx="1">
                  <c:v>Нет домашней библиотеки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0.87</c:v>
                </c:pt>
                <c:pt idx="1">
                  <c:v>0.13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.2642380249343832"/>
          <c:y val="0.1245"/>
          <c:w val="0.50485728346456693"/>
          <c:h val="0.1028037625449024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1692" y="1916832"/>
            <a:ext cx="7272808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altLang="ru-RU" b="1" dirty="0" smtClean="0"/>
              <a:t>Муниципальное </a:t>
            </a:r>
            <a:r>
              <a:rPr lang="ru-RU" altLang="ru-RU" b="1" dirty="0"/>
              <a:t>бюджетное образовательное учреждение «Киртелинская средняя общеобразовательная школа»</a:t>
            </a:r>
            <a:br>
              <a:rPr lang="ru-RU" altLang="ru-RU" b="1" dirty="0"/>
            </a:br>
            <a:r>
              <a:rPr lang="ru-RU" altLang="ru-RU" b="1" dirty="0"/>
              <a:t>Тетюшского муниципального района </a:t>
            </a:r>
            <a:r>
              <a:rPr lang="ru-RU" altLang="ru-RU" b="1" dirty="0" smtClean="0"/>
              <a:t>РТ</a:t>
            </a:r>
          </a:p>
          <a:p>
            <a:pPr lvl="0" algn="ctr">
              <a:spcBef>
                <a:spcPct val="0"/>
              </a:spcBef>
              <a:defRPr/>
            </a:pPr>
            <a:endParaRPr lang="ru-RU" altLang="ru-RU" b="1" dirty="0"/>
          </a:p>
          <a:p>
            <a:pPr lvl="0" algn="ctr">
              <a:spcBef>
                <a:spcPct val="0"/>
              </a:spcBef>
              <a:defRPr/>
            </a:pPr>
            <a:endParaRPr lang="ru-RU" altLang="ru-RU" b="1" dirty="0" smtClean="0"/>
          </a:p>
          <a:p>
            <a:pPr lvl="0" algn="ctr">
              <a:spcBef>
                <a:spcPct val="0"/>
              </a:spcBef>
              <a:defRPr/>
            </a:pP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j-ea"/>
                <a:cs typeface="+mj-cs"/>
              </a:rPr>
              <a:t>Исследовательская</a:t>
            </a:r>
            <a:r>
              <a:rPr kumimoji="0" lang="ru-RU" sz="3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ea typeface="+mj-ea"/>
                <a:cs typeface="+mj-cs"/>
              </a:rPr>
              <a:t> работа на тему: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4400" baseline="0" dirty="0" smtClean="0">
                <a:solidFill>
                  <a:srgbClr val="FF0000"/>
                </a:solidFill>
                <a:ea typeface="+mj-ea"/>
                <a:cs typeface="+mj-cs"/>
              </a:rPr>
              <a:t>«Отношение жителей села </a:t>
            </a:r>
            <a:r>
              <a:rPr lang="ru-RU" sz="4400" baseline="0" dirty="0" err="1" smtClean="0">
                <a:solidFill>
                  <a:srgbClr val="FF0000"/>
                </a:solidFill>
                <a:ea typeface="+mj-ea"/>
                <a:cs typeface="+mj-cs"/>
              </a:rPr>
              <a:t>Киртели</a:t>
            </a:r>
            <a:r>
              <a:rPr lang="ru-RU" sz="4400" baseline="0" dirty="0" smtClean="0">
                <a:solidFill>
                  <a:srgbClr val="FF0000"/>
                </a:solidFill>
                <a:ea typeface="+mj-ea"/>
                <a:cs typeface="+mj-cs"/>
              </a:rPr>
              <a:t> к чтению»</a:t>
            </a:r>
            <a:endParaRPr kumimoji="0" lang="ru-RU" sz="440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4005064"/>
            <a:ext cx="4136504" cy="2088232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Работу выполнил: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ченик </a:t>
            </a: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класса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Ещиганов</a:t>
            </a: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Константин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Научный руководитель: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Ежкова Татьяна Викторовна,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читель </a:t>
            </a: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истории и обществознания</a:t>
            </a:r>
          </a:p>
          <a:p>
            <a:pPr algn="ctr">
              <a:spcBef>
                <a:spcPts val="0"/>
              </a:spcBef>
              <a:buNone/>
            </a:pPr>
            <a:endParaRPr lang="ru-RU" sz="22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-9082117"/>
            <a:ext cx="853244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Уважаемый участник социологического опроса! Обращаемся к Вам с просьбой высказать свое предпочтение в литературе.</a:t>
            </a:r>
          </a:p>
          <a:p>
            <a:r>
              <a:rPr lang="ru-RU" sz="1200" dirty="0"/>
              <a:t>Данное анкетирование анонимно. Результаты опроса будут использованы в обобщенном виде.  Техника заполнения: прочитав вопросы, подчеркните (обведите) код ответа, который наиболее близок к Вашему личному мнению или напишите свой вариант.</a:t>
            </a:r>
          </a:p>
          <a:p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/>
              <a:t>1. Ваш возраст.</a:t>
            </a:r>
            <a:endParaRPr lang="ru-RU" sz="1200" dirty="0"/>
          </a:p>
          <a:p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а) от 7 до 10 лет</a:t>
            </a:r>
          </a:p>
          <a:p>
            <a:r>
              <a:rPr lang="ru-RU" sz="1200" dirty="0"/>
              <a:t>б) от 11 до 17</a:t>
            </a:r>
          </a:p>
          <a:p>
            <a:r>
              <a:rPr lang="ru-RU" sz="1200" dirty="0"/>
              <a:t>в) от 18 до 35</a:t>
            </a:r>
          </a:p>
          <a:p>
            <a:r>
              <a:rPr lang="ru-RU" sz="1200" dirty="0"/>
              <a:t>г) от 36 до 55</a:t>
            </a:r>
          </a:p>
          <a:p>
            <a:r>
              <a:rPr lang="ru-RU" sz="1200" dirty="0"/>
              <a:t>д) от 56 и старше</a:t>
            </a:r>
          </a:p>
          <a:p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/>
              <a:t>2. Ваш пол.</a:t>
            </a:r>
            <a:endParaRPr lang="ru-RU" sz="1200" dirty="0"/>
          </a:p>
          <a:p>
            <a:r>
              <a:rPr lang="ru-RU" sz="1200" dirty="0"/>
              <a:t>а) мужской                                             б) женский</a:t>
            </a:r>
          </a:p>
          <a:p>
            <a:r>
              <a:rPr lang="ru-RU" sz="1200" b="1" dirty="0"/>
              <a:t>3. В свободное время ты предпочитаешь: </a:t>
            </a:r>
            <a:endParaRPr lang="ru-RU" sz="1200" dirty="0"/>
          </a:p>
          <a:p>
            <a:r>
              <a:rPr lang="ru-RU" sz="1200" dirty="0"/>
              <a:t>а) читать книги	</a:t>
            </a:r>
          </a:p>
          <a:p>
            <a:r>
              <a:rPr lang="ru-RU" sz="1200" dirty="0"/>
              <a:t>б) играть в компьютер	</a:t>
            </a:r>
          </a:p>
          <a:p>
            <a:r>
              <a:rPr lang="ru-RU" sz="1200" dirty="0"/>
              <a:t>в) заниматься спортом</a:t>
            </a:r>
          </a:p>
          <a:p>
            <a:r>
              <a:rPr lang="ru-RU" sz="1200" dirty="0"/>
              <a:t>г) общаться с родными </a:t>
            </a:r>
          </a:p>
          <a:p>
            <a:r>
              <a:rPr lang="ru-RU" sz="1200" dirty="0"/>
              <a:t>д) смотреть</a:t>
            </a:r>
            <a:r>
              <a:rPr lang="en-US" sz="1200" dirty="0"/>
              <a:t>TV</a:t>
            </a:r>
            <a:r>
              <a:rPr lang="ru-RU" sz="1200" dirty="0"/>
              <a:t>	</a:t>
            </a:r>
          </a:p>
          <a:p>
            <a:r>
              <a:rPr lang="ru-RU" sz="1200" dirty="0"/>
              <a:t>е) играть с друзьями</a:t>
            </a:r>
          </a:p>
          <a:p>
            <a:r>
              <a:rPr lang="ru-RU" sz="1200" dirty="0"/>
              <a:t/>
            </a:r>
            <a:br>
              <a:rPr lang="ru-RU" sz="1200" dirty="0"/>
            </a:br>
            <a:r>
              <a:rPr lang="ru-RU" sz="1200" b="1" dirty="0"/>
              <a:t>4. Любите ли вы читать?</a:t>
            </a:r>
            <a:endParaRPr lang="ru-RU" sz="1200" dirty="0"/>
          </a:p>
          <a:p>
            <a:r>
              <a:rPr lang="ru-RU" sz="1200" dirty="0"/>
              <a:t>а) да                                         б) нет</a:t>
            </a:r>
          </a:p>
          <a:p>
            <a:r>
              <a:rPr lang="ru-RU" sz="1200" dirty="0"/>
              <a:t>Если Вы ответили НЕТ, переходите к вопросу №11</a:t>
            </a:r>
          </a:p>
          <a:p>
            <a:r>
              <a:rPr lang="ru-RU" sz="1200" b="1" dirty="0"/>
              <a:t>5. С какой целью Вы чаще всего читаете?</a:t>
            </a:r>
            <a:endParaRPr lang="ru-RU" sz="1200" dirty="0"/>
          </a:p>
          <a:p>
            <a:r>
              <a:rPr lang="ru-RU" sz="1200" dirty="0"/>
              <a:t>а) учебной</a:t>
            </a:r>
          </a:p>
          <a:p>
            <a:r>
              <a:rPr lang="ru-RU" sz="1200" dirty="0"/>
              <a:t>б) производственной (в помощь повышению квалификации, освоению новой профессии)</a:t>
            </a:r>
          </a:p>
          <a:p>
            <a:r>
              <a:rPr lang="ru-RU" sz="1200" dirty="0"/>
              <a:t>в) для расширения кругозора                                   </a:t>
            </a:r>
          </a:p>
          <a:p>
            <a:r>
              <a:rPr lang="ru-RU" sz="1200" dirty="0"/>
              <a:t>г) для души</a:t>
            </a:r>
          </a:p>
          <a:p>
            <a:r>
              <a:rPr lang="ru-RU" sz="1200" dirty="0"/>
              <a:t>д) заполнить свободное время</a:t>
            </a:r>
          </a:p>
          <a:p>
            <a:r>
              <a:rPr lang="ru-RU" sz="1200" dirty="0"/>
              <a:t> е) другое (что именно?) ___________________________________________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76672"/>
            <a:ext cx="8136904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                                          Анкета </a:t>
            </a:r>
            <a:r>
              <a:rPr lang="ru-RU" sz="2400" b="1" dirty="0">
                <a:solidFill>
                  <a:srgbClr val="C00000"/>
                </a:solidFill>
              </a:rPr>
              <a:t/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b="1" dirty="0"/>
              <a:t>1. Ваш возраст</a:t>
            </a:r>
            <a:r>
              <a:rPr lang="ru-RU" b="1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от 7 до 10 </a:t>
            </a:r>
            <a:r>
              <a:rPr lang="ru-RU" dirty="0" smtClean="0"/>
              <a:t>лет                    б</a:t>
            </a:r>
            <a:r>
              <a:rPr lang="ru-RU" dirty="0"/>
              <a:t>) от 11 до </a:t>
            </a:r>
            <a:r>
              <a:rPr lang="ru-RU" dirty="0" smtClean="0"/>
              <a:t>17                       в</a:t>
            </a:r>
            <a:r>
              <a:rPr lang="ru-RU" dirty="0"/>
              <a:t>) от 18 до 35</a:t>
            </a:r>
          </a:p>
          <a:p>
            <a:r>
              <a:rPr lang="ru-RU" dirty="0"/>
              <a:t>г) от 36 до </a:t>
            </a:r>
            <a:r>
              <a:rPr lang="ru-RU" dirty="0" smtClean="0"/>
              <a:t>55                         д</a:t>
            </a:r>
            <a:r>
              <a:rPr lang="ru-RU" dirty="0"/>
              <a:t>) от 56 и </a:t>
            </a:r>
            <a:r>
              <a:rPr lang="ru-RU" dirty="0" smtClean="0"/>
              <a:t>старше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2. Ваш пол.</a:t>
            </a:r>
            <a:endParaRPr lang="ru-RU" dirty="0"/>
          </a:p>
          <a:p>
            <a:r>
              <a:rPr lang="ru-RU" dirty="0"/>
              <a:t>а) мужской                                             б) женский</a:t>
            </a:r>
          </a:p>
          <a:p>
            <a:r>
              <a:rPr lang="ru-RU" b="1" dirty="0"/>
              <a:t>3. В свободное время ты предпочитаешь: </a:t>
            </a:r>
            <a:endParaRPr lang="ru-RU" dirty="0"/>
          </a:p>
          <a:p>
            <a:r>
              <a:rPr lang="ru-RU" dirty="0"/>
              <a:t>а) читать книги	</a:t>
            </a:r>
            <a:r>
              <a:rPr lang="ru-RU" dirty="0" smtClean="0"/>
              <a:t>                       б</a:t>
            </a:r>
            <a:r>
              <a:rPr lang="ru-RU" dirty="0"/>
              <a:t>) играть в компьютер	</a:t>
            </a:r>
          </a:p>
          <a:p>
            <a:r>
              <a:rPr lang="ru-RU" dirty="0"/>
              <a:t>в) заниматься </a:t>
            </a:r>
            <a:r>
              <a:rPr lang="ru-RU" dirty="0" smtClean="0"/>
              <a:t>спортом                 г</a:t>
            </a:r>
            <a:r>
              <a:rPr lang="ru-RU" dirty="0"/>
              <a:t>) общаться с родными </a:t>
            </a:r>
          </a:p>
          <a:p>
            <a:r>
              <a:rPr lang="ru-RU" dirty="0"/>
              <a:t>д) смотреть</a:t>
            </a:r>
            <a:r>
              <a:rPr lang="en-US" dirty="0"/>
              <a:t>TV</a:t>
            </a:r>
            <a:r>
              <a:rPr lang="ru-RU" dirty="0"/>
              <a:t>	</a:t>
            </a:r>
            <a:r>
              <a:rPr lang="ru-RU" dirty="0" smtClean="0"/>
              <a:t>                       е</a:t>
            </a:r>
            <a:r>
              <a:rPr lang="ru-RU" dirty="0"/>
              <a:t>) играть с </a:t>
            </a:r>
            <a:r>
              <a:rPr lang="ru-RU" dirty="0" smtClean="0"/>
              <a:t>друзьями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4. Любите ли вы читать?</a:t>
            </a:r>
            <a:endParaRPr lang="ru-RU" dirty="0"/>
          </a:p>
          <a:p>
            <a:r>
              <a:rPr lang="ru-RU" dirty="0"/>
              <a:t>а) да                                         б) нет</a:t>
            </a:r>
          </a:p>
          <a:p>
            <a:r>
              <a:rPr lang="ru-RU" dirty="0"/>
              <a:t>Если Вы ответили НЕТ, переходите к вопросу №11</a:t>
            </a:r>
          </a:p>
          <a:p>
            <a:r>
              <a:rPr lang="ru-RU" b="1" dirty="0"/>
              <a:t>5. С какой целью Вы чаще всего читаете?</a:t>
            </a:r>
            <a:endParaRPr lang="ru-RU" dirty="0"/>
          </a:p>
          <a:p>
            <a:r>
              <a:rPr lang="ru-RU" dirty="0"/>
              <a:t>а) учебной</a:t>
            </a:r>
          </a:p>
          <a:p>
            <a:r>
              <a:rPr lang="ru-RU" dirty="0" smtClean="0"/>
              <a:t> б</a:t>
            </a:r>
            <a:r>
              <a:rPr lang="ru-RU" dirty="0"/>
              <a:t>) производственной (в помощь повышению квалификации, освоению новой профессии)</a:t>
            </a:r>
          </a:p>
          <a:p>
            <a:r>
              <a:rPr lang="ru-RU" dirty="0" smtClean="0"/>
              <a:t>                   в</a:t>
            </a:r>
            <a:r>
              <a:rPr lang="ru-RU" dirty="0"/>
              <a:t>) для расширения кругозора                                   </a:t>
            </a:r>
          </a:p>
          <a:p>
            <a:r>
              <a:rPr lang="ru-RU" dirty="0" smtClean="0"/>
              <a:t>                   г</a:t>
            </a:r>
            <a:r>
              <a:rPr lang="ru-RU" dirty="0"/>
              <a:t>) для души</a:t>
            </a:r>
          </a:p>
          <a:p>
            <a:r>
              <a:rPr lang="ru-RU" dirty="0" smtClean="0"/>
              <a:t>                   д</a:t>
            </a:r>
            <a:r>
              <a:rPr lang="ru-RU" dirty="0"/>
              <a:t>) заполнить свободное время</a:t>
            </a:r>
          </a:p>
          <a:p>
            <a:r>
              <a:rPr lang="ru-RU" dirty="0" smtClean="0"/>
              <a:t>                   </a:t>
            </a:r>
            <a:r>
              <a:rPr lang="ru-RU" dirty="0"/>
              <a:t>е) другое (что именно?) 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845501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548680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6. Что вы предпочитаете больше отечественную или зарубежную литературу? </a:t>
            </a:r>
            <a:endParaRPr lang="ru-RU" dirty="0"/>
          </a:p>
          <a:p>
            <a:r>
              <a:rPr lang="ru-RU" dirty="0"/>
              <a:t>а) отечественная литература                                   б) зарубежная литература</a:t>
            </a:r>
          </a:p>
          <a:p>
            <a:r>
              <a:rPr lang="ru-RU" b="1" dirty="0"/>
              <a:t>7. Какой жанр книги вы предпочитаете? (возможно несколько вариантов ответа</a:t>
            </a:r>
            <a:r>
              <a:rPr lang="ru-RU" b="1" dirty="0" smtClean="0"/>
              <a:t>)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</a:t>
            </a:r>
            <a:r>
              <a:rPr lang="ru-RU" dirty="0" smtClean="0"/>
              <a:t>былина          б</a:t>
            </a:r>
            <a:r>
              <a:rPr lang="ru-RU" dirty="0"/>
              <a:t>) драма </a:t>
            </a:r>
            <a:r>
              <a:rPr lang="ru-RU" dirty="0" smtClean="0"/>
              <a:t>                 в</a:t>
            </a:r>
            <a:r>
              <a:rPr lang="ru-RU" dirty="0"/>
              <a:t>) </a:t>
            </a:r>
            <a:r>
              <a:rPr lang="ru-RU" dirty="0" smtClean="0"/>
              <a:t>ода                        г</a:t>
            </a:r>
            <a:r>
              <a:rPr lang="ru-RU" dirty="0"/>
              <a:t>) лирика </a:t>
            </a:r>
            <a:r>
              <a:rPr lang="ru-RU" dirty="0" smtClean="0"/>
              <a:t>               </a:t>
            </a:r>
          </a:p>
          <a:p>
            <a:r>
              <a:rPr lang="ru-RU" dirty="0" smtClean="0"/>
              <a:t> д</a:t>
            </a:r>
            <a:r>
              <a:rPr lang="ru-RU" dirty="0"/>
              <a:t>) рассказ </a:t>
            </a:r>
            <a:r>
              <a:rPr lang="ru-RU" dirty="0" smtClean="0"/>
              <a:t>        е</a:t>
            </a:r>
            <a:r>
              <a:rPr lang="ru-RU" dirty="0"/>
              <a:t>) </a:t>
            </a:r>
            <a:r>
              <a:rPr lang="ru-RU" dirty="0" smtClean="0"/>
              <a:t>повесть               ж</a:t>
            </a:r>
            <a:r>
              <a:rPr lang="ru-RU" dirty="0"/>
              <a:t>) </a:t>
            </a:r>
            <a:r>
              <a:rPr lang="ru-RU" dirty="0" smtClean="0"/>
              <a:t>роман                  з</a:t>
            </a:r>
            <a:r>
              <a:rPr lang="ru-RU" dirty="0"/>
              <a:t>) стихотворение</a:t>
            </a:r>
          </a:p>
          <a:p>
            <a:r>
              <a:rPr lang="ru-RU" dirty="0"/>
              <a:t>и) </a:t>
            </a:r>
            <a:r>
              <a:rPr lang="ru-RU" dirty="0" smtClean="0"/>
              <a:t>поэма             к</a:t>
            </a:r>
            <a:r>
              <a:rPr lang="ru-RU" dirty="0"/>
              <a:t>) </a:t>
            </a:r>
            <a:r>
              <a:rPr lang="ru-RU" dirty="0" smtClean="0"/>
              <a:t>детектив             л</a:t>
            </a:r>
            <a:r>
              <a:rPr lang="ru-RU" dirty="0"/>
              <a:t>) газетные </a:t>
            </a:r>
            <a:r>
              <a:rPr lang="ru-RU" dirty="0" smtClean="0"/>
              <a:t>статьи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8. Сколько обычно, по времени, в день вы читаете?</a:t>
            </a:r>
            <a:endParaRPr lang="ru-RU" dirty="0"/>
          </a:p>
          <a:p>
            <a:r>
              <a:rPr lang="ru-RU" dirty="0"/>
              <a:t>а) меньше часа                                      б) от 1 до 3 часов</a:t>
            </a:r>
          </a:p>
          <a:p>
            <a:r>
              <a:rPr lang="ru-RU" dirty="0"/>
              <a:t>в) от 3 до 5 часов                                  г) другое ______________</a:t>
            </a:r>
          </a:p>
          <a:p>
            <a:r>
              <a:rPr lang="ru-RU" b="1" dirty="0"/>
              <a:t>9. Что в Вашем понимании «хорошая книга»? (не более 3-х вариантов</a:t>
            </a:r>
            <a:r>
              <a:rPr lang="ru-RU" b="1" dirty="0" smtClean="0"/>
              <a:t>)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полезная                             </a:t>
            </a:r>
            <a:r>
              <a:rPr lang="ru-RU" dirty="0" smtClean="0"/>
              <a:t>б</a:t>
            </a:r>
            <a:r>
              <a:rPr lang="ru-RU" dirty="0"/>
              <a:t>) умная</a:t>
            </a:r>
          </a:p>
          <a:p>
            <a:r>
              <a:rPr lang="ru-RU" dirty="0"/>
              <a:t>в) увлекательная                                </a:t>
            </a:r>
            <a:r>
              <a:rPr lang="ru-RU" dirty="0" smtClean="0"/>
              <a:t>г</a:t>
            </a:r>
            <a:r>
              <a:rPr lang="ru-RU" dirty="0"/>
              <a:t>) легко читается</a:t>
            </a:r>
          </a:p>
          <a:p>
            <a:r>
              <a:rPr lang="ru-RU" dirty="0"/>
              <a:t>д) хорошо оформленная (шрифт, иллюстрации, качество печати и т.п.)</a:t>
            </a:r>
          </a:p>
          <a:p>
            <a:r>
              <a:rPr lang="ru-RU" dirty="0"/>
              <a:t>е) другое (укажите что</a:t>
            </a:r>
            <a:r>
              <a:rPr lang="ru-RU" dirty="0" smtClean="0"/>
              <a:t>)__________________________________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10. Всегда ли Вы дочитываете книгу до конца?</a:t>
            </a:r>
            <a:endParaRPr lang="ru-RU" dirty="0"/>
          </a:p>
          <a:p>
            <a:r>
              <a:rPr lang="ru-RU" dirty="0"/>
              <a:t>а) да                    б) нет (почему?)_______</a:t>
            </a:r>
          </a:p>
          <a:p>
            <a:r>
              <a:rPr lang="ru-RU" b="1" dirty="0"/>
              <a:t>11. Если у вас домашняя библиотека?</a:t>
            </a:r>
            <a:endParaRPr lang="ru-RU" dirty="0"/>
          </a:p>
          <a:p>
            <a:r>
              <a:rPr lang="ru-RU" dirty="0"/>
              <a:t>а) да                  б) нет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00384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143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502271504"/>
              </p:ext>
            </p:extLst>
          </p:nvPr>
        </p:nvGraphicFramePr>
        <p:xfrm>
          <a:off x="683568" y="548680"/>
          <a:ext cx="7776864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820720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88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8800" b="1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8800" b="1" dirty="0">
                <a:solidFill>
                  <a:srgbClr val="C00000"/>
                </a:solidFill>
                <a:latin typeface="+mn-lt"/>
              </a:rPr>
            </a:br>
            <a:r>
              <a:rPr lang="ru-RU" sz="8800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8800" b="1" dirty="0" smtClean="0">
                <a:solidFill>
                  <a:srgbClr val="C00000"/>
                </a:solidFill>
                <a:latin typeface="+mn-lt"/>
              </a:rPr>
            </a:br>
            <a:endParaRPr lang="ru-RU" sz="8800" b="1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92146205"/>
              </p:ext>
            </p:extLst>
          </p:nvPr>
        </p:nvGraphicFramePr>
        <p:xfrm>
          <a:off x="755576" y="692696"/>
          <a:ext cx="7704856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768702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1600200"/>
            <a:ext cx="4330824" cy="4525963"/>
          </a:xfrm>
        </p:spPr>
        <p:txBody>
          <a:bodyPr/>
          <a:lstStyle/>
          <a:p>
            <a:pPr marL="0" indent="0"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«</a:t>
            </a:r>
            <a:r>
              <a:rPr lang="ru-RU" b="1" i="1" dirty="0">
                <a:solidFill>
                  <a:srgbClr val="C00000"/>
                </a:solidFill>
              </a:rPr>
              <a:t>Люди перестают                              </a:t>
            </a:r>
            <a:r>
              <a:rPr lang="ru-RU" b="1" i="1" dirty="0" smtClean="0">
                <a:solidFill>
                  <a:srgbClr val="C00000"/>
                </a:solidFill>
              </a:rPr>
              <a:t>         мыслить</a:t>
            </a:r>
            <a:r>
              <a:rPr lang="ru-RU" b="1" i="1" dirty="0">
                <a:solidFill>
                  <a:srgbClr val="C00000"/>
                </a:solidFill>
              </a:rPr>
              <a:t>,  </a:t>
            </a:r>
            <a:r>
              <a:rPr lang="ru-RU" b="1" i="1" dirty="0" smtClean="0">
                <a:solidFill>
                  <a:srgbClr val="C00000"/>
                </a:solidFill>
              </a:rPr>
              <a:t>когда 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перестают  читать</a:t>
            </a:r>
            <a:r>
              <a:rPr lang="ru-RU" b="1" i="1" dirty="0">
                <a:solidFill>
                  <a:srgbClr val="C00000"/>
                </a:solidFill>
              </a:rPr>
              <a:t>» </a:t>
            </a:r>
          </a:p>
          <a:p>
            <a:pPr marL="0" indent="0" algn="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                                                              (Дени Дидро)</a:t>
            </a:r>
          </a:p>
          <a:p>
            <a:pPr marL="0" indent="0"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 descr="D:\frases-y-citas-de-la-seman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3451106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4271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dirty="0" smtClean="0">
                <a:solidFill>
                  <a:srgbClr val="C00000"/>
                </a:solidFill>
              </a:rPr>
              <a:t>Спасибо </a:t>
            </a:r>
            <a:r>
              <a:rPr lang="ru-RU" sz="8000" b="1" dirty="0">
                <a:solidFill>
                  <a:srgbClr val="C00000"/>
                </a:solidFill>
              </a:rPr>
              <a:t/>
            </a:r>
            <a:br>
              <a:rPr lang="ru-RU" sz="8000" b="1" dirty="0">
                <a:solidFill>
                  <a:srgbClr val="C00000"/>
                </a:solidFill>
              </a:rPr>
            </a:br>
            <a:r>
              <a:rPr lang="ru-RU" sz="8000" b="1" dirty="0">
                <a:solidFill>
                  <a:srgbClr val="C00000"/>
                </a:solidFill>
              </a:rPr>
              <a:t>за внимание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2220456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Актуальность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S120x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96751"/>
            <a:ext cx="2448272" cy="3876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07904" y="1916832"/>
            <a:ext cx="48245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 smtClean="0"/>
          </a:p>
          <a:p>
            <a:r>
              <a:rPr lang="ru-RU" sz="3200" b="1" dirty="0" smtClean="0"/>
              <a:t>«</a:t>
            </a:r>
            <a:r>
              <a:rPr lang="ru-RU" sz="3200" b="1" dirty="0"/>
              <a:t>Наше общество стало катастрофически мало читать</a:t>
            </a:r>
            <a:r>
              <a:rPr lang="ru-RU" sz="3200" b="1" dirty="0" smtClean="0"/>
              <a:t>»</a:t>
            </a:r>
            <a:endParaRPr lang="ru-RU" sz="3200" b="1" dirty="0"/>
          </a:p>
          <a:p>
            <a:r>
              <a:rPr lang="ru-RU" sz="3200" dirty="0" smtClean="0"/>
              <a:t>                     (</a:t>
            </a:r>
            <a:r>
              <a:rPr lang="ru-RU" sz="3200" dirty="0" err="1" smtClean="0"/>
              <a:t>В.В.Путин</a:t>
            </a:r>
            <a:r>
              <a:rPr lang="ru-RU" sz="3200" dirty="0" smtClean="0"/>
              <a:t>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2186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Актуальность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D:\5e8b27b060f7f99528a973dc9a19c0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785" y="1501780"/>
            <a:ext cx="5994424" cy="4375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6068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539552" y="836712"/>
            <a:ext cx="8064896" cy="151216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Цель исследовательской</a:t>
            </a:r>
            <a:r>
              <a:rPr kumimoji="0" lang="ru-RU" sz="5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работы: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  <a:r>
              <a:rPr lang="ru-RU" sz="4000" noProof="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сследовать</a:t>
            </a:r>
            <a:r>
              <a:rPr lang="ru-RU" sz="4000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000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отношение жителей села </a:t>
            </a:r>
            <a:r>
              <a:rPr lang="ru-RU" sz="4000" noProof="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Киртели</a:t>
            </a:r>
            <a:r>
              <a:rPr lang="ru-RU" sz="4000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 к чтению.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32856"/>
            <a:ext cx="8229600" cy="2079104"/>
          </a:xfrm>
        </p:spPr>
        <p:txBody>
          <a:bodyPr>
            <a:normAutofit fontScale="90000"/>
          </a:bodyPr>
          <a:lstStyle/>
          <a:p>
            <a:pPr algn="l"/>
            <a:r>
              <a:rPr lang="ru-RU" sz="6000" dirty="0" smtClean="0">
                <a:solidFill>
                  <a:srgbClr val="C00000"/>
                </a:solidFill>
                <a:latin typeface="+mn-lt"/>
              </a:rPr>
              <a:t>     Задачи </a:t>
            </a:r>
            <a:r>
              <a:rPr lang="ru-RU" sz="6000" dirty="0" smtClean="0">
                <a:solidFill>
                  <a:srgbClr val="C00000"/>
                </a:solidFill>
                <a:latin typeface="+mn-lt"/>
              </a:rPr>
              <a:t>исследования:</a:t>
            </a:r>
            <a:r>
              <a:rPr lang="ru-RU" sz="600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FF0000"/>
                </a:solidFill>
                <a:latin typeface="+mn-lt"/>
              </a:rPr>
            </a:br>
            <a:r>
              <a:rPr lang="ru-RU" sz="2800" dirty="0" smtClean="0">
                <a:latin typeface="+mn-lt"/>
              </a:rPr>
              <a:t>1.Разработать </a:t>
            </a:r>
            <a:r>
              <a:rPr lang="ru-RU" sz="2800" dirty="0" smtClean="0">
                <a:latin typeface="+mn-lt"/>
              </a:rPr>
              <a:t>тесты анкеты </a:t>
            </a:r>
            <a:r>
              <a:rPr lang="ru-RU" sz="2800" dirty="0" smtClean="0">
                <a:latin typeface="+mn-lt"/>
              </a:rPr>
              <a:t>для социологического опроса</a:t>
            </a:r>
            <a:r>
              <a:rPr lang="ru-RU" sz="2800" dirty="0" smtClean="0">
                <a:latin typeface="+mn-lt"/>
              </a:rPr>
              <a:t>;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2. Пополнить свои знания о жанрах литературы и выяснить какие жанры литературы предпочитают </a:t>
            </a:r>
            <a:r>
              <a:rPr lang="ru-RU" sz="2800" dirty="0" err="1" smtClean="0">
                <a:latin typeface="+mn-lt"/>
              </a:rPr>
              <a:t>Киртелинцы</a:t>
            </a:r>
            <a:r>
              <a:rPr lang="ru-RU" sz="2800" dirty="0" smtClean="0">
                <a:latin typeface="+mn-lt"/>
              </a:rPr>
              <a:t>;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3. </a:t>
            </a:r>
            <a:r>
              <a:rPr lang="ru-RU" sz="2800" dirty="0">
                <a:latin typeface="+mn-lt"/>
              </a:rPr>
              <a:t>Выявить  зависимость выбора жанра книги от возраста;</a:t>
            </a:r>
            <a:br>
              <a:rPr lang="ru-RU" sz="2800" dirty="0">
                <a:latin typeface="+mn-lt"/>
              </a:rPr>
            </a:br>
            <a:r>
              <a:rPr lang="ru-RU" sz="2800" dirty="0" smtClean="0">
                <a:latin typeface="+mn-lt"/>
              </a:rPr>
              <a:t>4. </a:t>
            </a:r>
            <a:r>
              <a:rPr lang="ru-RU" sz="2800" dirty="0">
                <a:latin typeface="+mn-lt"/>
              </a:rPr>
              <a:t>Рассмотреть факторы, влияющие на интерес к чтению.</a:t>
            </a:r>
            <a:br>
              <a:rPr lang="ru-RU" sz="2800" dirty="0">
                <a:latin typeface="+mn-lt"/>
              </a:rPr>
            </a:br>
            <a:r>
              <a:rPr lang="ru-RU" sz="2800" dirty="0" smtClean="0">
                <a:latin typeface="+mn-lt"/>
              </a:rPr>
              <a:t>5. </a:t>
            </a:r>
            <a:r>
              <a:rPr lang="ru-RU" sz="2800" dirty="0">
                <a:latin typeface="+mn-lt"/>
              </a:rPr>
              <a:t>Проанализировать материалы Интернет – ресурсов и библиотеки,  дающие сведения о Годе литературы в России; </a:t>
            </a:r>
            <a:br>
              <a:rPr lang="ru-RU" sz="2800" dirty="0">
                <a:latin typeface="+mn-lt"/>
              </a:rPr>
            </a:br>
            <a:r>
              <a:rPr lang="ru-RU" sz="2800" dirty="0" smtClean="0">
                <a:latin typeface="+mn-lt"/>
              </a:rPr>
              <a:t>         6</a:t>
            </a:r>
            <a:r>
              <a:rPr lang="ru-RU" sz="2800" dirty="0" smtClean="0">
                <a:latin typeface="+mn-lt"/>
              </a:rPr>
              <a:t>. </a:t>
            </a:r>
            <a:r>
              <a:rPr lang="ru-RU" sz="2800" dirty="0">
                <a:latin typeface="+mn-lt"/>
              </a:rPr>
              <a:t>Систематизировать полученный материал, </a:t>
            </a:r>
            <a:r>
              <a:rPr lang="ru-RU" sz="2800" dirty="0" smtClean="0">
                <a:latin typeface="+mn-lt"/>
              </a:rPr>
              <a:t>сделать</a:t>
            </a:r>
            <a:br>
              <a:rPr lang="ru-RU" sz="2800" dirty="0" smtClean="0">
                <a:latin typeface="+mn-lt"/>
              </a:rPr>
            </a:br>
            <a:r>
              <a:rPr lang="ru-RU" sz="2800" dirty="0">
                <a:latin typeface="+mn-lt"/>
              </a:rPr>
              <a:t> </a:t>
            </a:r>
            <a:r>
              <a:rPr lang="ru-RU" sz="2800" dirty="0" smtClean="0">
                <a:latin typeface="+mn-lt"/>
              </a:rPr>
              <a:t>             выводы.</a:t>
            </a:r>
            <a:r>
              <a:rPr lang="ru-RU" sz="2800" dirty="0" smtClean="0">
                <a:latin typeface="+mn-lt"/>
              </a:rPr>
              <a:t>                                                                           </a:t>
            </a:r>
            <a:r>
              <a:rPr lang="ru-RU" sz="2800" dirty="0">
                <a:latin typeface="+mn-lt"/>
              </a:rPr>
              <a:t/>
            </a:r>
            <a:br>
              <a:rPr lang="ru-RU" sz="2800" dirty="0">
                <a:latin typeface="+mn-lt"/>
              </a:rPr>
            </a:br>
            <a:r>
              <a:rPr lang="ru-RU" sz="2700" dirty="0" smtClean="0"/>
              <a:t> 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202951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     </a:t>
            </a:r>
            <a:br>
              <a:rPr lang="ru-RU" sz="4000" b="1" dirty="0" smtClean="0">
                <a:solidFill>
                  <a:srgbClr val="FF0000"/>
                </a:solidFill>
                <a:latin typeface="+mn-lt"/>
              </a:rPr>
            </a:br>
            <a:r>
              <a:rPr lang="ru-RU" sz="40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          </a:t>
            </a:r>
            <a:br>
              <a:rPr lang="ru-RU" sz="4000" b="1" dirty="0" smtClean="0">
                <a:solidFill>
                  <a:srgbClr val="FF0000"/>
                </a:solidFill>
                <a:latin typeface="+mn-lt"/>
              </a:rPr>
            </a:br>
            <a:r>
              <a:rPr lang="ru-RU" sz="4000" b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+mn-lt"/>
              </a:rPr>
            </a:br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             </a:t>
            </a:r>
            <a:r>
              <a:rPr lang="ru-RU" sz="4000" b="1" dirty="0" smtClean="0">
                <a:solidFill>
                  <a:srgbClr val="C00000"/>
                </a:solidFill>
                <a:latin typeface="+mn-lt"/>
              </a:rPr>
              <a:t>Гипотеза </a:t>
            </a:r>
            <a:r>
              <a:rPr lang="ru-RU" sz="4000" b="1" dirty="0">
                <a:solidFill>
                  <a:srgbClr val="C00000"/>
                </a:solidFill>
                <a:latin typeface="+mn-lt"/>
              </a:rPr>
              <a:t>исследования</a:t>
            </a:r>
            <a:r>
              <a:rPr lang="ru-RU" sz="4000" b="1" dirty="0" smtClean="0">
                <a:solidFill>
                  <a:srgbClr val="C00000"/>
                </a:solidFill>
                <a:latin typeface="+mn-lt"/>
              </a:rPr>
              <a:t>: </a:t>
            </a:r>
            <a:r>
              <a:rPr lang="ru-RU" sz="4000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2700" dirty="0" smtClean="0">
                <a:latin typeface="+mn-lt"/>
              </a:rPr>
              <a:t>1</a:t>
            </a:r>
            <a:r>
              <a:rPr lang="ru-RU" sz="2700" dirty="0">
                <a:latin typeface="+mn-lt"/>
              </a:rPr>
              <a:t>. Я предполагаю,  что респонденты школьного возраста  читают учебную литературу, не выходя за рамки школьной программы. </a:t>
            </a:r>
            <a:br>
              <a:rPr lang="ru-RU" sz="2700" dirty="0">
                <a:latin typeface="+mn-lt"/>
              </a:rPr>
            </a:br>
            <a:r>
              <a:rPr lang="ru-RU" sz="2700" dirty="0">
                <a:latin typeface="+mn-lt"/>
              </a:rPr>
              <a:t>2. Молодежь  и взрослое население с. </a:t>
            </a:r>
            <a:r>
              <a:rPr lang="ru-RU" sz="2700" dirty="0" err="1">
                <a:latin typeface="+mn-lt"/>
              </a:rPr>
              <a:t>Киртели</a:t>
            </a:r>
            <a:r>
              <a:rPr lang="ru-RU" sz="2700" dirty="0">
                <a:latin typeface="+mn-lt"/>
              </a:rPr>
              <a:t> читают романы и детективы. </a:t>
            </a:r>
            <a:br>
              <a:rPr lang="ru-RU" sz="2700" dirty="0">
                <a:latin typeface="+mn-lt"/>
              </a:rPr>
            </a:br>
            <a:r>
              <a:rPr lang="ru-RU" sz="2700" dirty="0">
                <a:latin typeface="+mn-lt"/>
              </a:rPr>
              <a:t>3. Люди пенсионного возраста  вовсе ничего не читают</a:t>
            </a:r>
            <a:r>
              <a:rPr lang="ru-RU" sz="2700" dirty="0" smtClean="0">
                <a:latin typeface="+mn-lt"/>
              </a:rPr>
              <a:t>.</a:t>
            </a:r>
            <a:br>
              <a:rPr lang="ru-RU" sz="2700" dirty="0" smtClean="0">
                <a:latin typeface="+mn-lt"/>
              </a:rPr>
            </a:br>
            <a:r>
              <a:rPr lang="ru-RU" sz="2700" i="1" dirty="0" smtClean="0">
                <a:latin typeface="+mn-lt"/>
              </a:rPr>
              <a:t> </a:t>
            </a:r>
            <a:r>
              <a:rPr lang="ru-RU" sz="2700" i="1" dirty="0" smtClean="0">
                <a:latin typeface="+mn-lt"/>
              </a:rPr>
              <a:t>                    </a:t>
            </a:r>
            <a:r>
              <a:rPr lang="ru-RU" sz="4000" b="1" dirty="0" smtClean="0">
                <a:solidFill>
                  <a:srgbClr val="C00000"/>
                </a:solidFill>
                <a:latin typeface="+mn-lt"/>
              </a:rPr>
              <a:t>Объект </a:t>
            </a:r>
            <a:r>
              <a:rPr lang="ru-RU" sz="4000" b="1" dirty="0" smtClean="0">
                <a:solidFill>
                  <a:srgbClr val="C00000"/>
                </a:solidFill>
                <a:latin typeface="+mn-lt"/>
              </a:rPr>
              <a:t>исследования:</a:t>
            </a:r>
            <a:r>
              <a:rPr lang="ru-RU" sz="40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4000" b="1" dirty="0" smtClean="0">
                <a:solidFill>
                  <a:srgbClr val="C00000"/>
                </a:solidFill>
                <a:latin typeface="+mn-lt"/>
              </a:rPr>
              <a:t>                     </a:t>
            </a:r>
            <a:r>
              <a:rPr lang="ru-RU" sz="2700" dirty="0" smtClean="0">
                <a:latin typeface="+mn-lt"/>
              </a:rPr>
              <a:t>Жители </a:t>
            </a:r>
            <a:r>
              <a:rPr lang="ru-RU" sz="2700" dirty="0" smtClean="0">
                <a:latin typeface="+mn-lt"/>
              </a:rPr>
              <a:t>села </a:t>
            </a:r>
            <a:r>
              <a:rPr lang="ru-RU" sz="2700" dirty="0" err="1" smtClean="0">
                <a:latin typeface="+mn-lt"/>
              </a:rPr>
              <a:t>Киртели</a:t>
            </a: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>                      </a:t>
            </a:r>
            <a:r>
              <a:rPr lang="ru-RU" sz="4000" b="1" dirty="0" smtClean="0">
                <a:solidFill>
                  <a:srgbClr val="C00000"/>
                </a:solidFill>
                <a:latin typeface="+mn-lt"/>
              </a:rPr>
              <a:t>Предмет </a:t>
            </a:r>
            <a:r>
              <a:rPr lang="ru-RU" sz="4000" b="1" dirty="0" err="1" smtClean="0">
                <a:solidFill>
                  <a:srgbClr val="C00000"/>
                </a:solidFill>
                <a:latin typeface="+mn-lt"/>
              </a:rPr>
              <a:t>исследоваия</a:t>
            </a:r>
            <a:r>
              <a:rPr lang="ru-RU" sz="4000" b="1" dirty="0" smtClean="0">
                <a:solidFill>
                  <a:srgbClr val="C00000"/>
                </a:solidFill>
                <a:latin typeface="+mn-lt"/>
              </a:rPr>
              <a:t>:</a:t>
            </a:r>
            <a:br>
              <a:rPr lang="ru-RU" sz="40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4000" dirty="0" smtClean="0">
                <a:solidFill>
                  <a:srgbClr val="C00000"/>
                </a:solidFill>
                <a:latin typeface="+mn-lt"/>
              </a:rPr>
              <a:t>         </a:t>
            </a:r>
            <a:r>
              <a:rPr lang="ru-RU" sz="2700" dirty="0" smtClean="0">
                <a:latin typeface="+mn-lt"/>
              </a:rPr>
              <a:t>Отношение </a:t>
            </a:r>
            <a:r>
              <a:rPr lang="ru-RU" sz="2700" dirty="0">
                <a:latin typeface="+mn-lt"/>
              </a:rPr>
              <a:t>жителей села </a:t>
            </a:r>
            <a:r>
              <a:rPr lang="ru-RU" sz="2700" dirty="0" err="1">
                <a:latin typeface="+mn-lt"/>
              </a:rPr>
              <a:t>Киртели</a:t>
            </a:r>
            <a:r>
              <a:rPr lang="ru-RU" sz="2700" dirty="0">
                <a:latin typeface="+mn-lt"/>
              </a:rPr>
              <a:t> к чтению.</a:t>
            </a:r>
            <a:br>
              <a:rPr lang="ru-RU" sz="2700" dirty="0">
                <a:latin typeface="+mn-lt"/>
              </a:rPr>
            </a:br>
            <a:endParaRPr lang="ru-RU" sz="27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6762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  <a:latin typeface="+mn-lt"/>
              </a:rPr>
              <a:t>            Методы исследования:</a:t>
            </a:r>
            <a:br>
              <a:rPr lang="ru-RU" b="1" dirty="0" smtClean="0">
                <a:solidFill>
                  <a:srgbClr val="C00000"/>
                </a:solidFill>
                <a:latin typeface="+mn-lt"/>
              </a:rPr>
            </a:br>
            <a:r>
              <a:rPr lang="ru-RU" b="1" dirty="0" smtClean="0">
                <a:solidFill>
                  <a:srgbClr val="C00000"/>
                </a:solidFill>
                <a:latin typeface="+mn-lt"/>
              </a:rPr>
              <a:t>   </a:t>
            </a:r>
            <a:r>
              <a:rPr lang="ru-RU" sz="3100" dirty="0" smtClean="0"/>
              <a:t>1</a:t>
            </a:r>
            <a:r>
              <a:rPr lang="ru-RU" sz="3100" dirty="0" smtClean="0"/>
              <a:t>.</a:t>
            </a:r>
            <a:r>
              <a:rPr lang="ru-RU" sz="3100" dirty="0" smtClean="0">
                <a:solidFill>
                  <a:srgbClr val="FF0000"/>
                </a:solidFill>
              </a:rPr>
              <a:t> </a:t>
            </a:r>
            <a:r>
              <a:rPr lang="ru-RU" sz="3100" dirty="0"/>
              <a:t>Частично-поисковый метод: сбор информации, поиск литературы по данной теме</a:t>
            </a:r>
            <a:r>
              <a:rPr lang="ru-RU" sz="3100" dirty="0" smtClean="0"/>
              <a:t>.</a:t>
            </a:r>
            <a:br>
              <a:rPr lang="ru-RU" sz="3100" dirty="0" smtClean="0"/>
            </a:br>
            <a:r>
              <a:rPr lang="ru-RU" sz="3100" dirty="0" smtClean="0"/>
              <a:t>  2</a:t>
            </a:r>
            <a:r>
              <a:rPr lang="ru-RU" sz="3100" dirty="0" smtClean="0"/>
              <a:t>. </a:t>
            </a:r>
            <a:r>
              <a:rPr lang="ru-RU" sz="3100" dirty="0"/>
              <a:t>Метод сбора социологической информации: анкетирование.</a:t>
            </a:r>
            <a:br>
              <a:rPr lang="ru-RU" sz="3100" dirty="0"/>
            </a:br>
            <a:r>
              <a:rPr lang="ru-RU" sz="3100" dirty="0" smtClean="0"/>
              <a:t>  3</a:t>
            </a:r>
            <a:r>
              <a:rPr lang="ru-RU" sz="3100" dirty="0" smtClean="0"/>
              <a:t>. </a:t>
            </a:r>
            <a:r>
              <a:rPr lang="ru-RU" sz="3100" dirty="0"/>
              <a:t>Метод обработки и анализа информации: обработка анкет, сопоставление полученных данных.</a:t>
            </a:r>
            <a:br>
              <a:rPr lang="ru-RU" sz="3100" dirty="0"/>
            </a:br>
            <a:r>
              <a:rPr lang="ru-RU" sz="3100" dirty="0" smtClean="0"/>
              <a:t>  4</a:t>
            </a:r>
            <a:r>
              <a:rPr lang="ru-RU" sz="3100" dirty="0" smtClean="0"/>
              <a:t>. </a:t>
            </a:r>
            <a:r>
              <a:rPr lang="ru-RU" sz="3100" dirty="0"/>
              <a:t>Аналитический метод: обобщение </a:t>
            </a:r>
            <a:r>
              <a:rPr lang="ru-RU" sz="3100" dirty="0" smtClean="0"/>
              <a:t>                                 .          собранной </a:t>
            </a:r>
            <a:r>
              <a:rPr lang="ru-RU" sz="3100" dirty="0"/>
              <a:t>информации, выводы.</a:t>
            </a:r>
            <a:br>
              <a:rPr lang="ru-RU" sz="3100" dirty="0"/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1318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132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C00000"/>
                </a:solidFill>
                <a:latin typeface="+mn-lt"/>
              </a:rPr>
              <a:t>Новизна работы </a:t>
            </a:r>
            <a:r>
              <a:rPr lang="ru-RU" sz="4900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49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4000" dirty="0" smtClean="0">
                <a:latin typeface="+mn-lt"/>
              </a:rPr>
              <a:t>заключается </a:t>
            </a:r>
            <a:r>
              <a:rPr lang="ru-RU" sz="4000" dirty="0">
                <a:latin typeface="+mn-lt"/>
              </a:rPr>
              <a:t>в том, что подобное исследование в нашей школе и в нашем селе еще  не проводилось. И для меня это первая исследовательская работа.</a:t>
            </a:r>
            <a:r>
              <a:rPr lang="ru-RU" sz="4000" dirty="0" smtClean="0">
                <a:solidFill>
                  <a:srgbClr val="FF0000"/>
                </a:solidFill>
                <a:latin typeface="+mn-lt"/>
              </a:rPr>
              <a:t> </a:t>
            </a:r>
            <a:endParaRPr lang="ru-RU" sz="40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713696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420888"/>
            <a:ext cx="82296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900" b="1" dirty="0">
                <a:solidFill>
                  <a:srgbClr val="C00000"/>
                </a:solidFill>
                <a:latin typeface="+mn-lt"/>
              </a:rPr>
              <a:t>Практическая </a:t>
            </a:r>
            <a:r>
              <a:rPr lang="ru-RU" sz="4900" b="1" dirty="0" smtClean="0">
                <a:solidFill>
                  <a:srgbClr val="C00000"/>
                </a:solidFill>
                <a:latin typeface="+mn-lt"/>
              </a:rPr>
              <a:t>значимость.</a:t>
            </a:r>
            <a:br>
              <a:rPr lang="ru-RU" sz="49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3600" dirty="0" smtClean="0">
                <a:latin typeface="+mn-lt"/>
              </a:rPr>
              <a:t>Полученные </a:t>
            </a:r>
            <a:r>
              <a:rPr lang="ru-RU" sz="3600" dirty="0">
                <a:latin typeface="+mn-lt"/>
              </a:rPr>
              <a:t>данные мы </a:t>
            </a:r>
            <a:r>
              <a:rPr lang="ru-RU" sz="3600" dirty="0" smtClean="0">
                <a:latin typeface="+mn-lt"/>
              </a:rPr>
              <a:t>передали </a:t>
            </a:r>
            <a:r>
              <a:rPr lang="ru-RU" sz="3600" dirty="0">
                <a:latin typeface="+mn-lt"/>
              </a:rPr>
              <a:t>в </a:t>
            </a:r>
            <a:r>
              <a:rPr lang="ru-RU" sz="3600" dirty="0" err="1">
                <a:latin typeface="+mn-lt"/>
              </a:rPr>
              <a:t>Киртелинскую</a:t>
            </a:r>
            <a:r>
              <a:rPr lang="ru-RU" sz="3600" dirty="0">
                <a:latin typeface="+mn-lt"/>
              </a:rPr>
              <a:t> поселенческую библиотеку, надеемся итоги нашего исследования библиотекарь будет использовать при планирование  своей работы.</a:t>
            </a:r>
            <a:endParaRPr lang="ru-RU" sz="40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293938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146</Words>
  <Application>Microsoft Office PowerPoint</Application>
  <PresentationFormat>Экран (4:3)</PresentationFormat>
  <Paragraphs>89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Актуальность </vt:lpstr>
      <vt:lpstr>Актуальность </vt:lpstr>
      <vt:lpstr>Презентация PowerPoint</vt:lpstr>
      <vt:lpstr>     Задачи исследования: 1.Разработать тесты анкеты для социологического опроса; 2. Пополнить свои знания о жанрах литературы и выяснить какие жанры литературы предпочитают Киртелинцы; 3. Выявить  зависимость выбора жанра книги от возраста; 4. Рассмотреть факторы, влияющие на интерес к чтению. 5. Проанализировать материалы Интернет – ресурсов и библиотеки,  дающие сведения о Годе литературы в России;           6. Систематизировать полученный материал, сделать               выводы.                                                                             </vt:lpstr>
      <vt:lpstr>                                Гипотеза исследования:  1. Я предполагаю,  что респонденты школьного возраста  читают учебную литературу, не выходя за рамки школьной программы.  2. Молодежь  и взрослое население с. Киртели читают романы и детективы.  3. Люди пенсионного возраста  вовсе ничего не читают.                      Объект исследования:                       Жители села Киртели                       Предмет исследоваия:          Отношение жителей села Киртели к чтению. </vt:lpstr>
      <vt:lpstr>            Методы исследования:    1. Частично-поисковый метод: сбор информации, поиск литературы по данной теме.   2. Метод сбора социологической информации: анкетирование.   3. Метод обработки и анализа информации: обработка анкет, сопоставление полученных данных.   4. Аналитический метод: обобщение                                  .          собранной информации, выводы.  </vt:lpstr>
      <vt:lpstr>Новизна работы  заключается в том, что подобное исследование в нашей школе и в нашем селе еще  не проводилось. И для меня это первая исследовательская работа. </vt:lpstr>
      <vt:lpstr>Практическая значимость. Полученные данные мы передали в Киртелинскую поселенческую библиотеку, надеемся итоги нашего исследования библиотекарь будет использовать при планирование  своей работы.</vt:lpstr>
      <vt:lpstr>Презентация PowerPoint</vt:lpstr>
      <vt:lpstr>Презентация PowerPoint</vt:lpstr>
      <vt:lpstr>Презентация PowerPoint</vt:lpstr>
      <vt:lpstr> 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учитель</cp:lastModifiedBy>
  <cp:revision>27</cp:revision>
  <dcterms:created xsi:type="dcterms:W3CDTF">2013-08-20T23:50:31Z</dcterms:created>
  <dcterms:modified xsi:type="dcterms:W3CDTF">2015-04-07T21:33:49Z</dcterms:modified>
</cp:coreProperties>
</file>