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92" r:id="rId1"/>
  </p:sldMasterIdLst>
  <p:sldIdLst>
    <p:sldId id="262" r:id="rId2"/>
    <p:sldId id="277" r:id="rId3"/>
    <p:sldId id="263" r:id="rId4"/>
    <p:sldId id="278" r:id="rId5"/>
    <p:sldId id="264" r:id="rId6"/>
    <p:sldId id="265" r:id="rId7"/>
    <p:sldId id="266" r:id="rId8"/>
    <p:sldId id="274" r:id="rId9"/>
    <p:sldId id="275" r:id="rId10"/>
    <p:sldId id="276" r:id="rId11"/>
    <p:sldId id="279" r:id="rId12"/>
    <p:sldId id="280" r:id="rId13"/>
    <p:sldId id="283" r:id="rId14"/>
    <p:sldId id="281" r:id="rId15"/>
    <p:sldId id="282" r:id="rId16"/>
    <p:sldId id="267" r:id="rId17"/>
    <p:sldId id="268" r:id="rId18"/>
    <p:sldId id="273" r:id="rId19"/>
    <p:sldId id="269" r:id="rId20"/>
    <p:sldId id="27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43" autoAdjust="0"/>
    <p:restoredTop sz="94660"/>
  </p:normalViewPr>
  <p:slideViewPr>
    <p:cSldViewPr>
      <p:cViewPr varScale="1">
        <p:scale>
          <a:sx n="69" d="100"/>
          <a:sy n="69" d="100"/>
        </p:scale>
        <p:origin x="-148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20.05.2015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20.05.2015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3" r:id="rId1"/>
    <p:sldLayoutId id="2147484094" r:id="rId2"/>
    <p:sldLayoutId id="2147484095" r:id="rId3"/>
    <p:sldLayoutId id="2147484096" r:id="rId4"/>
    <p:sldLayoutId id="2147484097" r:id="rId5"/>
    <p:sldLayoutId id="2147484098" r:id="rId6"/>
    <p:sldLayoutId id="2147484099" r:id="rId7"/>
    <p:sldLayoutId id="2147484100" r:id="rId8"/>
    <p:sldLayoutId id="2147484101" r:id="rId9"/>
    <p:sldLayoutId id="2147484102" r:id="rId10"/>
    <p:sldLayoutId id="214748410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Проект по формированию культуры поведения и основ речевого этикета у детей старшего дошкольного возраста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323652"/>
            <a:ext cx="7065233" cy="35089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          Тема:</a:t>
            </a:r>
          </a:p>
          <a:p>
            <a:pPr marL="0" indent="0">
              <a:buNone/>
            </a:pPr>
            <a:r>
              <a:rPr lang="ru-RU" dirty="0" smtClean="0"/>
              <a:t>  «</a:t>
            </a:r>
            <a:r>
              <a:rPr lang="ru-RU" sz="4400" dirty="0" smtClean="0"/>
              <a:t>Путешествие</a:t>
            </a:r>
          </a:p>
          <a:p>
            <a:pPr marL="0" indent="0">
              <a:buNone/>
            </a:pPr>
            <a:r>
              <a:rPr lang="ru-RU" sz="4400" dirty="0" smtClean="0"/>
              <a:t>       в страну </a:t>
            </a:r>
          </a:p>
          <a:p>
            <a:pPr marL="0" indent="0">
              <a:buNone/>
            </a:pPr>
            <a:r>
              <a:rPr lang="ru-RU" sz="4400" dirty="0" smtClean="0"/>
              <a:t>    вежливости»</a:t>
            </a:r>
            <a:endParaRPr lang="ru-RU" sz="4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2428" y="1710385"/>
            <a:ext cx="3616036" cy="48233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98189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9202774"/>
              </p:ext>
            </p:extLst>
          </p:nvPr>
        </p:nvGraphicFramePr>
        <p:xfrm>
          <a:off x="755576" y="836712"/>
          <a:ext cx="7632848" cy="5256584"/>
        </p:xfrm>
        <a:graphic>
          <a:graphicData uri="http://schemas.openxmlformats.org/drawingml/2006/table">
            <a:tbl>
              <a:tblPr/>
              <a:tblGrid>
                <a:gridCol w="1272140"/>
                <a:gridCol w="3238308"/>
                <a:gridCol w="3122400"/>
              </a:tblGrid>
              <a:tr h="5256584">
                <a:tc>
                  <a:txBody>
                    <a:bodyPr/>
                    <a:lstStyle/>
                    <a:p>
                      <a:pPr rtl="0" fontAlgn="t"/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Декабрь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0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/>
                      <a:endParaRPr lang="ru-RU" sz="1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rtl="0" fontAlgn="t"/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Окончательный</a:t>
                      </a:r>
                      <a:r>
                        <a:rPr lang="ru-RU" sz="18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вариант картотеки для детей и взрослых в рамках проекта.</a:t>
                      </a:r>
                    </a:p>
                    <a:p>
                      <a:pPr rtl="0" fontAlgn="t"/>
                      <a:endParaRPr lang="ru-RU" sz="1800" baseline="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rtl="0" fontAlgn="t"/>
                      <a:r>
                        <a:rPr lang="ru-RU" sz="18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Изготовление «</a:t>
                      </a:r>
                      <a:r>
                        <a:rPr lang="ru-RU" sz="1800" baseline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Семицветик</a:t>
                      </a:r>
                      <a:r>
                        <a:rPr lang="ru-RU" sz="18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вежливости»</a:t>
                      </a:r>
                    </a:p>
                    <a:p>
                      <a:pPr rtl="0" fontAlgn="t"/>
                      <a:endParaRPr lang="ru-RU" sz="1800" baseline="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rtl="0" fontAlgn="t"/>
                      <a:r>
                        <a:rPr lang="ru-RU" sz="18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Газета «Что такое хорошо и что такое плохо»</a:t>
                      </a:r>
                    </a:p>
                    <a:p>
                      <a:pPr rtl="0" fontAlgn="t"/>
                      <a:endParaRPr lang="ru-RU" sz="1800" baseline="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rtl="0" fontAlgn="t"/>
                      <a:r>
                        <a:rPr lang="ru-RU" sz="18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Работа с родителями:</a:t>
                      </a:r>
                    </a:p>
                    <a:p>
                      <a:pPr marL="342900" indent="-342900" rtl="0" fontAlgn="t">
                        <a:buFontTx/>
                        <a:buChar char="-"/>
                      </a:pPr>
                      <a:r>
                        <a:rPr lang="ru-RU" sz="18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Выставка Новогодних елочек и добрых открыток.</a:t>
                      </a:r>
                    </a:p>
                    <a:p>
                      <a:pPr rtl="0" fontAlgn="t"/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консультация</a:t>
                      </a:r>
                    </a:p>
                    <a:p>
                      <a:pPr rtl="0" fontAlgn="t"/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«Воспитание этикета общения и культуры речи детей дошкольного возраста»</a:t>
                      </a:r>
                    </a:p>
                    <a:p>
                      <a:pPr marL="342900" indent="-342900" rtl="0" fontAlgn="t">
                        <a:buFontTx/>
                        <a:buChar char="-"/>
                      </a:pP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0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Чтение художественной литературы: Кузнецов «Мы поссорились с подружкой», </a:t>
                      </a:r>
                    </a:p>
                    <a:p>
                      <a:pPr rtl="0" fontAlgn="t"/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Г. Цыферов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«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Когда не хватает игрушек».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0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6696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7007941"/>
              </p:ext>
            </p:extLst>
          </p:nvPr>
        </p:nvGraphicFramePr>
        <p:xfrm>
          <a:off x="755576" y="764704"/>
          <a:ext cx="7848872" cy="5616624"/>
        </p:xfrm>
        <a:graphic>
          <a:graphicData uri="http://schemas.openxmlformats.org/drawingml/2006/table">
            <a:tbl>
              <a:tblPr/>
              <a:tblGrid>
                <a:gridCol w="1208752"/>
                <a:gridCol w="3355055"/>
                <a:gridCol w="3285065"/>
              </a:tblGrid>
              <a:tr h="795200">
                <a:tc>
                  <a:txBody>
                    <a:bodyPr/>
                    <a:lstStyle/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Сроки</a:t>
                      </a:r>
                      <a:endParaRPr lang="ru-RU" sz="1800" dirty="0">
                        <a:effectLst/>
                      </a:endParaRPr>
                    </a:p>
                  </a:txBody>
                  <a:tcPr marL="26890" marR="26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Содержание работы</a:t>
                      </a:r>
                      <a:endParaRPr lang="ru-RU" sz="1800">
                        <a:effectLst/>
                      </a:endParaRPr>
                    </a:p>
                  </a:txBody>
                  <a:tcPr marL="26890" marR="26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Методы и приёмы</a:t>
                      </a:r>
                      <a:endParaRPr lang="ru-RU" sz="1800" dirty="0">
                        <a:effectLst/>
                      </a:endParaRPr>
                    </a:p>
                  </a:txBody>
                  <a:tcPr marL="26890" marR="26890" marT="0" marB="0">
                    <a:lnL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821424">
                <a:tc>
                  <a:txBody>
                    <a:bodyPr/>
                    <a:lstStyle/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Январь</a:t>
                      </a:r>
                    </a:p>
                  </a:txBody>
                  <a:tcPr marL="26890" marR="26890" marT="0" marB="0">
                    <a:lnL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Беседа «Умеешь ли ты дружить?»</a:t>
                      </a:r>
                    </a:p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Викторина «Если с другом вышел в путь»</a:t>
                      </a:r>
                    </a:p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Знакомство с правилами дружбы</a:t>
                      </a:r>
                    </a:p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Развлечение «Давайте жить дружно».</a:t>
                      </a:r>
                    </a:p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</a:p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r>
                        <a:rPr lang="ru-RU" sz="1600" dirty="0" smtClean="0">
                          <a:effectLst/>
                        </a:rPr>
                        <a:t>Работа </a:t>
                      </a:r>
                      <a:r>
                        <a:rPr lang="ru-RU" sz="1600" dirty="0">
                          <a:effectLst/>
                        </a:rPr>
                        <a:t>с родителями:</a:t>
                      </a:r>
                    </a:p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- совместная работа детей с родителями – составление рассказов «Мой лучший друг</a:t>
                      </a:r>
                      <a:r>
                        <a:rPr lang="ru-RU" sz="1600" dirty="0" smtClean="0">
                          <a:effectLst/>
                        </a:rPr>
                        <a:t>»</a:t>
                      </a:r>
                      <a:endParaRPr lang="ru-RU" sz="1600" dirty="0">
                        <a:effectLst/>
                      </a:endParaRPr>
                    </a:p>
                  </a:txBody>
                  <a:tcPr marL="26890" marR="26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Чтение художественной литературы: Кузнецов «Мы поссорились с подружкой», Г. Цыферов» Когда не хватает игрушек».</a:t>
                      </a:r>
                    </a:p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Разучивание и пение песен о дружбе « Если с другом вышел в путь», « Улыбка», «Настоящий друг».</a:t>
                      </a:r>
                    </a:p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Разбор проблемных ситуаций.</a:t>
                      </a:r>
                    </a:p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Дидактические игры:</a:t>
                      </a:r>
                    </a:p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«Хорошие и плохие поступки», «Как поступают друзья».</a:t>
                      </a:r>
                    </a:p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</a:p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 </a:t>
                      </a:r>
                    </a:p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Заучивание пословиц, поговорок о друзьях и дружбе.</a:t>
                      </a:r>
                    </a:p>
                  </a:txBody>
                  <a:tcPr marL="26890" marR="26890" marT="0" marB="0">
                    <a:lnL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02715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4929485"/>
              </p:ext>
            </p:extLst>
          </p:nvPr>
        </p:nvGraphicFramePr>
        <p:xfrm>
          <a:off x="755576" y="908720"/>
          <a:ext cx="7704857" cy="5400600"/>
        </p:xfrm>
        <a:graphic>
          <a:graphicData uri="http://schemas.openxmlformats.org/drawingml/2006/table">
            <a:tbl>
              <a:tblPr/>
              <a:tblGrid>
                <a:gridCol w="1186573"/>
                <a:gridCol w="3293495"/>
                <a:gridCol w="3224789"/>
              </a:tblGrid>
              <a:tr h="709774">
                <a:tc>
                  <a:txBody>
                    <a:bodyPr/>
                    <a:lstStyle/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Сроки</a:t>
                      </a:r>
                      <a:endParaRPr lang="ru-RU" sz="1800" dirty="0">
                        <a:effectLst/>
                      </a:endParaRPr>
                    </a:p>
                  </a:txBody>
                  <a:tcPr marL="26890" marR="26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Содержание работы</a:t>
                      </a:r>
                      <a:endParaRPr lang="ru-RU" sz="1800">
                        <a:effectLst/>
                      </a:endParaRPr>
                    </a:p>
                  </a:txBody>
                  <a:tcPr marL="26890" marR="26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Методы и приёмы</a:t>
                      </a:r>
                      <a:endParaRPr lang="ru-RU" sz="1800" dirty="0">
                        <a:effectLst/>
                      </a:endParaRPr>
                    </a:p>
                  </a:txBody>
                  <a:tcPr marL="26890" marR="26890" marT="0" marB="0">
                    <a:lnL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690826">
                <a:tc>
                  <a:txBody>
                    <a:bodyPr/>
                    <a:lstStyle/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Февраль</a:t>
                      </a:r>
                      <a:endParaRPr lang="ru-RU" sz="1800" dirty="0">
                        <a:effectLst/>
                      </a:endParaRPr>
                    </a:p>
                  </a:txBody>
                  <a:tcPr marL="26890" marR="26890" marT="0" marB="0">
                    <a:lnL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Знакомство </a:t>
                      </a:r>
                      <a:r>
                        <a:rPr lang="ru-RU" sz="1400" dirty="0">
                          <a:effectLst/>
                        </a:rPr>
                        <a:t>с правилами дружбы</a:t>
                      </a:r>
                    </a:p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effectLst/>
                        </a:rPr>
                        <a:t>Виктарина</a:t>
                      </a:r>
                      <a:r>
                        <a:rPr lang="ru-RU" sz="1400" dirty="0" smtClean="0">
                          <a:effectLst/>
                        </a:rPr>
                        <a:t> </a:t>
                      </a:r>
                      <a:r>
                        <a:rPr lang="ru-RU" sz="1400" dirty="0">
                          <a:effectLst/>
                        </a:rPr>
                        <a:t>«Давайте жить дружно».</a:t>
                      </a:r>
                    </a:p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r>
                        <a:rPr lang="ru-RU" sz="1400" dirty="0" smtClean="0">
                          <a:effectLst/>
                        </a:rPr>
                        <a:t>- </a:t>
                      </a:r>
                      <a:r>
                        <a:rPr lang="ru-RU" sz="1400" dirty="0">
                          <a:effectLst/>
                        </a:rPr>
                        <a:t>фото стенд «Я и мой друг»</a:t>
                      </a:r>
                    </a:p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- консультация для родителей «Научите детей дружить»</a:t>
                      </a:r>
                    </a:p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- изготовление альбома с пословицами и поговорками о дружбе и друзьях.</a:t>
                      </a:r>
                    </a:p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</a:txBody>
                  <a:tcPr marL="26890" marR="26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Чтение художественной литературы: Кузнецов «Мы поссорились с подружкой», Г. Цыферов» Когда не хватает игрушек».</a:t>
                      </a:r>
                    </a:p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Разбор проблемных ситуаций.</a:t>
                      </a:r>
                    </a:p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Дидактические игры:</a:t>
                      </a:r>
                    </a:p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«Хорошие и плохие поступки», «Как поступают друзья».</a:t>
                      </a:r>
                    </a:p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 </a:t>
                      </a:r>
                    </a:p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r>
                        <a:rPr lang="ru-RU" sz="1400" dirty="0" smtClean="0">
                          <a:effectLst/>
                        </a:rPr>
                        <a:t>Заучивание </a:t>
                      </a:r>
                      <a:r>
                        <a:rPr lang="ru-RU" sz="1400" dirty="0">
                          <a:effectLst/>
                        </a:rPr>
                        <a:t>пословиц, поговорок о друзьях и дружбе.</a:t>
                      </a:r>
                    </a:p>
                  </a:txBody>
                  <a:tcPr marL="26890" marR="26890" marT="0" marB="0">
                    <a:lnL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39431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725708"/>
              </p:ext>
            </p:extLst>
          </p:nvPr>
        </p:nvGraphicFramePr>
        <p:xfrm>
          <a:off x="683568" y="980728"/>
          <a:ext cx="7776864" cy="5400600"/>
        </p:xfrm>
        <a:graphic>
          <a:graphicData uri="http://schemas.openxmlformats.org/drawingml/2006/table">
            <a:tbl>
              <a:tblPr/>
              <a:tblGrid>
                <a:gridCol w="1197663"/>
                <a:gridCol w="3324274"/>
                <a:gridCol w="3254927"/>
              </a:tblGrid>
              <a:tr h="764616">
                <a:tc>
                  <a:txBody>
                    <a:bodyPr/>
                    <a:lstStyle/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Сроки</a:t>
                      </a:r>
                      <a:endParaRPr lang="ru-RU" sz="1800" dirty="0">
                        <a:effectLst/>
                      </a:endParaRPr>
                    </a:p>
                  </a:txBody>
                  <a:tcPr marL="26890" marR="26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Содержание работы</a:t>
                      </a:r>
                      <a:endParaRPr lang="ru-RU" sz="1800">
                        <a:effectLst/>
                      </a:endParaRPr>
                    </a:p>
                  </a:txBody>
                  <a:tcPr marL="26890" marR="26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Методы и приёмы</a:t>
                      </a:r>
                      <a:endParaRPr lang="ru-RU" sz="1800" dirty="0">
                        <a:effectLst/>
                      </a:endParaRPr>
                    </a:p>
                  </a:txBody>
                  <a:tcPr marL="26890" marR="26890" marT="0" marB="0">
                    <a:lnL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635984">
                <a:tc>
                  <a:txBody>
                    <a:bodyPr/>
                    <a:lstStyle/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Март</a:t>
                      </a:r>
                      <a:endParaRPr lang="ru-RU" sz="1800" dirty="0">
                        <a:effectLst/>
                      </a:endParaRPr>
                    </a:p>
                  </a:txBody>
                  <a:tcPr marL="26890" marR="26890" marT="0" marB="0">
                    <a:lnL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Беседа «Как вести себя в гостях»</a:t>
                      </a:r>
                    </a:p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Викторина </a:t>
                      </a:r>
                      <a:r>
                        <a:rPr lang="ru-RU" sz="1400" dirty="0">
                          <a:effectLst/>
                        </a:rPr>
                        <a:t>«Школа вежливых наук»</a:t>
                      </a:r>
                    </a:p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 </a:t>
                      </a:r>
                    </a:p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Работа с родителями:</a:t>
                      </a:r>
                    </a:p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- консультация «Вежливый ли вы хозяин</a:t>
                      </a:r>
                      <a:r>
                        <a:rPr lang="ru-RU" sz="1400" dirty="0" smtClean="0">
                          <a:effectLst/>
                        </a:rPr>
                        <a:t>»</a:t>
                      </a:r>
                      <a:endParaRPr lang="ru-RU" sz="1400" dirty="0">
                        <a:effectLst/>
                      </a:endParaRPr>
                    </a:p>
                  </a:txBody>
                  <a:tcPr marL="26890" marR="26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Чтение художественной литературы: С. Иващенко «Артём в гостях», «Подарки на день рождение», Маша идёт на день рождение к Ире».</a:t>
                      </a:r>
                    </a:p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Дидактические игры:</a:t>
                      </a:r>
                    </a:p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- «Гости»</a:t>
                      </a:r>
                    </a:p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- «Правильно или нет» - ситуации на карточках</a:t>
                      </a:r>
                    </a:p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- «Чтобы гости не скучали»</a:t>
                      </a:r>
                    </a:p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Рисование «Подарок для друга»</a:t>
                      </a:r>
                    </a:p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Рассматривание альбома «Подарки, сделанные своими руками»</a:t>
                      </a:r>
                    </a:p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Сюжетно – ролевые игры «День рождение куклы Даши», «Гости».</a:t>
                      </a:r>
                    </a:p>
                  </a:txBody>
                  <a:tcPr marL="26890" marR="26890" marT="0" marB="0">
                    <a:lnL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41107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4363463"/>
              </p:ext>
            </p:extLst>
          </p:nvPr>
        </p:nvGraphicFramePr>
        <p:xfrm>
          <a:off x="683568" y="764704"/>
          <a:ext cx="7776864" cy="5400600"/>
        </p:xfrm>
        <a:graphic>
          <a:graphicData uri="http://schemas.openxmlformats.org/drawingml/2006/table">
            <a:tbl>
              <a:tblPr/>
              <a:tblGrid>
                <a:gridCol w="1197663"/>
                <a:gridCol w="3324274"/>
                <a:gridCol w="3254927"/>
              </a:tblGrid>
              <a:tr h="764616">
                <a:tc>
                  <a:txBody>
                    <a:bodyPr/>
                    <a:lstStyle/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Сроки</a:t>
                      </a:r>
                      <a:endParaRPr lang="ru-RU" sz="1800" dirty="0">
                        <a:effectLst/>
                      </a:endParaRPr>
                    </a:p>
                  </a:txBody>
                  <a:tcPr marL="26890" marR="26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Содержание работы</a:t>
                      </a:r>
                      <a:endParaRPr lang="ru-RU" sz="1800">
                        <a:effectLst/>
                      </a:endParaRPr>
                    </a:p>
                  </a:txBody>
                  <a:tcPr marL="26890" marR="26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Методы и приёмы</a:t>
                      </a:r>
                      <a:endParaRPr lang="ru-RU" sz="1800" dirty="0">
                        <a:effectLst/>
                      </a:endParaRPr>
                    </a:p>
                  </a:txBody>
                  <a:tcPr marL="26890" marR="26890" marT="0" marB="0">
                    <a:lnL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635984">
                <a:tc>
                  <a:txBody>
                    <a:bodyPr/>
                    <a:lstStyle/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Апрель</a:t>
                      </a:r>
                      <a:endParaRPr lang="ru-RU" sz="1800" dirty="0">
                        <a:effectLst/>
                      </a:endParaRPr>
                    </a:p>
                  </a:txBody>
                  <a:tcPr marL="26890" marR="26890" marT="0" marB="0">
                    <a:lnL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Беседа </a:t>
                      </a:r>
                      <a:r>
                        <a:rPr lang="ru-RU" sz="1400" dirty="0">
                          <a:effectLst/>
                        </a:rPr>
                        <a:t>«Путешествие в страну подарков»</a:t>
                      </a:r>
                    </a:p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Викторина </a:t>
                      </a:r>
                      <a:r>
                        <a:rPr lang="ru-RU" sz="1400" dirty="0" smtClean="0">
                          <a:effectLst/>
                        </a:rPr>
                        <a:t>«Добрые дела»</a:t>
                      </a:r>
                      <a:endParaRPr lang="ru-RU" sz="1400" dirty="0">
                        <a:effectLst/>
                      </a:endParaRPr>
                    </a:p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Развлечение (итоговое) «В мире вежливых слов».</a:t>
                      </a:r>
                    </a:p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 </a:t>
                      </a:r>
                    </a:p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Работа с родителями:</a:t>
                      </a:r>
                    </a:p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- консультация «Вежливый ли вы хозяин»</a:t>
                      </a:r>
                    </a:p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- совместная работа родителей и детей « Подарок для друга»</a:t>
                      </a:r>
                    </a:p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- фото стенд «День рождения в семье»</a:t>
                      </a:r>
                    </a:p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-совместный досуг родителей и детей « Идём в гости»</a:t>
                      </a:r>
                    </a:p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</a:txBody>
                  <a:tcPr marL="26890" marR="26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Чтение художественной литературы: С. Иващенко «Артём в гостях», «Подарки на день рождение», Маша идёт на день рождение к Ире».</a:t>
                      </a:r>
                    </a:p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Дидактические игры:</a:t>
                      </a:r>
                    </a:p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- «Гости»</a:t>
                      </a:r>
                    </a:p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- «Правильно или нет» - ситуации на карточках</a:t>
                      </a:r>
                    </a:p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- «Чтобы гости не скучали»</a:t>
                      </a:r>
                    </a:p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Рисование «Подарок для друга»</a:t>
                      </a:r>
                    </a:p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Рассматривание альбома «Подарки, сделанные своими руками»</a:t>
                      </a:r>
                    </a:p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Сюжетно – ролевые игры «День рождение куклы Даши», «Гости».</a:t>
                      </a:r>
                    </a:p>
                  </a:txBody>
                  <a:tcPr marL="26890" marR="26890" marT="0" marB="0">
                    <a:lnL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49687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8240466"/>
              </p:ext>
            </p:extLst>
          </p:nvPr>
        </p:nvGraphicFramePr>
        <p:xfrm>
          <a:off x="683568" y="908720"/>
          <a:ext cx="7776864" cy="5400600"/>
        </p:xfrm>
        <a:graphic>
          <a:graphicData uri="http://schemas.openxmlformats.org/drawingml/2006/table">
            <a:tbl>
              <a:tblPr/>
              <a:tblGrid>
                <a:gridCol w="1197663"/>
                <a:gridCol w="3324274"/>
                <a:gridCol w="3254927"/>
              </a:tblGrid>
              <a:tr h="764616">
                <a:tc>
                  <a:txBody>
                    <a:bodyPr/>
                    <a:lstStyle/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Сроки</a:t>
                      </a:r>
                      <a:endParaRPr lang="ru-RU" sz="1800" dirty="0">
                        <a:effectLst/>
                      </a:endParaRPr>
                    </a:p>
                  </a:txBody>
                  <a:tcPr marL="26890" marR="26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Содержание работы</a:t>
                      </a:r>
                      <a:endParaRPr lang="ru-RU" sz="1800">
                        <a:effectLst/>
                      </a:endParaRPr>
                    </a:p>
                  </a:txBody>
                  <a:tcPr marL="26890" marR="26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Методы и приёмы</a:t>
                      </a:r>
                      <a:endParaRPr lang="ru-RU" sz="1800" dirty="0">
                        <a:effectLst/>
                      </a:endParaRPr>
                    </a:p>
                  </a:txBody>
                  <a:tcPr marL="26890" marR="26890" marT="0" marB="0">
                    <a:lnL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635984">
                <a:tc>
                  <a:txBody>
                    <a:bodyPr/>
                    <a:lstStyle/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Май</a:t>
                      </a:r>
                      <a:endParaRPr lang="ru-RU" sz="1800" dirty="0">
                        <a:effectLst/>
                      </a:endParaRPr>
                    </a:p>
                  </a:txBody>
                  <a:tcPr marL="26890" marR="26890" marT="0" marB="0">
                    <a:lnL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Развлечение </a:t>
                      </a:r>
                      <a:r>
                        <a:rPr lang="ru-RU" sz="1400" dirty="0">
                          <a:effectLst/>
                        </a:rPr>
                        <a:t>(итоговое) «В мире вежливых слов».</a:t>
                      </a:r>
                    </a:p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 </a:t>
                      </a:r>
                    </a:p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Работа с родителями:</a:t>
                      </a:r>
                    </a:p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- консультация «Вежливый </a:t>
                      </a:r>
                      <a:r>
                        <a:rPr lang="ru-RU" sz="1400" dirty="0" smtClean="0">
                          <a:effectLst/>
                        </a:rPr>
                        <a:t>ребенок в вежливой семье»</a:t>
                      </a:r>
                      <a:endParaRPr lang="ru-RU" sz="1400" dirty="0">
                        <a:effectLst/>
                      </a:endParaRPr>
                    </a:p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- совместная работа родителей и детей « Подарок для друга</a:t>
                      </a:r>
                      <a:r>
                        <a:rPr lang="ru-RU" sz="1400" dirty="0" smtClean="0">
                          <a:effectLst/>
                        </a:rPr>
                        <a:t>»</a:t>
                      </a:r>
                      <a:endParaRPr lang="ru-RU" sz="1400" dirty="0">
                        <a:effectLst/>
                      </a:endParaRPr>
                    </a:p>
                  </a:txBody>
                  <a:tcPr marL="26890" marR="26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Чтение художественной литературы: С. Иващенко </a:t>
                      </a:r>
                      <a:r>
                        <a:rPr lang="ru-RU" sz="1400" dirty="0" smtClean="0">
                          <a:effectLst/>
                        </a:rPr>
                        <a:t>Маша </a:t>
                      </a:r>
                      <a:r>
                        <a:rPr lang="ru-RU" sz="1400" dirty="0">
                          <a:effectLst/>
                        </a:rPr>
                        <a:t>идёт на день рождение к Ире».</a:t>
                      </a:r>
                    </a:p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Дидактические игры:</a:t>
                      </a:r>
                    </a:p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- «Гости»</a:t>
                      </a:r>
                    </a:p>
                  </a:txBody>
                  <a:tcPr marL="26890" marR="26890" marT="0" marB="0">
                    <a:lnL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66738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Отчет о проведении мероприятий: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590" y="2324100"/>
            <a:ext cx="4677833" cy="3508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29050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908720"/>
            <a:ext cx="4158462" cy="5688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080" y="908720"/>
            <a:ext cx="4029912" cy="5544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8511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Игра «Правила Этикета»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5866" y="2324100"/>
            <a:ext cx="2631281" cy="3508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65306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72683"/>
            <a:ext cx="4104456" cy="5472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5123" y="1052737"/>
            <a:ext cx="3942438" cy="5256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2576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548680"/>
            <a:ext cx="7024744" cy="864096"/>
          </a:xfrm>
        </p:spPr>
        <p:txBody>
          <a:bodyPr/>
          <a:lstStyle/>
          <a:p>
            <a:r>
              <a:rPr lang="ru-RU" dirty="0" smtClean="0"/>
              <a:t>Пояснительная записка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84784"/>
            <a:ext cx="8136904" cy="4896544"/>
          </a:xfrm>
        </p:spPr>
        <p:txBody>
          <a:bodyPr>
            <a:noAutofit/>
          </a:bodyPr>
          <a:lstStyle/>
          <a:p>
            <a:r>
              <a:rPr lang="ru-RU" sz="1800" dirty="0" smtClean="0"/>
              <a:t>Реализация проектной деятельности в подготовительной группе «</a:t>
            </a:r>
            <a:r>
              <a:rPr lang="ru-RU" sz="1800" dirty="0" err="1" smtClean="0"/>
              <a:t>Семицветик</a:t>
            </a:r>
            <a:r>
              <a:rPr lang="ru-RU" sz="1800" dirty="0" smtClean="0"/>
              <a:t>» МДОУ «Детский сад №91» по </a:t>
            </a:r>
            <a:r>
              <a:rPr lang="ru-RU" sz="1800" dirty="0"/>
              <a:t>воспитанию культуры поведения    «Путешествие в страну Вежливости»  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Воспитатели : Фомичева П.Л.</a:t>
            </a:r>
            <a:br>
              <a:rPr lang="ru-RU" sz="1800" dirty="0" smtClean="0"/>
            </a:br>
            <a:r>
              <a:rPr lang="ru-RU" sz="1800" dirty="0" smtClean="0"/>
              <a:t>                          Шлякова М.В.</a:t>
            </a:r>
            <a:br>
              <a:rPr lang="ru-RU" sz="1800" dirty="0" smtClean="0"/>
            </a:br>
            <a:endParaRPr lang="ru-RU" sz="1800" dirty="0" smtClean="0"/>
          </a:p>
          <a:p>
            <a:r>
              <a:rPr lang="ru-RU" sz="1600" dirty="0" smtClean="0"/>
              <a:t>Актуальность: </a:t>
            </a:r>
            <a:r>
              <a:rPr lang="ru-RU" sz="1600" dirty="0"/>
              <a:t>В детском саду дети общаются друг с другом и педагогом от 7.00. до 19.00 часов в день. Во время общения происходит обмен спо­собами и навыками общения, умениями ролевого речевого пове­дения. Ежеминутно в течение всего дня дети учатся у взрослых и друг у друга речевому поведению, характерным жестам, мими­ке, словечкам. Конечно, этикет только одно из многочисленных средств общения, но особо значимое, ценное. У этикета есть сло­весные и несловесные средства («волшебные слова», «волшебные взгляды», рукопожатия, позы, жесты, интонации, манеры, поступ­ки). Важно обучить детей всему, что связано с этикетом, но осо­бо важно пополнить детский словарь словесными </a:t>
            </a:r>
            <a:r>
              <a:rPr lang="ru-RU" sz="1600" dirty="0" smtClean="0"/>
              <a:t>средствами, что мы и смогли реализовать с помощью данного проекта за 2014</a:t>
            </a:r>
            <a:r>
              <a:rPr lang="en-US" sz="1600" dirty="0" smtClean="0"/>
              <a:t>/15</a:t>
            </a:r>
            <a:r>
              <a:rPr lang="ru-RU" sz="1600" dirty="0" smtClean="0"/>
              <a:t> год.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2880482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48" y="692696"/>
            <a:ext cx="4104456" cy="5472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2020" y="908720"/>
            <a:ext cx="3942438" cy="5256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71127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проекта: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Цель проекта: Создание педагогических условий для формирования у детей культуры поведения и речевого этикета через использование методов проекта.</a:t>
            </a:r>
          </a:p>
          <a:p>
            <a:r>
              <a:rPr lang="ru-RU" dirty="0" smtClean="0"/>
              <a:t>Детская </a:t>
            </a:r>
            <a:r>
              <a:rPr lang="ru-RU" dirty="0" smtClean="0"/>
              <a:t>цель: </a:t>
            </a:r>
            <a:r>
              <a:rPr lang="ru-RU" dirty="0" smtClean="0"/>
              <a:t>Помочь Забияке отправится в «Страну ВЕЖЛИВОСТИ» для исправления.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6458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Задачи: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– познакомить </a:t>
            </a:r>
            <a:r>
              <a:rPr lang="ru-RU" dirty="0"/>
              <a:t>детей с понятием «вежливость», «доброта», показать необходимость употребления в речи “вежливых” слов; – развивать познавательный интерес, память, внимание, воображение, речь учащихся, расширить кругозор учащихся, способствовать развитию умения сравнивать, анализировать, делать выводы; – воспитывать культуру общения, формировать уважение и доброжелательное отношение к людям</a:t>
            </a:r>
          </a:p>
        </p:txBody>
      </p:sp>
    </p:spTree>
    <p:extLst>
      <p:ext uri="{BB962C8B-B14F-4D97-AF65-F5344CB8AC3E}">
        <p14:creationId xmlns:p14="http://schemas.microsoft.com/office/powerpoint/2010/main" val="42838024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Обогащение предметно-пространственной развивающей среды группы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369728"/>
            <a:ext cx="3240360" cy="243027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3" y="1916833"/>
            <a:ext cx="3636774" cy="35283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3356992"/>
            <a:ext cx="2355726" cy="314096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3126646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Дидактический материалы: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Игра «Уроки этикета»</a:t>
            </a:r>
          </a:p>
          <a:p>
            <a:r>
              <a:rPr lang="ru-RU" dirty="0" smtClean="0"/>
              <a:t>Игра «Назови ласково»</a:t>
            </a:r>
          </a:p>
          <a:p>
            <a:r>
              <a:rPr lang="ru-RU" dirty="0" smtClean="0"/>
              <a:t>Книга ДОБРЫХ слов</a:t>
            </a:r>
          </a:p>
          <a:p>
            <a:r>
              <a:rPr lang="ru-RU" dirty="0" smtClean="0"/>
              <a:t>Картотека детской литературы и литературы для взрослых</a:t>
            </a:r>
          </a:p>
          <a:p>
            <a:r>
              <a:rPr lang="ru-RU" dirty="0" smtClean="0"/>
              <a:t>Образы «Фея Вежливости и Забияка»</a:t>
            </a:r>
          </a:p>
          <a:p>
            <a:r>
              <a:rPr lang="ru-RU" dirty="0"/>
              <a:t>Беседы на этические темы – « Дошкольное воспитание</a:t>
            </a:r>
            <a:r>
              <a:rPr lang="ru-RU" dirty="0" smtClean="0"/>
              <a:t>» </a:t>
            </a:r>
            <a:endParaRPr lang="ru-RU" dirty="0"/>
          </a:p>
          <a:p>
            <a:r>
              <a:rPr lang="ru-RU" dirty="0"/>
              <a:t>Буре Р. С., Островская Л. Ф. « Воспитатель и дети» М. Просвещение </a:t>
            </a:r>
            <a:r>
              <a:rPr lang="ru-RU" dirty="0" err="1" smtClean="0"/>
              <a:t>Петерина</a:t>
            </a:r>
            <a:r>
              <a:rPr lang="ru-RU" dirty="0" smtClean="0"/>
              <a:t> </a:t>
            </a:r>
            <a:r>
              <a:rPr lang="ru-RU" dirty="0"/>
              <a:t>С. В. « Воспитание культуры поведения у детей дошкольного возраста», М. Просвещение </a:t>
            </a:r>
            <a:endParaRPr lang="ru-RU" dirty="0" smtClean="0"/>
          </a:p>
          <a:p>
            <a:r>
              <a:rPr lang="ru-RU" dirty="0" smtClean="0"/>
              <a:t>Юдина </a:t>
            </a:r>
            <a:r>
              <a:rPr lang="ru-RU" dirty="0"/>
              <a:t>« Уроки вежливости» - « Дошкольное воспитание» </a:t>
            </a:r>
            <a:endParaRPr lang="ru-RU" dirty="0" smtClean="0"/>
          </a:p>
          <a:p>
            <a:r>
              <a:rPr lang="ru-RU" dirty="0" smtClean="0"/>
              <a:t>«</a:t>
            </a:r>
            <a:r>
              <a:rPr lang="ru-RU" dirty="0"/>
              <a:t>Ваш ребёнок воспитан?» - « Дошкольное воспитание</a:t>
            </a:r>
            <a:r>
              <a:rPr lang="ru-RU" dirty="0" smtClean="0"/>
              <a:t>»</a:t>
            </a:r>
          </a:p>
          <a:p>
            <a:r>
              <a:rPr lang="ru-RU" dirty="0" smtClean="0"/>
              <a:t>«</a:t>
            </a:r>
            <a:r>
              <a:rPr lang="ru-RU" dirty="0"/>
              <a:t>Речевой этикет и вежливость» </a:t>
            </a:r>
            <a:r>
              <a:rPr lang="ru-RU" dirty="0" smtClean="0"/>
              <a:t>- </a:t>
            </a:r>
            <a:r>
              <a:rPr lang="ru-RU" dirty="0"/>
              <a:t>« Дошкольное воспитание</a:t>
            </a:r>
            <a:r>
              <a:rPr lang="ru-RU" dirty="0" smtClean="0"/>
              <a:t>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657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/>
              <a:t>Продукт </a:t>
            </a:r>
            <a:r>
              <a:rPr lang="ru-RU" sz="3600" b="1" dirty="0" smtClean="0"/>
              <a:t>проекта, так же </a:t>
            </a:r>
            <a:br>
              <a:rPr lang="ru-RU" sz="3600" b="1" dirty="0" smtClean="0"/>
            </a:br>
            <a:r>
              <a:rPr lang="ru-RU" sz="3600" b="1" dirty="0" smtClean="0"/>
              <a:t>(совместно с родителями):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- </a:t>
            </a:r>
            <a:r>
              <a:rPr lang="ru-RU" dirty="0"/>
              <a:t>изготовление совместно с родителями книги волшебных слов « Добрые слова»,</a:t>
            </a:r>
          </a:p>
          <a:p>
            <a:r>
              <a:rPr lang="ru-RU" dirty="0"/>
              <a:t>- проведение « Недели вежливости»,</a:t>
            </a:r>
          </a:p>
          <a:p>
            <a:r>
              <a:rPr lang="ru-RU" dirty="0"/>
              <a:t>- изготовление буклетов для родителей « Как помочь ребёнку стать вежливым», «Словарик вежливых слов»,</a:t>
            </a:r>
          </a:p>
          <a:p>
            <a:r>
              <a:rPr lang="ru-RU" dirty="0"/>
              <a:t>- изготовление совместно с родителями </a:t>
            </a:r>
            <a:r>
              <a:rPr lang="ru-RU" dirty="0" smtClean="0"/>
              <a:t>и детьми газеты о культуре </a:t>
            </a:r>
            <a:r>
              <a:rPr lang="ru-RU" dirty="0"/>
              <a:t>поведения « Что такое хорошо, что такое плохо»,</a:t>
            </a:r>
          </a:p>
          <a:p>
            <a:r>
              <a:rPr lang="ru-RU" dirty="0"/>
              <a:t>- организация </a:t>
            </a:r>
            <a:r>
              <a:rPr lang="ru-RU" dirty="0" smtClean="0"/>
              <a:t>выставки «Новогодние елочки и добрые открытки к Новому году».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5224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Календарный план: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5778112"/>
              </p:ext>
            </p:extLst>
          </p:nvPr>
        </p:nvGraphicFramePr>
        <p:xfrm>
          <a:off x="611560" y="1173480"/>
          <a:ext cx="7920881" cy="5290705"/>
        </p:xfrm>
        <a:graphic>
          <a:graphicData uri="http://schemas.openxmlformats.org/drawingml/2006/table">
            <a:tbl>
              <a:tblPr/>
              <a:tblGrid>
                <a:gridCol w="1320148"/>
                <a:gridCol w="3360508"/>
                <a:gridCol w="3240225"/>
              </a:tblGrid>
              <a:tr h="141551">
                <a:tc>
                  <a:txBody>
                    <a:bodyPr/>
                    <a:lstStyle/>
                    <a:p>
                      <a:pPr rtl="0" fontAlgn="t"/>
                      <a:r>
                        <a:rPr lang="ru-RU" sz="1000" b="1" dirty="0">
                          <a:solidFill>
                            <a:srgbClr val="4F81BD"/>
                          </a:solidFill>
                          <a:effectLst/>
                          <a:latin typeface="Cambria"/>
                        </a:rPr>
                        <a:t>Сроки</a:t>
                      </a:r>
                      <a:endParaRPr lang="ru-RU" sz="100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0797" marR="60797" marT="0" marB="0">
                    <a:lnL w="10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000" b="1">
                          <a:solidFill>
                            <a:srgbClr val="4F81BD"/>
                          </a:solidFill>
                          <a:effectLst/>
                          <a:latin typeface="Cambria"/>
                        </a:rPr>
                        <a:t>Содержание работы</a:t>
                      </a:r>
                      <a:endParaRPr lang="ru-RU" sz="100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0797" marR="60797" marT="0" marB="0">
                    <a:lnL w="10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000" b="1">
                          <a:solidFill>
                            <a:srgbClr val="4F81BD"/>
                          </a:solidFill>
                          <a:effectLst/>
                          <a:latin typeface="Cambria"/>
                        </a:rPr>
                        <a:t>Методы и приёмы</a:t>
                      </a:r>
                      <a:endParaRPr lang="ru-RU" sz="100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0797" marR="60797" marT="0" marB="0">
                    <a:lnL w="10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38305">
                <a:tc>
                  <a:txBody>
                    <a:bodyPr/>
                    <a:lstStyle/>
                    <a:p>
                      <a:pPr rtl="0" fontAlgn="t"/>
                      <a:r>
                        <a:rPr lang="ru-RU" sz="2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Октябрь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0797" marR="60797" marT="0" marB="0">
                    <a:lnL w="10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Беседа «В мире вежливых слов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»</a:t>
                      </a:r>
                    </a:p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Знакомство с феей Вежливости и куклой Забиякой, приглашение его в страну «Вежливости» с целью исправления Незнайки.</a:t>
                      </a:r>
                      <a:endParaRPr lang="ru-RU" sz="1800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  <a:p>
                      <a:pPr rtl="0" fontAlgn="t"/>
                      <a:endParaRPr lang="ru-RU" sz="1800" dirty="0" smtClean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rtl="0" fontAlgn="t"/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Беседа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« Путешествие в страну «Нравственности» и город «Добрых поступков».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  <a:p>
                      <a:pPr rtl="0" fontAlgn="t"/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 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  <a:p>
                      <a:pPr rtl="0" fontAlgn="t"/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Работа с родителями: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  <a:p>
                      <a:pPr rtl="0" fontAlgn="t"/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совместная деятельность родителей и детей – сочинение сказки «Доброе дело»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  <a:p>
                      <a:pPr rtl="0" fontAlgn="t"/>
                      <a:r>
                        <a:rPr lang="ru-RU" sz="2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  <a:endParaRPr lang="ru-RU" sz="210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0797" marR="60797" marT="0" marB="0">
                    <a:lnL w="10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Чтение художественной литературы: С. Михалков «Ежели вы вежливы», Осеева «Волшебное слово», Сухомлинский « Для чего говорят спасибо», С. Мирошниченко «Злая волшебница», «</a:t>
                      </a:r>
                      <a:r>
                        <a:rPr lang="ru-RU" sz="19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Неизвеняйка</a:t>
                      </a:r>
                      <a:r>
                        <a:rPr lang="ru-RU" sz="1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».</a:t>
                      </a:r>
                      <a:endParaRPr lang="ru-RU" sz="190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  <a:p>
                      <a:pPr rtl="0" fontAlgn="t"/>
                      <a:r>
                        <a:rPr lang="ru-RU" sz="1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  <a:endParaRPr lang="ru-RU" sz="190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  <a:p>
                      <a:pPr rtl="0" fontAlgn="t"/>
                      <a:r>
                        <a:rPr lang="ru-RU" sz="1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Дидактические игры: </a:t>
                      </a:r>
                      <a:r>
                        <a:rPr lang="ru-RU" sz="19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«Мама</a:t>
                      </a:r>
                      <a:r>
                        <a:rPr lang="ru-RU" sz="1900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солнышко мое</a:t>
                      </a:r>
                      <a:r>
                        <a:rPr lang="ru-RU" sz="19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», </a:t>
                      </a:r>
                      <a:r>
                        <a:rPr lang="ru-RU" sz="1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«</a:t>
                      </a:r>
                      <a:r>
                        <a:rPr lang="ru-RU" sz="19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Волшебная корзина добрых дел».</a:t>
                      </a:r>
                      <a:endParaRPr lang="ru-RU" sz="190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  <a:p>
                      <a:pPr rtl="0" fontAlgn="t"/>
                      <a:r>
                        <a:rPr lang="ru-RU" sz="1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Загадки о вежливости.</a:t>
                      </a:r>
                      <a:endParaRPr lang="ru-RU" sz="190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  <a:p>
                      <a:pPr rtl="0" fontAlgn="t"/>
                      <a:r>
                        <a:rPr lang="ru-RU" sz="1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Разбор ситуаций по картинкам.</a:t>
                      </a:r>
                      <a:endParaRPr lang="ru-RU" sz="190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  <a:p>
                      <a:pPr rtl="0" fontAlgn="t"/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  <a:p>
                      <a:pPr rtl="0" fontAlgn="t"/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  <a:endParaRPr lang="ru-RU" sz="100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  <a:p>
                      <a:pPr rtl="0" fontAlgn="t"/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  <a:endParaRPr lang="ru-RU" sz="100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0797" marR="60797" marT="0" marB="0">
                    <a:lnL w="10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9446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325368"/>
              </p:ext>
            </p:extLst>
          </p:nvPr>
        </p:nvGraphicFramePr>
        <p:xfrm>
          <a:off x="611560" y="1052736"/>
          <a:ext cx="7920880" cy="5400600"/>
        </p:xfrm>
        <a:graphic>
          <a:graphicData uri="http://schemas.openxmlformats.org/drawingml/2006/table">
            <a:tbl>
              <a:tblPr/>
              <a:tblGrid>
                <a:gridCol w="1320146"/>
                <a:gridCol w="3360507"/>
                <a:gridCol w="3240227"/>
              </a:tblGrid>
              <a:tr h="5400600">
                <a:tc>
                  <a:txBody>
                    <a:bodyPr/>
                    <a:lstStyle/>
                    <a:p>
                      <a:pPr rtl="0" fontAlgn="t"/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Ноябрь</a:t>
                      </a:r>
                      <a:endParaRPr lang="ru-RU" sz="280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8580" marR="68580" marT="0" marB="0">
                    <a:lnL w="10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 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  <a:p>
                      <a:pPr rtl="0" fontAlgn="t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Беседа «Культура поведения за столом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».</a:t>
                      </a:r>
                    </a:p>
                    <a:p>
                      <a:pPr rtl="0" fontAlgn="t"/>
                      <a:endParaRPr lang="ru-RU" sz="1600" dirty="0" smtClean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rtl="0" fontAlgn="t"/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Настольная игра «Уроки этикета»</a:t>
                      </a:r>
                    </a:p>
                    <a:p>
                      <a:pPr rtl="0" fontAlgn="t"/>
                      <a:endParaRPr lang="ru-RU" sz="1600" dirty="0" smtClean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rtl="0" fontAlgn="t"/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Игра «Назови ласково»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  <a:p>
                      <a:pPr rtl="0" fontAlgn="t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  <a:p>
                      <a:pPr rtl="0" fontAlgn="t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 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  <a:p>
                      <a:pPr rtl="0" fontAlgn="t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Работа с родителями: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  <a:p>
                      <a:pPr rtl="0" fontAlgn="t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Буклеты «Как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вырастить культурного ребёнка»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  <a:p>
                      <a:pPr rtl="0" fontAlgn="t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 совместная деятельность родителей и детей –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«</a:t>
                      </a:r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К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нига добрых слов -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  <a:p>
                      <a:pPr rtl="0" fontAlgn="t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  <a:endParaRPr lang="en-US" sz="1600" dirty="0" smtClean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rtl="0" fontAlgn="t"/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8580" marR="68580" marT="0" marB="0">
                    <a:lnL w="10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Чтение художественной литературы: Васильева-</a:t>
                      </a:r>
                      <a:r>
                        <a:rPr lang="ru-RU" sz="20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гангус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«Азбука вежливости»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  <a:p>
                      <a:pPr rtl="0" fontAlgn="t"/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  <a:p>
                      <a:pPr rtl="0" fontAlgn="t"/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Дидактические игры: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  <a:p>
                      <a:pPr rtl="0" fontAlgn="t"/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«Что 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правильно, а что нет».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  <a:p>
                      <a:pPr rtl="0" fontAlgn="t"/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Разбор проблемных ситуаций.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  <a:p>
                      <a:pPr rtl="0" fontAlgn="t"/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  <a:endParaRPr lang="ru-RU" sz="2000" dirty="0" smtClean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rtl="0" fontAlgn="t"/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Сюжетно 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– ролевые игры «Гости», « Семья», «День рождения».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8580" marR="68580" marT="0" marB="0">
                    <a:lnL w="10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9318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99</TotalTime>
  <Words>899</Words>
  <Application>Microsoft Office PowerPoint</Application>
  <PresentationFormat>Экран (4:3)</PresentationFormat>
  <Paragraphs>179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Остин</vt:lpstr>
      <vt:lpstr>Проект по формированию культуры поведения и основ речевого этикета у детей старшего дошкольного возраста</vt:lpstr>
      <vt:lpstr>Пояснительная записка</vt:lpstr>
      <vt:lpstr>Цель проекта:</vt:lpstr>
      <vt:lpstr>Задачи:</vt:lpstr>
      <vt:lpstr>Обогащение предметно-пространственной развивающей среды группы</vt:lpstr>
      <vt:lpstr>Дидактический материалы:</vt:lpstr>
      <vt:lpstr>Продукт проекта, так же  (совместно с родителями): </vt:lpstr>
      <vt:lpstr>Календарный план: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Отчет о проведении мероприятий:</vt:lpstr>
      <vt:lpstr>Презентация PowerPoint</vt:lpstr>
      <vt:lpstr>Игра «Правила Этикета»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формированию культуры поведения и основ речевого этикета у детей старшего дошкольного возраста</dc:title>
  <dc:creator>Mary</dc:creator>
  <cp:lastModifiedBy>Mary</cp:lastModifiedBy>
  <cp:revision>14</cp:revision>
  <dcterms:created xsi:type="dcterms:W3CDTF">2014-12-11T17:00:52Z</dcterms:created>
  <dcterms:modified xsi:type="dcterms:W3CDTF">2015-05-20T19:19:50Z</dcterms:modified>
</cp:coreProperties>
</file>