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0" r:id="rId1"/>
  </p:sldMasterIdLst>
  <p:notesMasterIdLst>
    <p:notesMasterId r:id="rId20"/>
  </p:notesMasterIdLst>
  <p:sldIdLst>
    <p:sldId id="263" r:id="rId2"/>
    <p:sldId id="258" r:id="rId3"/>
    <p:sldId id="265" r:id="rId4"/>
    <p:sldId id="259" r:id="rId5"/>
    <p:sldId id="260" r:id="rId6"/>
    <p:sldId id="261" r:id="rId7"/>
    <p:sldId id="266" r:id="rId8"/>
    <p:sldId id="267" r:id="rId9"/>
    <p:sldId id="269" r:id="rId10"/>
    <p:sldId id="270" r:id="rId11"/>
    <p:sldId id="268" r:id="rId12"/>
    <p:sldId id="277" r:id="rId13"/>
    <p:sldId id="271" r:id="rId14"/>
    <p:sldId id="272" r:id="rId15"/>
    <p:sldId id="273" r:id="rId16"/>
    <p:sldId id="275" r:id="rId17"/>
    <p:sldId id="278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3" autoAdjust="0"/>
    <p:restoredTop sz="94624" autoAdjust="0"/>
  </p:normalViewPr>
  <p:slideViewPr>
    <p:cSldViewPr>
      <p:cViewPr varScale="1">
        <p:scale>
          <a:sx n="103" d="100"/>
          <a:sy n="103" d="100"/>
        </p:scale>
        <p:origin x="-1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E7F746-A8B3-4AD6-84BF-2B5DAD06C45F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F863BB-2BE3-4F20-B3D8-6E8BD7B1EC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3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3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5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7" y="1859759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2" y="2514601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514601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1" y="1676400"/>
            <a:ext cx="5111751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5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8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2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6" y="5816601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2" y="6219827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6" y="-7144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2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2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2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/>
          </p:cNvSpPr>
          <p:nvPr>
            <p:ph idx="1"/>
          </p:nvPr>
        </p:nvSpPr>
        <p:spPr>
          <a:xfrm>
            <a:off x="457200" y="285730"/>
            <a:ext cx="8229600" cy="6215105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2800" b="1" i="1" dirty="0" smtClean="0">
                <a:latin typeface="Arial" charset="0"/>
              </a:rPr>
              <a:t>Земля и потому еще щедра,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2800" b="1" i="1" dirty="0" smtClean="0">
                <a:latin typeface="Arial" charset="0"/>
              </a:rPr>
              <a:t>что в мире существуют повара.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2800" b="1" i="1" dirty="0" smtClean="0">
                <a:latin typeface="Arial" charset="0"/>
              </a:rPr>
              <a:t>Благословенны их простые судьбы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2800" b="1" i="1" dirty="0" smtClean="0">
                <a:latin typeface="Arial" charset="0"/>
              </a:rPr>
              <a:t>А руки – будто помыслы чисты.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2800" b="1" i="1" dirty="0" smtClean="0">
                <a:latin typeface="Arial" charset="0"/>
              </a:rPr>
              <a:t>Профессия у них добра по сути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2800" b="1" i="1" dirty="0" smtClean="0">
                <a:latin typeface="Arial" charset="0"/>
              </a:rPr>
              <a:t>Злой человек не станет у плиты.</a:t>
            </a:r>
            <a:endParaRPr lang="ru-RU" dirty="0" smtClean="0">
              <a:latin typeface="Arial" charset="0"/>
            </a:endParaRPr>
          </a:p>
          <a:p>
            <a:pPr algn="r" eaLnBrk="1" hangingPunct="1">
              <a:buFont typeface="Wingdings 2" pitchFamily="18" charset="2"/>
              <a:buNone/>
            </a:pPr>
            <a:endParaRPr lang="ru-RU" dirty="0" smtClean="0">
              <a:latin typeface="Arial" charset="0"/>
            </a:endParaRPr>
          </a:p>
          <a:p>
            <a:pPr algn="r" eaLnBrk="1" hangingPunct="1">
              <a:buFont typeface="Wingdings 2" pitchFamily="18" charset="2"/>
              <a:buNone/>
            </a:pPr>
            <a:endParaRPr lang="ru-RU" dirty="0" smtClean="0">
              <a:latin typeface="Arial" charset="0"/>
            </a:endParaRPr>
          </a:p>
          <a:p>
            <a:pPr algn="r" eaLnBrk="1" hangingPunct="1">
              <a:buFont typeface="Wingdings 2" pitchFamily="18" charset="2"/>
              <a:buNone/>
            </a:pPr>
            <a:endParaRPr lang="ru-RU" dirty="0" smtClean="0">
              <a:latin typeface="Arial" charset="0"/>
            </a:endParaRPr>
          </a:p>
          <a:p>
            <a:pPr algn="r" eaLnBrk="1" hangingPunct="1">
              <a:buFont typeface="Wingdings 2" pitchFamily="18" charset="2"/>
              <a:buNone/>
            </a:pPr>
            <a:endParaRPr lang="ru-RU" dirty="0" smtClean="0">
              <a:latin typeface="Arial" charset="0"/>
            </a:endParaRPr>
          </a:p>
          <a:p>
            <a:pPr algn="r" eaLnBrk="1" hangingPunct="1">
              <a:buFont typeface="Wingdings 2" pitchFamily="18" charset="2"/>
              <a:buNone/>
            </a:pPr>
            <a:r>
              <a:rPr lang="ru-RU" dirty="0" smtClean="0">
                <a:latin typeface="Arial" charset="0"/>
              </a:rPr>
              <a:t>Р.Рождественский</a:t>
            </a:r>
          </a:p>
        </p:txBody>
      </p:sp>
      <p:pic>
        <p:nvPicPr>
          <p:cNvPr id="9" name="Picture 2" descr="C:\Users\13\Desktop\a_2ca070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6" y="3429001"/>
            <a:ext cx="3286148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Что такое льезон и как его готовят?</a:t>
            </a:r>
            <a:endParaRPr lang="ru-RU" sz="31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85778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Для лучшего прикрепления панировки к продукту его смачивают в специальной жидкости – </a:t>
            </a:r>
            <a:r>
              <a:rPr lang="ru-RU" sz="2400" i="1" dirty="0" err="1" smtClean="0">
                <a:latin typeface="Arial" pitchFamily="34" charset="0"/>
                <a:cs typeface="Arial" pitchFamily="34" charset="0"/>
              </a:rPr>
              <a:t>льезоне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Смесь сырых яиц  с молоком или водой,  с добавлением соли.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На 1 кг берут: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670 г. яиц или меланжа,  340г. воды  и 10 г соли.</a:t>
            </a:r>
          </a:p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20485" name="Picture 5" descr="C:\Users\13\Desktop\e8a3c02f18880fbe33995551a4036d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3429000"/>
            <a:ext cx="5143536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857256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Технология приготовления рыбной котлетной массы?</a:t>
            </a:r>
            <a:endParaRPr lang="ru-RU" sz="31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Group 2"/>
          <p:cNvGrpSpPr>
            <a:grpSpLocks noGrp="1"/>
          </p:cNvGrpSpPr>
          <p:nvPr>
            <p:ph idx="1"/>
          </p:nvPr>
        </p:nvGrpSpPr>
        <p:grpSpPr bwMode="auto">
          <a:xfrm>
            <a:off x="457200" y="1357299"/>
            <a:ext cx="8229600" cy="4497263"/>
            <a:chOff x="627" y="1254"/>
            <a:chExt cx="10242" cy="12974"/>
          </a:xfrm>
        </p:grpSpPr>
        <p:sp>
          <p:nvSpPr>
            <p:cNvPr id="5" name="Text Box 3"/>
            <p:cNvSpPr txBox="1">
              <a:spLocks noChangeArrowheads="1"/>
            </p:cNvSpPr>
            <p:nvPr/>
          </p:nvSpPr>
          <p:spPr bwMode="auto">
            <a:xfrm>
              <a:off x="1672" y="1534"/>
              <a:ext cx="8663" cy="1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ru-RU" b="1" i="1" dirty="0">
                  <a:latin typeface="Arial" pitchFamily="34" charset="0"/>
                  <a:cs typeface="Arial" pitchFamily="34" charset="0"/>
                </a:rPr>
                <a:t>Схема приготовления рыбной котлетной массы</a:t>
              </a:r>
              <a:endParaRPr lang="ru-RU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auto">
            <a:xfrm>
              <a:off x="627" y="1254"/>
              <a:ext cx="10242" cy="1928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1200">
                <a:latin typeface="Calibri" pitchFamily="34" charset="0"/>
              </a:endParaRPr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1836" y="4139"/>
              <a:ext cx="8291" cy="62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ru-RU" sz="1400" b="1" dirty="0">
                  <a:latin typeface="Arial" pitchFamily="34" charset="0"/>
                  <a:cs typeface="Arial" pitchFamily="34" charset="0"/>
                </a:rPr>
                <a:t>Чистое филе нарезают мелкими кусочками</a:t>
              </a: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1812" y="5575"/>
              <a:ext cx="8291" cy="78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ru-RU" sz="1400" b="1" dirty="0">
                  <a:latin typeface="Arial" pitchFamily="34" charset="0"/>
                  <a:cs typeface="Arial" pitchFamily="34" charset="0"/>
                </a:rPr>
                <a:t>Пропускают через мясорубку</a:t>
              </a:r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1812" y="6924"/>
              <a:ext cx="8291" cy="60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ru-RU" sz="1400" b="1" dirty="0">
                  <a:latin typeface="Arial" pitchFamily="34" charset="0"/>
                  <a:cs typeface="Arial" pitchFamily="34" charset="0"/>
                </a:rPr>
                <a:t>Хлеб замачивают в молоке</a:t>
              </a:r>
            </a:p>
          </p:txBody>
        </p:sp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1812" y="8296"/>
              <a:ext cx="8291" cy="70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ru-RU" sz="1400" b="1" dirty="0">
                  <a:latin typeface="Arial" pitchFamily="34" charset="0"/>
                  <a:cs typeface="Arial" pitchFamily="34" charset="0"/>
                </a:rPr>
                <a:t>Набухший хлеб, измельченное филе соединяют</a:t>
              </a:r>
            </a:p>
          </p:txBody>
        </p:sp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>
              <a:off x="1812" y="9623"/>
              <a:ext cx="8291" cy="7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ru-RU" sz="1400" b="1" dirty="0">
                  <a:latin typeface="Arial" pitchFamily="34" charset="0"/>
                  <a:cs typeface="Arial" pitchFamily="34" charset="0"/>
                </a:rPr>
                <a:t>Пропускают через мясорубку еще раз</a:t>
              </a:r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1812" y="10949"/>
              <a:ext cx="8291" cy="76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ru-RU" sz="1400" b="1">
                  <a:latin typeface="Arial" pitchFamily="34" charset="0"/>
                  <a:cs typeface="Arial" pitchFamily="34" charset="0"/>
                </a:rPr>
                <a:t>Добавляют соль, перец</a:t>
              </a:r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auto">
            <a:xfrm>
              <a:off x="1812" y="12252"/>
              <a:ext cx="8291" cy="81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ru-RU" sz="1400" b="1">
                  <a:latin typeface="Arial" pitchFamily="34" charset="0"/>
                  <a:cs typeface="Arial" pitchFamily="34" charset="0"/>
                </a:rPr>
                <a:t>Перемешивают</a:t>
              </a:r>
            </a:p>
          </p:txBody>
        </p:sp>
        <p:sp>
          <p:nvSpPr>
            <p:cNvPr id="14" name="Text Box 12"/>
            <p:cNvSpPr txBox="1">
              <a:spLocks noChangeArrowheads="1"/>
            </p:cNvSpPr>
            <p:nvPr/>
          </p:nvSpPr>
          <p:spPr bwMode="auto">
            <a:xfrm>
              <a:off x="1812" y="13553"/>
              <a:ext cx="8291" cy="67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ru-RU" sz="1400" b="1">
                  <a:latin typeface="Arial" pitchFamily="34" charset="0"/>
                  <a:cs typeface="Arial" pitchFamily="34" charset="0"/>
                </a:rPr>
                <a:t>Выбивают</a:t>
              </a:r>
            </a:p>
          </p:txBody>
        </p:sp>
        <p:cxnSp>
          <p:nvCxnSpPr>
            <p:cNvPr id="16" name="AutoShape 14"/>
            <p:cNvCxnSpPr>
              <a:cxnSpLocks noChangeShapeType="1"/>
            </p:cNvCxnSpPr>
            <p:nvPr/>
          </p:nvCxnSpPr>
          <p:spPr bwMode="auto">
            <a:xfrm>
              <a:off x="5919" y="4808"/>
              <a:ext cx="0" cy="76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7" name="AutoShape 15"/>
            <p:cNvCxnSpPr>
              <a:cxnSpLocks noChangeShapeType="1"/>
            </p:cNvCxnSpPr>
            <p:nvPr/>
          </p:nvCxnSpPr>
          <p:spPr bwMode="auto">
            <a:xfrm>
              <a:off x="5923" y="6156"/>
              <a:ext cx="0" cy="76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8" name="AutoShape 16"/>
            <p:cNvCxnSpPr>
              <a:cxnSpLocks noChangeShapeType="1"/>
            </p:cNvCxnSpPr>
            <p:nvPr/>
          </p:nvCxnSpPr>
          <p:spPr bwMode="auto">
            <a:xfrm>
              <a:off x="5923" y="7528"/>
              <a:ext cx="0" cy="76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9" name="AutoShape 17"/>
            <p:cNvCxnSpPr>
              <a:cxnSpLocks noChangeShapeType="1"/>
            </p:cNvCxnSpPr>
            <p:nvPr/>
          </p:nvCxnSpPr>
          <p:spPr bwMode="auto">
            <a:xfrm>
              <a:off x="5923" y="8877"/>
              <a:ext cx="0" cy="7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0" name="AutoShape 18"/>
            <p:cNvCxnSpPr>
              <a:cxnSpLocks noChangeShapeType="1"/>
            </p:cNvCxnSpPr>
            <p:nvPr/>
          </p:nvCxnSpPr>
          <p:spPr bwMode="auto">
            <a:xfrm>
              <a:off x="5923" y="10204"/>
              <a:ext cx="0" cy="74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1" name="AutoShape 19"/>
            <p:cNvCxnSpPr>
              <a:cxnSpLocks noChangeShapeType="1"/>
            </p:cNvCxnSpPr>
            <p:nvPr/>
          </p:nvCxnSpPr>
          <p:spPr bwMode="auto">
            <a:xfrm>
              <a:off x="5923" y="11530"/>
              <a:ext cx="0" cy="72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2" name="AutoShape 20"/>
            <p:cNvCxnSpPr>
              <a:cxnSpLocks noChangeShapeType="1"/>
            </p:cNvCxnSpPr>
            <p:nvPr/>
          </p:nvCxnSpPr>
          <p:spPr bwMode="auto">
            <a:xfrm>
              <a:off x="5923" y="12833"/>
              <a:ext cx="0" cy="72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На 1000 грамм рыбного филе  берут:</a:t>
            </a:r>
            <a:endParaRPr lang="ru-RU" sz="3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250-300 грамм хлеба;</a:t>
            </a:r>
          </a:p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300-350 грамм жидкости;</a:t>
            </a:r>
          </a:p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20 грамм соли;</a:t>
            </a:r>
          </a:p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1 грамм перца.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71570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Какие полуфабрикаты из рыбной котлетной массы можно приготовить? </a:t>
            </a:r>
            <a:endParaRPr lang="ru-RU" sz="31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6" name="Picture 2" descr="C:\Users\13\Desktop\images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1643050"/>
            <a:ext cx="2714644" cy="2357454"/>
          </a:xfrm>
          <a:prstGeom prst="rect">
            <a:avLst/>
          </a:prstGeom>
          <a:noFill/>
        </p:spPr>
      </p:pic>
      <p:pic>
        <p:nvPicPr>
          <p:cNvPr id="21508" name="Picture 4" descr="C:\Users\13\Desktop\51c2ee9a64679d3ee6f2394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3929066"/>
            <a:ext cx="2662245" cy="247809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071538" y="1785926"/>
            <a:ext cx="37862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500562" y="4429131"/>
            <a:ext cx="386715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Биточкам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придают округло-приплюснутую форму, толщиной до 2 см, диаметром до  6 см. Используют  по 1-2 шт. на порцию.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42910" y="1616800"/>
            <a:ext cx="392909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Котлетам</a:t>
            </a:r>
            <a:r>
              <a:rPr lang="ru-RU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придают  овально-приплюснутую форму с заостренным концом,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толщиной 2–2,5 см, длиной 10 – 12 см , шириной 5 см. Используют п</a:t>
            </a:r>
            <a:r>
              <a:rPr lang="ru-RU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о 1-2 шт. на порцию.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C:\Users\13\Desktop\182337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3429000"/>
            <a:ext cx="3552800" cy="285752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500562" y="428605"/>
            <a:ext cx="364333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Тефтели</a:t>
            </a:r>
            <a:r>
              <a:rPr lang="ru-RU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формуют в виде шариков  диаметром до 3 см. Используют по 3-4 шт. на порцию. При приготовлении в котлетную массу добавляют мелкорубленый пассированный репчатый лук.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42910" y="3857628"/>
            <a:ext cx="4572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Фрикадельки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формуют в виде шариков массой 12-15 гр. Используют  по 8-10 шт. на порцию. При приготовлении в рыбную массу добавляют мелкорубленый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пассерованный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репчатый лук, сырые яйца и маргарин.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13\Desktop\тефтел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500042"/>
            <a:ext cx="3500462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13\Desktop\зразы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928670"/>
            <a:ext cx="2857500" cy="271464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929058" y="928670"/>
            <a:ext cx="4572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Зразы.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Котлетную массу раскладывают в виде небольших лепешек толщиной до 1 см., на середину кладут фарш, края соединяют придавая овально-прямоугольную форму. Используют по 1–2 шт. на порцию.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4357694"/>
            <a:ext cx="42862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Тельное.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Это зразы имеющие форму полумесяца, которые формуют с помощью марли. Используют по 1-2 шт. на порцию.</a:t>
            </a:r>
            <a:endParaRPr lang="ru-RU" sz="2000" dirty="0"/>
          </a:p>
        </p:txBody>
      </p:sp>
      <p:pic>
        <p:nvPicPr>
          <p:cNvPr id="6" name="Picture 4" descr="C:\Users\13\Desktop\1тельное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3429000"/>
            <a:ext cx="3286148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857232"/>
            <a:ext cx="8229600" cy="5500726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Подгруппа № 1: приготовить полуфабрикат  котлеты рыбные;</a:t>
            </a:r>
          </a:p>
          <a:p>
            <a:endParaRPr lang="ru-RU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Подгруппа №2: приготовить полуфабрикат биточки рыбные;</a:t>
            </a: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Подгруппа №3: приготовить  полуфабрикат тефтели рыбные.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0"/>
            <a:ext cx="8229600" cy="6500834"/>
          </a:xfrm>
        </p:spPr>
        <p:txBody>
          <a:bodyPr>
            <a:normAutofit fontScale="32500" lnSpcReduction="20000"/>
          </a:bodyPr>
          <a:lstStyle/>
          <a:p>
            <a:r>
              <a:rPr lang="ru-RU" sz="4300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buNone/>
            </a:pPr>
            <a:r>
              <a:rPr lang="ru-RU" sz="43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Бракераж </a:t>
            </a:r>
            <a:r>
              <a:rPr lang="ru-RU" sz="43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43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ru-RU" sz="43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ф</a:t>
            </a:r>
            <a:r>
              <a:rPr lang="ru-RU" sz="43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–  рыбные котлеты.</a:t>
            </a:r>
            <a:endParaRPr lang="ru-RU" sz="43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4300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buNone/>
            </a:pPr>
            <a:r>
              <a:rPr lang="ru-RU" sz="4300" b="1" dirty="0" smtClean="0">
                <a:latin typeface="Arial" pitchFamily="34" charset="0"/>
                <a:cs typeface="Arial" pitchFamily="34" charset="0"/>
              </a:rPr>
              <a:t>Внешний вид –</a:t>
            </a:r>
            <a:r>
              <a:rPr lang="ru-RU" sz="4300" dirty="0" smtClean="0">
                <a:latin typeface="Arial" pitchFamily="34" charset="0"/>
                <a:cs typeface="Arial" pitchFamily="34" charset="0"/>
              </a:rPr>
              <a:t> изделие приплюснуто – овальной формы с заостренным концом без трещин и разрывов  на поверхности. Панировка плотно прилегающая;</a:t>
            </a:r>
          </a:p>
          <a:p>
            <a:pPr>
              <a:buNone/>
            </a:pPr>
            <a:r>
              <a:rPr lang="ru-RU" sz="4300" b="1" dirty="0" smtClean="0">
                <a:latin typeface="Arial" pitchFamily="34" charset="0"/>
                <a:cs typeface="Arial" pitchFamily="34" charset="0"/>
              </a:rPr>
              <a:t>Цвет  - </a:t>
            </a:r>
            <a:r>
              <a:rPr lang="ru-RU" sz="4300" dirty="0" smtClean="0">
                <a:latin typeface="Arial" pitchFamily="34" charset="0"/>
                <a:cs typeface="Arial" pitchFamily="34" charset="0"/>
              </a:rPr>
              <a:t>серый, характерный для доброкачественной рыбы;</a:t>
            </a:r>
          </a:p>
          <a:p>
            <a:pPr>
              <a:buNone/>
            </a:pPr>
            <a:r>
              <a:rPr lang="ru-RU" sz="4300" b="1" dirty="0" smtClean="0">
                <a:latin typeface="Arial" pitchFamily="34" charset="0"/>
                <a:cs typeface="Arial" pitchFamily="34" charset="0"/>
              </a:rPr>
              <a:t>Консистенция -  </a:t>
            </a:r>
            <a:r>
              <a:rPr lang="ru-RU" sz="4300" dirty="0" smtClean="0">
                <a:latin typeface="Arial" pitchFamily="34" charset="0"/>
                <a:cs typeface="Arial" pitchFamily="34" charset="0"/>
              </a:rPr>
              <a:t>однородная, без   отдельных кусочков хлеба и мякоти рыбы. Изделие сочное, мягкое;</a:t>
            </a:r>
          </a:p>
          <a:p>
            <a:pPr>
              <a:buNone/>
            </a:pPr>
            <a:r>
              <a:rPr lang="ru-RU" sz="4300" b="1" dirty="0" smtClean="0">
                <a:latin typeface="Arial" pitchFamily="34" charset="0"/>
                <a:cs typeface="Arial" pitchFamily="34" charset="0"/>
              </a:rPr>
              <a:t>Запах –</a:t>
            </a:r>
            <a:r>
              <a:rPr lang="ru-RU" sz="4300" dirty="0" smtClean="0">
                <a:latin typeface="Arial" pitchFamily="34" charset="0"/>
                <a:cs typeface="Arial" pitchFamily="34" charset="0"/>
              </a:rPr>
              <a:t> свойственный  изделиям из рыбной котлетной массы;</a:t>
            </a:r>
          </a:p>
          <a:p>
            <a:pPr>
              <a:buNone/>
            </a:pPr>
            <a:r>
              <a:rPr lang="ru-RU" sz="4300" b="1" dirty="0" smtClean="0">
                <a:latin typeface="Arial" pitchFamily="34" charset="0"/>
                <a:cs typeface="Arial" pitchFamily="34" charset="0"/>
              </a:rPr>
              <a:t>Масса готового блюда</a:t>
            </a:r>
            <a:r>
              <a:rPr lang="ru-RU" sz="4300" b="1" i="1" dirty="0" smtClean="0">
                <a:latin typeface="Arial" pitchFamily="34" charset="0"/>
                <a:cs typeface="Arial" pitchFamily="34" charset="0"/>
              </a:rPr>
              <a:t> – </a:t>
            </a:r>
            <a:r>
              <a:rPr lang="ru-RU" sz="4300" dirty="0" smtClean="0">
                <a:latin typeface="Arial" pitchFamily="34" charset="0"/>
                <a:cs typeface="Arial" pitchFamily="34" charset="0"/>
              </a:rPr>
              <a:t>86гр. 1порция.</a:t>
            </a:r>
          </a:p>
          <a:p>
            <a:pPr>
              <a:buNone/>
            </a:pPr>
            <a:r>
              <a:rPr lang="ru-RU" sz="4300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buNone/>
            </a:pPr>
            <a:r>
              <a:rPr lang="ru-RU" sz="43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Бракераж </a:t>
            </a:r>
            <a:r>
              <a:rPr lang="ru-RU" sz="43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43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ru-RU" sz="43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ф</a:t>
            </a:r>
            <a:r>
              <a:rPr lang="ru-RU" sz="43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–  рыбные  биточки.</a:t>
            </a:r>
            <a:endParaRPr lang="ru-RU" sz="43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4300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buNone/>
            </a:pPr>
            <a:r>
              <a:rPr lang="ru-RU" sz="4300" b="1" dirty="0" smtClean="0">
                <a:latin typeface="Arial" pitchFamily="34" charset="0"/>
                <a:cs typeface="Arial" pitchFamily="34" charset="0"/>
              </a:rPr>
              <a:t>Внешний вид –</a:t>
            </a:r>
            <a:r>
              <a:rPr lang="ru-RU" sz="4300" dirty="0" smtClean="0">
                <a:latin typeface="Arial" pitchFamily="34" charset="0"/>
                <a:cs typeface="Arial" pitchFamily="34" charset="0"/>
              </a:rPr>
              <a:t> изделие приплюснуто – овальной формы с заостренным концом без трещин и разрывов  на поверхности. Панировка плотно прилегающая;</a:t>
            </a:r>
          </a:p>
          <a:p>
            <a:pPr>
              <a:buNone/>
            </a:pPr>
            <a:r>
              <a:rPr lang="ru-RU" sz="4300" b="1" dirty="0" smtClean="0">
                <a:latin typeface="Arial" pitchFamily="34" charset="0"/>
                <a:cs typeface="Arial" pitchFamily="34" charset="0"/>
              </a:rPr>
              <a:t>Цвет  - </a:t>
            </a:r>
            <a:r>
              <a:rPr lang="ru-RU" sz="4300" dirty="0" smtClean="0">
                <a:latin typeface="Arial" pitchFamily="34" charset="0"/>
                <a:cs typeface="Arial" pitchFamily="34" charset="0"/>
              </a:rPr>
              <a:t>серый, характерный для доброкачественной рыбы;</a:t>
            </a:r>
          </a:p>
          <a:p>
            <a:pPr>
              <a:buNone/>
            </a:pPr>
            <a:r>
              <a:rPr lang="ru-RU" sz="4300" b="1" dirty="0" smtClean="0">
                <a:latin typeface="Arial" pitchFamily="34" charset="0"/>
                <a:cs typeface="Arial" pitchFamily="34" charset="0"/>
              </a:rPr>
              <a:t>Консистенция -  </a:t>
            </a:r>
            <a:r>
              <a:rPr lang="ru-RU" sz="4300" dirty="0" smtClean="0">
                <a:latin typeface="Arial" pitchFamily="34" charset="0"/>
                <a:cs typeface="Arial" pitchFamily="34" charset="0"/>
              </a:rPr>
              <a:t>однородная, без   отдельных кусочков хлеба и мякоти рыбы. Изделия сочное, мягкое;</a:t>
            </a:r>
          </a:p>
          <a:p>
            <a:pPr>
              <a:buNone/>
            </a:pPr>
            <a:r>
              <a:rPr lang="ru-RU" sz="4300" b="1" dirty="0" smtClean="0">
                <a:latin typeface="Arial" pitchFamily="34" charset="0"/>
                <a:cs typeface="Arial" pitchFamily="34" charset="0"/>
              </a:rPr>
              <a:t>Запах –</a:t>
            </a:r>
            <a:r>
              <a:rPr lang="ru-RU" sz="4300" dirty="0" smtClean="0">
                <a:latin typeface="Arial" pitchFamily="34" charset="0"/>
                <a:cs typeface="Arial" pitchFamily="34" charset="0"/>
              </a:rPr>
              <a:t> свойственный  изделиям из рыбной котлетной массы;</a:t>
            </a:r>
          </a:p>
          <a:p>
            <a:pPr>
              <a:buNone/>
            </a:pPr>
            <a:r>
              <a:rPr lang="ru-RU" sz="4300" b="1" dirty="0" smtClean="0">
                <a:latin typeface="Arial" pitchFamily="34" charset="0"/>
                <a:cs typeface="Arial" pitchFamily="34" charset="0"/>
              </a:rPr>
              <a:t>Масса готового блюда</a:t>
            </a:r>
            <a:r>
              <a:rPr lang="ru-RU" sz="4300" b="1" i="1" dirty="0" smtClean="0">
                <a:latin typeface="Arial" pitchFamily="34" charset="0"/>
                <a:cs typeface="Arial" pitchFamily="34" charset="0"/>
              </a:rPr>
              <a:t> – </a:t>
            </a:r>
            <a:r>
              <a:rPr lang="ru-RU" sz="4300" dirty="0" smtClean="0">
                <a:latin typeface="Arial" pitchFamily="34" charset="0"/>
                <a:cs typeface="Arial" pitchFamily="34" charset="0"/>
              </a:rPr>
              <a:t>86гр.   1порция.</a:t>
            </a:r>
          </a:p>
          <a:p>
            <a:pPr>
              <a:buNone/>
            </a:pPr>
            <a:endParaRPr lang="ru-RU" sz="43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43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Бракераж </a:t>
            </a:r>
            <a:r>
              <a:rPr lang="ru-RU" sz="43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43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ru-RU" sz="43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ф</a:t>
            </a:r>
            <a:r>
              <a:rPr lang="ru-RU" sz="43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–  рыбные  тефтели .</a:t>
            </a:r>
            <a:endParaRPr lang="ru-RU" sz="43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4300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buNone/>
            </a:pPr>
            <a:r>
              <a:rPr lang="ru-RU" sz="4300" b="1" dirty="0" smtClean="0">
                <a:latin typeface="Arial" pitchFamily="34" charset="0"/>
                <a:cs typeface="Arial" pitchFamily="34" charset="0"/>
              </a:rPr>
              <a:t>Внешний вид –</a:t>
            </a:r>
            <a:r>
              <a:rPr lang="ru-RU" sz="4300" dirty="0" smtClean="0">
                <a:latin typeface="Arial" pitchFamily="34" charset="0"/>
                <a:cs typeface="Arial" pitchFamily="34" charset="0"/>
              </a:rPr>
              <a:t> изделие приплюснуто – овальной формы с заостренным концом, без трещин и разрывов  на поверхности. Панировка плотно прилегающая;</a:t>
            </a:r>
          </a:p>
          <a:p>
            <a:pPr>
              <a:buNone/>
            </a:pPr>
            <a:r>
              <a:rPr lang="ru-RU" sz="4300" b="1" dirty="0" smtClean="0">
                <a:latin typeface="Arial" pitchFamily="34" charset="0"/>
                <a:cs typeface="Arial" pitchFamily="34" charset="0"/>
              </a:rPr>
              <a:t>Цвет  - </a:t>
            </a:r>
            <a:r>
              <a:rPr lang="ru-RU" sz="4300" dirty="0" smtClean="0">
                <a:latin typeface="Arial" pitchFamily="34" charset="0"/>
                <a:cs typeface="Arial" pitchFamily="34" charset="0"/>
              </a:rPr>
              <a:t>серый, характерный для доброкачественной рыбы;</a:t>
            </a:r>
          </a:p>
          <a:p>
            <a:pPr>
              <a:buNone/>
            </a:pPr>
            <a:r>
              <a:rPr lang="ru-RU" sz="4300" b="1" dirty="0" smtClean="0">
                <a:latin typeface="Arial" pitchFamily="34" charset="0"/>
                <a:cs typeface="Arial" pitchFamily="34" charset="0"/>
              </a:rPr>
              <a:t>Консистенция -  </a:t>
            </a:r>
            <a:r>
              <a:rPr lang="ru-RU" sz="4300" dirty="0" smtClean="0">
                <a:latin typeface="Arial" pitchFamily="34" charset="0"/>
                <a:cs typeface="Arial" pitchFamily="34" charset="0"/>
              </a:rPr>
              <a:t>однородная, без   отдельных кусочков хлеба и мякоти рыбы. Изделия сочное, мягкое;</a:t>
            </a:r>
          </a:p>
          <a:p>
            <a:pPr>
              <a:buNone/>
            </a:pPr>
            <a:r>
              <a:rPr lang="ru-RU" sz="4300" b="1" dirty="0" smtClean="0">
                <a:latin typeface="Arial" pitchFamily="34" charset="0"/>
                <a:cs typeface="Arial" pitchFamily="34" charset="0"/>
              </a:rPr>
              <a:t>Запах –</a:t>
            </a:r>
            <a:r>
              <a:rPr lang="ru-RU" sz="4300" dirty="0" smtClean="0">
                <a:latin typeface="Arial" pitchFamily="34" charset="0"/>
                <a:cs typeface="Arial" pitchFamily="34" charset="0"/>
              </a:rPr>
              <a:t> свойственный  изделиям из рыбной котлетной массы;</a:t>
            </a:r>
          </a:p>
          <a:p>
            <a:pPr>
              <a:buNone/>
            </a:pPr>
            <a:r>
              <a:rPr lang="ru-RU" sz="4300" b="1" dirty="0" smtClean="0">
                <a:latin typeface="Arial" pitchFamily="34" charset="0"/>
                <a:cs typeface="Arial" pitchFamily="34" charset="0"/>
              </a:rPr>
              <a:t>Масса готового блюда </a:t>
            </a:r>
            <a:r>
              <a:rPr lang="ru-RU" sz="4300" b="1" i="1" dirty="0" smtClean="0">
                <a:latin typeface="Arial" pitchFamily="34" charset="0"/>
                <a:cs typeface="Arial" pitchFamily="34" charset="0"/>
              </a:rPr>
              <a:t> –</a:t>
            </a:r>
            <a:r>
              <a:rPr lang="ru-RU" sz="4300" dirty="0" smtClean="0">
                <a:latin typeface="Arial" pitchFamily="34" charset="0"/>
                <a:cs typeface="Arial" pitchFamily="34" charset="0"/>
              </a:rPr>
              <a:t>   88 гр.  1порция.</a:t>
            </a:r>
          </a:p>
          <a:p>
            <a:endParaRPr lang="ru-RU" sz="29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amsclipart.com/clipart_images/hispanic_chef_cartoon_0515-1104-2202-4029_SMU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000240"/>
            <a:ext cx="2870200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Вертикальный свиток 8"/>
          <p:cNvSpPr/>
          <p:nvPr/>
        </p:nvSpPr>
        <p:spPr>
          <a:xfrm>
            <a:off x="3929058" y="714356"/>
            <a:ext cx="4936632" cy="5736700"/>
          </a:xfrm>
          <a:prstGeom prst="verticalScroll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Домашнее задание: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1. 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Описать все виды выполненных работ  в дневнике  по учебной практике.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9"/>
            <a:ext cx="8229600" cy="1214446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29 января 2015 г.</a:t>
            </a:r>
            <a:r>
              <a:rPr lang="ru-RU" sz="5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5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9"/>
            <a:ext cx="8229600" cy="496730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Тема занятия: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Приготовление  рыбной котлетной массы и полуфабрикатов из неё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»</a:t>
            </a:r>
          </a:p>
          <a:p>
            <a:pPr>
              <a:buNone/>
            </a:pPr>
            <a:endParaRPr lang="ru-RU" sz="2800" i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Цель занятия</a:t>
            </a:r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научиться готовить  рыбную  котлетную  массу и приготавливать  различные полуфабрикаты  из нее; закрепить и совершенствовать приобретенные навыки и умения: рационально использовать сырьё. Обратить внимание учащихся на бережное отношение к инструментам и оборудованию, на организацию рабочего места, на соблюдение правил по технике безопасности, санитарии и гигиены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/>
          </p:cNvSpPr>
          <p:nvPr>
            <p:ph idx="1"/>
          </p:nvPr>
        </p:nvSpPr>
        <p:spPr>
          <a:xfrm>
            <a:off x="457200" y="285729"/>
            <a:ext cx="8229600" cy="6038872"/>
          </a:xfrm>
        </p:spPr>
        <p:txBody>
          <a:bodyPr>
            <a:normAutofit/>
          </a:bodyPr>
          <a:lstStyle/>
          <a:p>
            <a:pPr eaLnBrk="1" hangingPunct="1">
              <a:buFont typeface="Wingdings 2" pitchFamily="18" charset="2"/>
              <a:buNone/>
            </a:pPr>
            <a:endParaRPr lang="en-US" sz="2800" b="1" i="1" dirty="0" smtClean="0">
              <a:solidFill>
                <a:schemeClr val="tx2"/>
              </a:solidFill>
              <a:latin typeface="Arial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2800" b="1" i="1" dirty="0" smtClean="0">
                <a:solidFill>
                  <a:schemeClr val="tx2"/>
                </a:solidFill>
                <a:latin typeface="Arial" charset="0"/>
              </a:rPr>
              <a:t>Рыба является необходимым продуктом питания человека.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800" b="1" i="1" dirty="0" smtClean="0">
                <a:solidFill>
                  <a:schemeClr val="tx2"/>
                </a:solidFill>
                <a:latin typeface="Arial" charset="0"/>
              </a:rPr>
              <a:t>  </a:t>
            </a:r>
            <a:r>
              <a:rPr lang="ru-RU" sz="2800" b="1" i="1" dirty="0" smtClean="0">
                <a:solidFill>
                  <a:schemeClr val="tx2"/>
                </a:solidFill>
                <a:latin typeface="Arial" charset="0"/>
              </a:rPr>
              <a:t>По своему химическому составу она</a:t>
            </a:r>
            <a:r>
              <a:rPr lang="en-US" sz="2800" b="1" i="1" dirty="0" smtClean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ru-RU" sz="2800" b="1" i="1" dirty="0" smtClean="0">
                <a:solidFill>
                  <a:schemeClr val="tx2"/>
                </a:solidFill>
                <a:latin typeface="Arial" charset="0"/>
              </a:rPr>
              <a:t>немного уступает мясу домашних животных, а по содержанию минеральных веществ, </a:t>
            </a:r>
            <a:endParaRPr lang="en-US" sz="2800" b="1" i="1" dirty="0" smtClean="0">
              <a:solidFill>
                <a:schemeClr val="tx2"/>
              </a:solidFill>
              <a:latin typeface="Arial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en-US" sz="2800" b="1" i="1" dirty="0" smtClean="0">
                <a:solidFill>
                  <a:schemeClr val="tx2"/>
                </a:solidFill>
                <a:latin typeface="Arial" charset="0"/>
              </a:rPr>
              <a:t>   </a:t>
            </a:r>
            <a:r>
              <a:rPr lang="ru-RU" sz="2800" b="1" i="1" dirty="0" smtClean="0">
                <a:solidFill>
                  <a:schemeClr val="tx2"/>
                </a:solidFill>
                <a:latin typeface="Arial" charset="0"/>
              </a:rPr>
              <a:t>витаминов и степени </a:t>
            </a:r>
            <a:endParaRPr lang="en-US" sz="2800" b="1" i="1" dirty="0" smtClean="0">
              <a:solidFill>
                <a:schemeClr val="tx2"/>
              </a:solidFill>
              <a:latin typeface="Arial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en-US" sz="2800" b="1" i="1" dirty="0" smtClean="0">
                <a:solidFill>
                  <a:schemeClr val="tx2"/>
                </a:solidFill>
                <a:latin typeface="Arial" charset="0"/>
              </a:rPr>
              <a:t>   </a:t>
            </a:r>
            <a:r>
              <a:rPr lang="ru-RU" sz="2800" b="1" i="1" dirty="0" smtClean="0">
                <a:solidFill>
                  <a:schemeClr val="tx2"/>
                </a:solidFill>
                <a:latin typeface="Arial" charset="0"/>
              </a:rPr>
              <a:t>усвояемости белков</a:t>
            </a:r>
            <a:endParaRPr lang="en-US" sz="2800" b="1" i="1" dirty="0" smtClean="0">
              <a:solidFill>
                <a:schemeClr val="tx2"/>
              </a:solidFill>
              <a:latin typeface="Arial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2800" b="1" i="1" dirty="0" smtClean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en-US" sz="2800" b="1" i="1" dirty="0" smtClean="0">
                <a:solidFill>
                  <a:schemeClr val="tx2"/>
                </a:solidFill>
                <a:latin typeface="Arial" charset="0"/>
              </a:rPr>
              <a:t>   </a:t>
            </a:r>
            <a:r>
              <a:rPr lang="ru-RU" sz="2800" b="1" i="1" dirty="0" smtClean="0">
                <a:solidFill>
                  <a:schemeClr val="tx2"/>
                </a:solidFill>
                <a:latin typeface="Arial" charset="0"/>
              </a:rPr>
              <a:t>превосходит мясо</a:t>
            </a:r>
            <a:r>
              <a:rPr lang="ru-RU" sz="2800" b="1" dirty="0" smtClean="0">
                <a:solidFill>
                  <a:schemeClr val="tx2"/>
                </a:solidFill>
                <a:latin typeface="Arial" charset="0"/>
              </a:rPr>
              <a:t>.</a:t>
            </a:r>
          </a:p>
        </p:txBody>
      </p:sp>
      <p:pic>
        <p:nvPicPr>
          <p:cNvPr id="1026" name="Picture 2" descr="C:\Users\13\Desktop\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1" y="3000372"/>
            <a:ext cx="3929059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5" y="357166"/>
            <a:ext cx="8229600" cy="1500198"/>
          </a:xfrm>
        </p:spPr>
        <p:txBody>
          <a:bodyPr>
            <a:noAutofit/>
          </a:bodyPr>
          <a:lstStyle/>
          <a:p>
            <a:pPr lvl="0"/>
            <a:r>
              <a:rPr lang="en-US" sz="3600" b="1" i="1" dirty="0" smtClean="0"/>
              <a:t/>
            </a:r>
            <a:br>
              <a:rPr lang="en-US" sz="3600" b="1" i="1" dirty="0" smtClean="0"/>
            </a:br>
            <a:r>
              <a:rPr lang="ru-RU" sz="3200" b="1" i="1" dirty="0" smtClean="0"/>
              <a:t> </a:t>
            </a:r>
            <a:br>
              <a:rPr lang="ru-RU" sz="3200" b="1" i="1" dirty="0" smtClean="0"/>
            </a:b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 каким признакам классифицируют  рыбу  на предприятии общественного питания?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В зависимости от размера поступившую рыбу делят на мелкую (до 200 г), среднюю (1 –1,5 кг) и крупную (свыше 1,5 кг).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В зависимости от видов промышленной обработки на ПОП рыба поступает : неразделанная, потрошеная с головой и потрошеная обезглавленная, а также специальной разделки (полуфабрикат).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В зависимости от способа обработки в кулинарии рыбу делят на три группы: чешуйчатая, бесчешуйчатая и осетровая.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Из каких последовательных операций состоит механическая кулинарная обработка рыбы?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Оттаивание;</a:t>
            </a:r>
          </a:p>
          <a:p>
            <a:pPr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Вымачивание;</a:t>
            </a:r>
          </a:p>
          <a:p>
            <a:pPr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Разделка (удаление чешуи, внутренностей, плавников, головы, а иногда костей и кожи)</a:t>
            </a:r>
          </a:p>
          <a:p>
            <a:pPr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Приготовление полуфабрикатов.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642942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i="1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Способы оттаивания мороженой рыбы?</a:t>
            </a:r>
            <a:endParaRPr lang="ru-RU" sz="31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9"/>
            <a:ext cx="8229600" cy="4967302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На воздухе при комнатной температуре.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Рыбу укладывают в один ряд на столы или стеллажи в заготовочном цехе и выдерживают 4–10 ч. Крупные блоки рыбного филе промышленного производства оттаивают, не развертывая бумаги, в холодном помещении 24 ч до температуры в толще слоя – 2 °С, чтобы не было большой потери сока. </a:t>
            </a: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В воде.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 ванну наливают холодную воду с температурой 10–15 °С и закладывают мороженую рыбу. На 1 кг рыбы берут 2 л воды. Мелкую рыбу оттаивают в течение 2–2,5 ч, крупную – 4–5 ч. За счет поглощения воды и набухания тканей масса рыбы увеличивается на 5–10%. Но при этом в рыбе происходит уменьшение количества минеральных веществ. Чтобы сократить эти потери, в воду добавляют соль – от 7 до 13 г на 1л воды.</a:t>
            </a: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Комбинированным способом.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Рыбу   помещают в холодную воду на 30 мин, добавляют соль (10 г на 1 л), затем вынимают, дают воде стечь и продолжают оттаивать на воздухе до температуры в толще мышц 0 °С.</a:t>
            </a: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При использовании СВЧ.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C:\Users\13\Desktop\recepty-s-rybo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58412" y="1142984"/>
            <a:ext cx="2500330" cy="1928826"/>
          </a:xfrm>
          <a:prstGeom prst="rect">
            <a:avLst/>
          </a:prstGeom>
          <a:noFill/>
        </p:spPr>
      </p:pic>
      <p:pic>
        <p:nvPicPr>
          <p:cNvPr id="1028" name="Picture 4" descr="C:\Users\13\Desktop\rasmoroz-rib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58412" y="3429000"/>
            <a:ext cx="2643186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5"/>
            <a:ext cx="8229600" cy="114300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1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Какие способы вымачивание соленой рыбы вы знаете?</a:t>
            </a:r>
            <a:endParaRPr lang="ru-RU" sz="31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3100" b="1" dirty="0" smtClean="0">
                <a:latin typeface="Arial" pitchFamily="34" charset="0"/>
                <a:cs typeface="Arial" pitchFamily="34" charset="0"/>
              </a:rPr>
              <a:t>Вымачивание в сменной воде. </a:t>
            </a:r>
            <a:r>
              <a:rPr lang="ru-RU" sz="3100" dirty="0" smtClean="0">
                <a:latin typeface="Arial" pitchFamily="34" charset="0"/>
                <a:cs typeface="Arial" pitchFamily="34" charset="0"/>
              </a:rPr>
              <a:t> Рыбу помещают в ванну и заливают холодной водой с температурой 10–12 °С. Воды берут вдвое больше, чем рыбы. По мере накопления в воде соли затрудняется её дальнейшее выделение, поэтому воду периодически меняют через 1, 2, 3 и 6 ч.</a:t>
            </a:r>
          </a:p>
          <a:p>
            <a:pPr>
              <a:buNone/>
            </a:pPr>
            <a:endParaRPr lang="ru-RU" sz="31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3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100" b="1" dirty="0" smtClean="0">
                <a:latin typeface="Arial" pitchFamily="34" charset="0"/>
                <a:cs typeface="Arial" pitchFamily="34" charset="0"/>
              </a:rPr>
              <a:t>Вымачивание в проточной воде. </a:t>
            </a:r>
            <a:r>
              <a:rPr lang="ru-RU" sz="3100" dirty="0" smtClean="0">
                <a:latin typeface="Arial" pitchFamily="34" charset="0"/>
                <a:cs typeface="Arial" pitchFamily="34" charset="0"/>
              </a:rPr>
              <a:t>Рыбу укладывают на решетку в специальную ванну, в нижнюю часть которой поступает холодная водопроводная вода, постоянно омывающая рыбу и выливающаяся через трубу в верхней части ванны. Время вымачивания соленой рыбы от 8 до 12 ч.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857256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Назовите последовательность разделки рыбы на чистое филе без кожи и костей?</a:t>
            </a:r>
            <a:endParaRPr lang="ru-RU" sz="31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5"/>
            <a:ext cx="8229600" cy="518161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Оттаивание</a:t>
            </a:r>
          </a:p>
          <a:p>
            <a:pPr algn="ctr">
              <a:buNone/>
            </a:pP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 algn="ctr">
              <a:buNone/>
            </a:pP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   Отчистка от чешуи </a:t>
            </a:r>
          </a:p>
          <a:p>
            <a:pPr algn="ctr">
              <a:buNone/>
            </a:pP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 algn="ctr">
              <a:buNone/>
            </a:pP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 Удаление плавников</a:t>
            </a:r>
          </a:p>
          <a:p>
            <a:pPr algn="ctr">
              <a:buNone/>
            </a:pP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 algn="ctr">
              <a:buNone/>
            </a:pP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 Удаление внутренностей через  разрез в брюшине</a:t>
            </a:r>
          </a:p>
          <a:p>
            <a:pPr algn="ctr">
              <a:buNone/>
            </a:pP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 algn="ctr">
              <a:buNone/>
            </a:pP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  Удаление головы</a:t>
            </a:r>
          </a:p>
          <a:p>
            <a:pPr algn="ctr">
              <a:buNone/>
            </a:pP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 algn="ctr">
              <a:buNone/>
            </a:pP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  Промывание</a:t>
            </a:r>
          </a:p>
          <a:p>
            <a:pPr algn="ctr">
              <a:buNone/>
            </a:pP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 algn="ctr">
              <a:buNone/>
            </a:pP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 Обсушивание </a:t>
            </a:r>
          </a:p>
          <a:p>
            <a:pPr algn="ctr">
              <a:buNone/>
            </a:pP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 algn="ctr">
              <a:buNone/>
            </a:pP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 Снятие верхнего филе с реберными костями пластованием рыбы</a:t>
            </a:r>
          </a:p>
          <a:p>
            <a:pPr algn="ctr">
              <a:buNone/>
            </a:pP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 algn="ctr">
              <a:buNone/>
            </a:pP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  Удаление позвоночной кости </a:t>
            </a:r>
          </a:p>
          <a:p>
            <a:pPr algn="ctr">
              <a:buNone/>
            </a:pP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 algn="ctr">
              <a:buNone/>
            </a:pP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 Срезание филе с реберных костей удаление филе с кожи</a:t>
            </a:r>
          </a:p>
          <a:p>
            <a:pPr algn="ctr">
              <a:buNone/>
            </a:pP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 algn="ctr">
              <a:buNone/>
            </a:pP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  Нарезка на порционные куски  </a:t>
            </a:r>
          </a:p>
          <a:p>
            <a:pPr algn="ctr"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 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4572002" y="1357299"/>
            <a:ext cx="142876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4572002" y="1928802"/>
            <a:ext cx="142876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трелка вниз 8"/>
          <p:cNvSpPr/>
          <p:nvPr/>
        </p:nvSpPr>
        <p:spPr>
          <a:xfrm>
            <a:off x="4572002" y="2428869"/>
            <a:ext cx="142876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4572002" y="2928936"/>
            <a:ext cx="142876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низ 10"/>
          <p:cNvSpPr/>
          <p:nvPr/>
        </p:nvSpPr>
        <p:spPr>
          <a:xfrm>
            <a:off x="4572000" y="3429000"/>
            <a:ext cx="142876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4572000" y="3929066"/>
            <a:ext cx="142876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Стрелка вниз 12"/>
          <p:cNvSpPr/>
          <p:nvPr/>
        </p:nvSpPr>
        <p:spPr>
          <a:xfrm>
            <a:off x="4572000" y="4500570"/>
            <a:ext cx="142876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Стрелка вниз 13"/>
          <p:cNvSpPr/>
          <p:nvPr/>
        </p:nvSpPr>
        <p:spPr>
          <a:xfrm>
            <a:off x="4572000" y="5000636"/>
            <a:ext cx="142876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Стрелка вниз 14"/>
          <p:cNvSpPr/>
          <p:nvPr/>
        </p:nvSpPr>
        <p:spPr>
          <a:xfrm>
            <a:off x="4572000" y="5500702"/>
            <a:ext cx="142876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Стрелка вниз 15"/>
          <p:cNvSpPr/>
          <p:nvPr/>
        </p:nvSpPr>
        <p:spPr>
          <a:xfrm>
            <a:off x="4572000" y="6000768"/>
            <a:ext cx="142876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785818"/>
          </a:xfrm>
        </p:spPr>
        <p:txBody>
          <a:bodyPr>
            <a:normAutofit/>
          </a:bodyPr>
          <a:lstStyle/>
          <a:p>
            <a:pPr lvl="0"/>
            <a:r>
              <a:rPr lang="ru-RU" sz="31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Какие виды  панировок  вы знаете?</a:t>
            </a:r>
            <a:endParaRPr lang="ru-RU" sz="31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68155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Мучная панировка. Используют  пшеничную муку 1-го сорта, предварительно просеянную. Перед панированием в муку можно добавить мелкую соль. 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Красная панировка. Используют размолотые сухари пшеничного хлеба,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Белая панировка . Используют  размолотый черствый пшеничный хлеб, зачищенный от корок.</a:t>
            </a:r>
          </a:p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Хлебная панировка.  Используют пшеничный чёрствый хлеб без корок , нарезанный в виде соломки.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830</TotalTime>
  <Words>921</Words>
  <Application>Microsoft Office PowerPoint</Application>
  <PresentationFormat>Экран (4:3)</PresentationFormat>
  <Paragraphs>128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Слайд 1</vt:lpstr>
      <vt:lpstr>29 января 2015 г. </vt:lpstr>
      <vt:lpstr>Слайд 3</vt:lpstr>
      <vt:lpstr>      По каким признакам классифицируют  рыбу  на предприятии общественного питания? </vt:lpstr>
      <vt:lpstr>Из каких последовательных операций состоит механическая кулинарная обработка рыбы? </vt:lpstr>
      <vt:lpstr>      Способы оттаивания мороженой рыбы?</vt:lpstr>
      <vt:lpstr>     Какие способы вымачивание соленой рыбы вы знаете?</vt:lpstr>
      <vt:lpstr> Назовите последовательность разделки рыбы на чистое филе без кожи и костей?</vt:lpstr>
      <vt:lpstr>Какие виды  панировок  вы знаете?</vt:lpstr>
      <vt:lpstr> Что такое льезон и как его готовят?</vt:lpstr>
      <vt:lpstr>  Технология приготовления рыбной котлетной массы?</vt:lpstr>
      <vt:lpstr>На 1000 грамм рыбного филе  берут:</vt:lpstr>
      <vt:lpstr> Какие полуфабрикаты из рыбной котлетной массы можно приготовить? 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Lakers</dc:creator>
  <cp:lastModifiedBy>gs13811@outlook.com</cp:lastModifiedBy>
  <cp:revision>91</cp:revision>
  <dcterms:created xsi:type="dcterms:W3CDTF">2015-01-27T08:58:57Z</dcterms:created>
  <dcterms:modified xsi:type="dcterms:W3CDTF">2015-09-30T19:15:08Z</dcterms:modified>
</cp:coreProperties>
</file>