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7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8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98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57232"/>
            <a:ext cx="8458200" cy="5572163"/>
          </a:xfrm>
          <a:solidFill>
            <a:schemeClr val="bg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Дидактическая игра как средство формирования лексико-грамматических категорий у детей с </a:t>
            </a:r>
            <a:r>
              <a:rPr lang="ru-RU" sz="2400" dirty="0" err="1" smtClean="0"/>
              <a:t>онр</a:t>
            </a:r>
            <a:r>
              <a:rPr lang="ru-RU" sz="2400" dirty="0" smtClean="0"/>
              <a:t> старшего дошкольного возраста</a:t>
            </a:r>
            <a:br>
              <a:rPr lang="ru-RU" sz="2400" dirty="0" smtClean="0"/>
            </a:br>
            <a:r>
              <a:rPr lang="ru-RU" sz="2400" dirty="0" smtClean="0"/>
              <a:t>               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>Сапарова Елена </a:t>
            </a:r>
            <a:r>
              <a:rPr lang="ru-RU" sz="1800" dirty="0" err="1" smtClean="0"/>
              <a:t>николаевна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> </a:t>
            </a:r>
            <a:r>
              <a:rPr lang="ru-RU" sz="1800" dirty="0" err="1" smtClean="0"/>
              <a:t>Мбдоу</a:t>
            </a:r>
            <a:r>
              <a:rPr lang="ru-RU" sz="1800" dirty="0" smtClean="0"/>
              <a:t> «Детский сад комбинированного вида № 271» </a:t>
            </a:r>
            <a:br>
              <a:rPr lang="ru-RU" sz="1800" dirty="0" smtClean="0"/>
            </a:br>
            <a:r>
              <a:rPr lang="ru-RU" sz="1800" dirty="0" smtClean="0"/>
              <a:t>г. Нижний </a:t>
            </a:r>
            <a:r>
              <a:rPr lang="ru-RU" sz="1800" dirty="0" err="1" smtClean="0"/>
              <a:t>новгород</a:t>
            </a:r>
            <a:endParaRPr lang="ru-RU" sz="1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</a:t>
            </a:r>
            <a:r>
              <a:rPr lang="ru-RU" i="1" dirty="0" smtClean="0"/>
              <a:t> </a:t>
            </a:r>
            <a:r>
              <a:rPr lang="ru-RU" b="1" i="1" dirty="0" smtClean="0"/>
              <a:t>согласование числительных с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существительными: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                                    </a:t>
            </a:r>
            <a:r>
              <a:rPr lang="ru-RU" dirty="0" smtClean="0"/>
              <a:t>«Мы считаем»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«Кто больше назовет»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«Расставь картинки»</a:t>
            </a:r>
            <a:endParaRPr lang="ru-RU" dirty="0"/>
          </a:p>
        </p:txBody>
      </p:sp>
      <p:pic>
        <p:nvPicPr>
          <p:cNvPr id="6" name="Рисунок 4" descr="DSC0695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00372"/>
            <a:ext cx="3429024" cy="28575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77318" cy="4865703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Wingdings" pitchFamily="2" charset="2"/>
              <a:buNone/>
            </a:pPr>
            <a:r>
              <a:rPr lang="ru-RU" b="1" i="1" dirty="0" smtClean="0"/>
              <a:t>На образование родительного падежа </a:t>
            </a:r>
          </a:p>
          <a:p>
            <a:pPr marL="514350" indent="-514350" algn="just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и </a:t>
            </a:r>
          </a:p>
          <a:p>
            <a:pPr marL="514350" indent="-514350" algn="just">
              <a:buFont typeface="Wingdings" pitchFamily="2" charset="2"/>
              <a:buNone/>
            </a:pPr>
            <a:r>
              <a:rPr lang="ru-RU" b="1" i="1" dirty="0" smtClean="0"/>
              <a:t>множественного числа: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«Чего нет?»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«Чего не хватает?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«Кого нет в ряду?»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«Без чего?»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«Машин сад»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«Закрытая корзина</a:t>
            </a:r>
            <a:r>
              <a:rPr lang="ru-RU" dirty="0" smtClean="0"/>
              <a:t>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«Кого без чего не бывает?»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SC074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571744"/>
            <a:ext cx="3829048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 образование винительного падежа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числа: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«Чудесный мешочек»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«Что достал?»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«Что нарисовал?»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«Что я несу?»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«Из чего что готовят?»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«Повар»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«День рождения у зайца»</a:t>
            </a:r>
            <a:endParaRPr lang="ru-RU" dirty="0"/>
          </a:p>
        </p:txBody>
      </p:sp>
      <p:pic>
        <p:nvPicPr>
          <p:cNvPr id="4" name="Рисунок 3" descr="DSC069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2732089" cy="328614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4794265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 образование предложного падежа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числа: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</a:t>
            </a:r>
            <a:r>
              <a:rPr lang="ru-RU" dirty="0" smtClean="0"/>
              <a:t>«Где </a:t>
            </a:r>
            <a:r>
              <a:rPr lang="ru-RU" dirty="0" smtClean="0"/>
              <a:t>что растет?»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</a:t>
            </a:r>
            <a:r>
              <a:rPr lang="ru-RU" dirty="0" smtClean="0"/>
              <a:t>«Где </a:t>
            </a:r>
            <a:r>
              <a:rPr lang="ru-RU" dirty="0" smtClean="0"/>
              <a:t>лежит?»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 образование дательного падежа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числа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</a:t>
            </a:r>
            <a:r>
              <a:rPr lang="ru-RU" dirty="0" smtClean="0"/>
              <a:t>«Что </a:t>
            </a:r>
            <a:r>
              <a:rPr lang="ru-RU" dirty="0" smtClean="0"/>
              <a:t>кому нужно?»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Wingdings" pitchFamily="2" charset="2"/>
              <a:buNone/>
            </a:pPr>
            <a:r>
              <a:rPr lang="ru-RU" sz="3800" b="1" i="1" dirty="0" smtClean="0"/>
              <a:t>На образование творительного </a:t>
            </a:r>
            <a:r>
              <a:rPr lang="ru-RU" sz="3800" b="1" i="1" dirty="0" smtClean="0"/>
              <a:t>падежа имени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z="3800" b="1" i="1" dirty="0" smtClean="0"/>
              <a:t>существительного:</a:t>
            </a:r>
            <a:endParaRPr lang="ru-RU" sz="3800" b="1" i="1" dirty="0" smtClean="0"/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</a:t>
            </a:r>
            <a:r>
              <a:rPr lang="ru-RU" dirty="0" smtClean="0"/>
              <a:t>«Кто </a:t>
            </a:r>
            <a:r>
              <a:rPr lang="ru-RU" dirty="0" smtClean="0"/>
              <a:t>чем защищается?»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</a:t>
            </a:r>
            <a:r>
              <a:rPr lang="ru-RU" dirty="0" smtClean="0"/>
              <a:t>«Кто </a:t>
            </a:r>
            <a:r>
              <a:rPr lang="ru-RU" dirty="0" smtClean="0"/>
              <a:t>с кем?»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</a:t>
            </a:r>
            <a:r>
              <a:rPr lang="ru-RU" dirty="0" smtClean="0"/>
              <a:t>«Кто </a:t>
            </a:r>
            <a:r>
              <a:rPr lang="ru-RU" dirty="0" smtClean="0"/>
              <a:t>чем питается?»</a:t>
            </a:r>
          </a:p>
          <a:p>
            <a:pPr marL="514350" indent="-514350">
              <a:buNone/>
            </a:pPr>
            <a:r>
              <a:rPr lang="ru-RU" sz="3800" b="1" i="1" dirty="0" smtClean="0"/>
              <a:t>На образование сложных слов</a:t>
            </a:r>
            <a:r>
              <a:rPr lang="ru-RU" b="1" i="1" dirty="0" smtClean="0"/>
              <a:t>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</a:t>
            </a:r>
            <a:r>
              <a:rPr lang="ru-RU" dirty="0" smtClean="0"/>
              <a:t>           «</a:t>
            </a:r>
            <a:r>
              <a:rPr lang="ru-RU" dirty="0" smtClean="0"/>
              <a:t>К</a:t>
            </a:r>
            <a:r>
              <a:rPr lang="ru-RU" dirty="0" smtClean="0"/>
              <a:t>то </a:t>
            </a:r>
            <a:r>
              <a:rPr lang="ru-RU" dirty="0" smtClean="0"/>
              <a:t>что делает?»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z="3800" b="1" i="1" dirty="0" smtClean="0"/>
              <a:t>На образование притяжательных прилагательных</a:t>
            </a:r>
            <a:r>
              <a:rPr lang="ru-RU" b="1" i="1" dirty="0" smtClean="0"/>
              <a:t>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</a:t>
            </a:r>
            <a:r>
              <a:rPr lang="ru-RU" dirty="0" smtClean="0"/>
              <a:t>  «Чей </a:t>
            </a:r>
            <a:r>
              <a:rPr lang="ru-RU" dirty="0" smtClean="0"/>
              <a:t>хвост</a:t>
            </a:r>
            <a:r>
              <a:rPr lang="en-US" dirty="0" smtClean="0"/>
              <a:t>,</a:t>
            </a:r>
            <a:r>
              <a:rPr lang="ru-RU" dirty="0" smtClean="0"/>
              <a:t> чья голова?»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</a:t>
            </a:r>
            <a:r>
              <a:rPr lang="ru-RU" dirty="0" smtClean="0"/>
              <a:t>  «Чьи </a:t>
            </a:r>
            <a:r>
              <a:rPr lang="ru-RU" dirty="0" smtClean="0"/>
              <a:t>вещи?»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</a:t>
            </a:r>
            <a:r>
              <a:rPr lang="ru-RU" dirty="0" smtClean="0"/>
              <a:t>  «Найди </a:t>
            </a:r>
            <a:r>
              <a:rPr lang="ru-RU" dirty="0" smtClean="0"/>
              <a:t>свой домик»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</a:t>
            </a:r>
            <a:r>
              <a:rPr lang="ru-RU" dirty="0" smtClean="0"/>
              <a:t> «Путаница</a:t>
            </a:r>
            <a:r>
              <a:rPr lang="ru-RU" dirty="0" smtClean="0"/>
              <a:t>»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На образование относительных </a:t>
            </a:r>
          </a:p>
          <a:p>
            <a:pPr marL="514350" indent="-514350">
              <a:buNone/>
            </a:pPr>
            <a:r>
              <a:rPr lang="ru-RU" b="1" i="1" dirty="0" smtClean="0"/>
              <a:t>прилагательных: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«Какой сок?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«Какое варенье?»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«Какой суп?»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«Мастер»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«Из чего сделана посуда?»          </a:t>
            </a:r>
          </a:p>
          <a:p>
            <a:endParaRPr lang="ru-RU" dirty="0"/>
          </a:p>
        </p:txBody>
      </p:sp>
      <p:pic>
        <p:nvPicPr>
          <p:cNvPr id="4" name="Рисунок 3" descr="DSC069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3657600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Предложные конструкции: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«Где лежат вещи?»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«Где стоит машина?»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«где что растет?»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«Ложка и стакан»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«Котенок»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«Кормушка»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«Незнайка»</a:t>
            </a:r>
            <a:endParaRPr lang="ru-RU" dirty="0"/>
          </a:p>
        </p:txBody>
      </p:sp>
      <p:pic>
        <p:nvPicPr>
          <p:cNvPr id="4" name="Рисунок 3" descr="DSC0696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90800"/>
            <a:ext cx="3071834" cy="27670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На образование  приставочных глаголов:</a:t>
            </a:r>
            <a:endParaRPr lang="ru-RU" dirty="0" smtClean="0"/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«Назови новое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«Слово-действие»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«Портной»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«Ехали мы ехали»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«Старик </a:t>
            </a:r>
            <a:r>
              <a:rPr lang="ru-RU" dirty="0" err="1" smtClean="0"/>
              <a:t>Хоттабыч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pic>
        <p:nvPicPr>
          <p:cNvPr id="4" name="Рисунок 3" descr="DSC074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3251200" cy="2643206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Выводы: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7200" dirty="0" smtClean="0"/>
              <a:t>В </a:t>
            </a:r>
            <a:r>
              <a:rPr lang="ru-RU" sz="7200" dirty="0" smtClean="0"/>
              <a:t>дидактических играх перед детьми ставятся те или иные задачи, решение  </a:t>
            </a:r>
            <a:r>
              <a:rPr lang="ru-RU" sz="7200" dirty="0" smtClean="0"/>
              <a:t>которых</a:t>
            </a:r>
          </a:p>
          <a:p>
            <a:pPr algn="just">
              <a:buNone/>
            </a:pPr>
            <a:r>
              <a:rPr lang="ru-RU" sz="7200" dirty="0" smtClean="0"/>
              <a:t>требует </a:t>
            </a:r>
            <a:r>
              <a:rPr lang="ru-RU" sz="7200" dirty="0" smtClean="0"/>
              <a:t>сосредоточенности, внимания, умственного усилия, умение </a:t>
            </a:r>
            <a:r>
              <a:rPr lang="ru-RU" sz="7200" dirty="0" smtClean="0"/>
              <a:t>осмыслить</a:t>
            </a:r>
          </a:p>
          <a:p>
            <a:pPr algn="just">
              <a:buNone/>
            </a:pPr>
            <a:r>
              <a:rPr lang="ru-RU" sz="7200" dirty="0" smtClean="0"/>
              <a:t>правила, последовательность </a:t>
            </a:r>
            <a:r>
              <a:rPr lang="ru-RU" sz="7200" dirty="0" smtClean="0"/>
              <a:t>действий, преодолеть </a:t>
            </a:r>
            <a:r>
              <a:rPr lang="ru-RU" sz="7200" dirty="0" smtClean="0"/>
              <a:t>трудности. Они содействуют</a:t>
            </a:r>
          </a:p>
          <a:p>
            <a:pPr algn="just">
              <a:buNone/>
            </a:pPr>
            <a:r>
              <a:rPr lang="ru-RU" sz="7200" dirty="0" smtClean="0"/>
              <a:t>развитию </a:t>
            </a:r>
            <a:r>
              <a:rPr lang="ru-RU" sz="7200" dirty="0" smtClean="0"/>
              <a:t>у </a:t>
            </a:r>
            <a:r>
              <a:rPr lang="ru-RU" sz="7200" dirty="0" smtClean="0"/>
              <a:t>дошкольников </a:t>
            </a:r>
            <a:r>
              <a:rPr lang="ru-RU" sz="7200" dirty="0" smtClean="0"/>
              <a:t>ощущений и </a:t>
            </a:r>
            <a:r>
              <a:rPr lang="ru-RU" sz="7200" dirty="0" smtClean="0"/>
              <a:t>восприятий, формированию </a:t>
            </a:r>
            <a:r>
              <a:rPr lang="ru-RU" sz="7200" dirty="0" smtClean="0"/>
              <a:t>представлений</a:t>
            </a:r>
            <a:r>
              <a:rPr lang="ru-RU" sz="7200" dirty="0" smtClean="0"/>
              <a:t>,</a:t>
            </a:r>
          </a:p>
          <a:p>
            <a:pPr algn="just">
              <a:buNone/>
            </a:pPr>
            <a:r>
              <a:rPr lang="ru-RU" sz="7200" dirty="0" smtClean="0"/>
              <a:t>усвоению знаний</a:t>
            </a:r>
            <a:r>
              <a:rPr lang="ru-RU" sz="7200" dirty="0" smtClean="0"/>
              <a:t>. Эти игры </a:t>
            </a:r>
            <a:r>
              <a:rPr lang="ru-RU" sz="7200" dirty="0" smtClean="0"/>
              <a:t>дают возможность </a:t>
            </a:r>
            <a:r>
              <a:rPr lang="ru-RU" sz="7200" dirty="0" smtClean="0"/>
              <a:t>обучать детей </a:t>
            </a:r>
            <a:r>
              <a:rPr lang="ru-RU" sz="7200" dirty="0" smtClean="0"/>
              <a:t>разнообразным</a:t>
            </a:r>
          </a:p>
          <a:p>
            <a:pPr algn="just">
              <a:buNone/>
            </a:pPr>
            <a:r>
              <a:rPr lang="ru-RU" sz="7200" dirty="0" smtClean="0"/>
              <a:t>экономным и рациональным способом </a:t>
            </a:r>
            <a:r>
              <a:rPr lang="ru-RU" sz="7200" dirty="0" smtClean="0"/>
              <a:t>решения тех или иных умственных </a:t>
            </a:r>
            <a:r>
              <a:rPr lang="ru-RU" sz="7200" dirty="0" smtClean="0"/>
              <a:t>и</a:t>
            </a:r>
          </a:p>
          <a:p>
            <a:pPr algn="just">
              <a:buNone/>
            </a:pPr>
            <a:r>
              <a:rPr lang="ru-RU" sz="7200" dirty="0" smtClean="0"/>
              <a:t>практических </a:t>
            </a:r>
            <a:r>
              <a:rPr lang="ru-RU" sz="7200" dirty="0" smtClean="0"/>
              <a:t>задач.</a:t>
            </a:r>
            <a:endParaRPr lang="ru-RU" sz="7200" dirty="0" smtClean="0"/>
          </a:p>
          <a:p>
            <a:pPr algn="just">
              <a:buNone/>
            </a:pPr>
            <a:r>
              <a:rPr lang="ru-RU" sz="7200" dirty="0" smtClean="0"/>
              <a:t>В </a:t>
            </a:r>
            <a:r>
              <a:rPr lang="ru-RU" sz="7200" dirty="0" smtClean="0"/>
              <a:t>работе с </a:t>
            </a:r>
            <a:r>
              <a:rPr lang="ru-RU" sz="7200" dirty="0" smtClean="0"/>
              <a:t>детьми с ОНР </a:t>
            </a:r>
            <a:r>
              <a:rPr lang="ru-RU" sz="7200" dirty="0" smtClean="0"/>
              <a:t>дидактической игре отводится </a:t>
            </a:r>
            <a:r>
              <a:rPr lang="ru-RU" sz="7200" dirty="0" smtClean="0"/>
              <a:t>большое </a:t>
            </a:r>
            <a:r>
              <a:rPr lang="ru-RU" sz="7200" dirty="0" smtClean="0"/>
              <a:t>место </a:t>
            </a:r>
            <a:r>
              <a:rPr lang="ru-RU" sz="7200" dirty="0" smtClean="0"/>
              <a:t>в</a:t>
            </a:r>
          </a:p>
          <a:p>
            <a:pPr algn="just">
              <a:buNone/>
            </a:pPr>
            <a:r>
              <a:rPr lang="ru-RU" sz="7200" dirty="0" smtClean="0"/>
              <a:t>коррекционной работе</a:t>
            </a:r>
            <a:r>
              <a:rPr lang="ru-RU" sz="7200" dirty="0" smtClean="0"/>
              <a:t>. С помощью дидактической игры </a:t>
            </a:r>
            <a:r>
              <a:rPr lang="ru-RU" sz="7200" dirty="0" smtClean="0"/>
              <a:t>ребенок приобретает</a:t>
            </a:r>
          </a:p>
          <a:p>
            <a:pPr algn="just">
              <a:buNone/>
            </a:pPr>
            <a:r>
              <a:rPr lang="ru-RU" sz="7200" dirty="0" smtClean="0"/>
              <a:t>новые знания, общаясь с воспитателем, </a:t>
            </a:r>
            <a:r>
              <a:rPr lang="ru-RU" sz="7200" dirty="0" smtClean="0"/>
              <a:t>со своими сверстниками в </a:t>
            </a:r>
            <a:r>
              <a:rPr lang="ru-RU" sz="7200" dirty="0" smtClean="0"/>
              <a:t>процессе</a:t>
            </a:r>
          </a:p>
          <a:p>
            <a:pPr algn="just">
              <a:buNone/>
            </a:pPr>
            <a:r>
              <a:rPr lang="ru-RU" sz="7200" dirty="0" smtClean="0"/>
              <a:t>наблюдения за играющими, </a:t>
            </a:r>
            <a:r>
              <a:rPr lang="ru-RU" sz="7200" dirty="0" smtClean="0"/>
              <a:t>их </a:t>
            </a:r>
            <a:r>
              <a:rPr lang="ru-RU" sz="7200" dirty="0" smtClean="0"/>
              <a:t>высказываниями, накапливает словарь, учится</a:t>
            </a:r>
          </a:p>
          <a:p>
            <a:pPr algn="just">
              <a:buNone/>
            </a:pPr>
            <a:r>
              <a:rPr lang="ru-RU" sz="7200" dirty="0" smtClean="0"/>
              <a:t>правильно строить свои речевые высказывания, закрепляется словарь детей</a:t>
            </a:r>
          </a:p>
          <a:p>
            <a:pPr algn="just">
              <a:buNone/>
            </a:pPr>
            <a:r>
              <a:rPr lang="ru-RU" sz="7200" dirty="0" smtClean="0"/>
              <a:t>(</a:t>
            </a:r>
            <a:r>
              <a:rPr lang="ru-RU" sz="7200" dirty="0" smtClean="0"/>
              <a:t>существительные, </a:t>
            </a:r>
            <a:r>
              <a:rPr lang="ru-RU" sz="7200" dirty="0" smtClean="0"/>
              <a:t>прилагательные, глаголы</a:t>
            </a:r>
            <a:r>
              <a:rPr lang="ru-RU" sz="7200" dirty="0" smtClean="0"/>
              <a:t>, названия цвета, </a:t>
            </a:r>
            <a:r>
              <a:rPr lang="ru-RU" sz="7200" dirty="0" smtClean="0"/>
              <a:t>пространственные</a:t>
            </a:r>
          </a:p>
          <a:p>
            <a:pPr algn="just">
              <a:buNone/>
            </a:pPr>
            <a:r>
              <a:rPr lang="ru-RU" sz="7200" dirty="0" smtClean="0"/>
              <a:t>понятия</a:t>
            </a:r>
            <a:r>
              <a:rPr lang="ru-RU" sz="7200" dirty="0" smtClean="0"/>
              <a:t>, предлоги и т.д</a:t>
            </a:r>
            <a:r>
              <a:rPr lang="ru-RU" sz="7200" dirty="0" smtClean="0"/>
              <a:t>.), развивается речь, память</a:t>
            </a:r>
            <a:r>
              <a:rPr lang="ru-RU" sz="7200" dirty="0" smtClean="0"/>
              <a:t>, внимание, </a:t>
            </a:r>
            <a:r>
              <a:rPr lang="ru-RU" sz="7200" dirty="0" smtClean="0"/>
              <a:t>логическое</a:t>
            </a:r>
          </a:p>
          <a:p>
            <a:pPr algn="just">
              <a:buNone/>
            </a:pPr>
            <a:r>
              <a:rPr lang="ru-RU" sz="7200" dirty="0" smtClean="0"/>
              <a:t>мышление</a:t>
            </a:r>
            <a:r>
              <a:rPr lang="ru-RU" sz="7200" dirty="0" smtClean="0"/>
              <a:t>, зрительная </a:t>
            </a:r>
            <a:r>
              <a:rPr lang="ru-RU" sz="7200" dirty="0" smtClean="0"/>
              <a:t>память, закрепляется культура поведения</a:t>
            </a:r>
            <a:r>
              <a:rPr lang="ru-RU" sz="7200" dirty="0" smtClean="0"/>
              <a:t>, навыки общения.</a:t>
            </a:r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i="1" dirty="0" smtClean="0"/>
              <a:t>Спасибо за внимание</a:t>
            </a:r>
            <a:endParaRPr lang="ru-RU" sz="6000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Классики об игре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«И я как педагог должен с ними немножко играть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Если я буду только приучать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требовать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наставлять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я буду посторонней силой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может быть полезной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но не близкой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Я должен обязательно немножко играть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я этого требовал от всех своих коллег»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Макаренко)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«Без игры нет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не может быть полноценного умственного развития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– это огромное светлое окно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через которое в духовный мир ребенка вливается живительный поток представлений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понятий об окружающем мире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Игра – это искра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зажигающая огонек пытливости и любознательности»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Сухомлинский)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Актуальность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77318" cy="521497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1800" dirty="0" smtClean="0"/>
              <a:t>Изучением лексико-грамматического строя речи у детей с ОНР занимались такие</a:t>
            </a:r>
          </a:p>
          <a:p>
            <a:pPr algn="just">
              <a:buNone/>
            </a:pPr>
            <a:r>
              <a:rPr lang="ru-RU" sz="1800" dirty="0" smtClean="0"/>
              <a:t>авторы как Р.Е. Левина, Л.Ф.Спирова, Н.С. Жукова, Е.М. </a:t>
            </a:r>
            <a:r>
              <a:rPr lang="ru-RU" sz="1800" dirty="0" err="1" smtClean="0"/>
              <a:t>Мастюкова</a:t>
            </a:r>
            <a:r>
              <a:rPr lang="ru-RU" sz="1800" dirty="0" smtClean="0"/>
              <a:t>, Т.Б.Филичева.</a:t>
            </a:r>
          </a:p>
          <a:p>
            <a:pPr algn="just">
              <a:buNone/>
            </a:pPr>
            <a:r>
              <a:rPr lang="ru-RU" sz="1800" dirty="0" smtClean="0"/>
              <a:t>Развитие </a:t>
            </a:r>
            <a:r>
              <a:rPr lang="ru-RU" sz="1800" dirty="0" smtClean="0"/>
              <a:t>грамматического строя речи у детей с общим недоразвитием </a:t>
            </a:r>
            <a:r>
              <a:rPr lang="ru-RU" sz="1800" dirty="0" smtClean="0"/>
              <a:t>речи</a:t>
            </a:r>
          </a:p>
          <a:p>
            <a:pPr algn="just">
              <a:buNone/>
            </a:pPr>
            <a:r>
              <a:rPr lang="ru-RU" sz="1800" dirty="0" smtClean="0"/>
              <a:t>является </a:t>
            </a:r>
            <a:r>
              <a:rPr lang="ru-RU" sz="1800" dirty="0" smtClean="0"/>
              <a:t>одной из основных задач коррекционного обучения и </a:t>
            </a:r>
            <a:r>
              <a:rPr lang="ru-RU" sz="1800" dirty="0" smtClean="0"/>
              <a:t>воспитания. Решение</a:t>
            </a:r>
          </a:p>
          <a:p>
            <a:pPr algn="just">
              <a:buNone/>
            </a:pPr>
            <a:r>
              <a:rPr lang="ru-RU" sz="1800" dirty="0" smtClean="0"/>
              <a:t>этой </a:t>
            </a:r>
            <a:r>
              <a:rPr lang="ru-RU" sz="1800" dirty="0" smtClean="0"/>
              <a:t>задачи предполагает умение </a:t>
            </a:r>
            <a:r>
              <a:rPr lang="ru-RU" sz="1800" dirty="0" smtClean="0"/>
              <a:t>грамматически правильно </a:t>
            </a:r>
            <a:r>
              <a:rPr lang="ru-RU" sz="1800" dirty="0" smtClean="0"/>
              <a:t>оформить </a:t>
            </a:r>
            <a:r>
              <a:rPr lang="ru-RU" sz="1800" dirty="0" smtClean="0"/>
              <a:t>речевое</a:t>
            </a:r>
          </a:p>
          <a:p>
            <a:pPr algn="just">
              <a:buNone/>
            </a:pPr>
            <a:r>
              <a:rPr lang="ru-RU" sz="1800" dirty="0" smtClean="0"/>
              <a:t> высказывание. Ребенок </a:t>
            </a:r>
            <a:r>
              <a:rPr lang="ru-RU" sz="1800" dirty="0" smtClean="0"/>
              <a:t>с </a:t>
            </a:r>
            <a:r>
              <a:rPr lang="ru-RU" sz="1800" dirty="0" smtClean="0"/>
              <a:t>ОНР имеет </a:t>
            </a:r>
            <a:r>
              <a:rPr lang="ru-RU" sz="1800" dirty="0" smtClean="0"/>
              <a:t>ограниченные возможности овладения </a:t>
            </a:r>
          </a:p>
          <a:p>
            <a:pPr algn="just">
              <a:buNone/>
            </a:pPr>
            <a:r>
              <a:rPr lang="ru-RU" sz="1800" dirty="0" smtClean="0"/>
              <a:t>грамматическими </a:t>
            </a:r>
            <a:r>
              <a:rPr lang="ru-RU" sz="1800" dirty="0" smtClean="0"/>
              <a:t>категориями и формами на основе </a:t>
            </a:r>
            <a:r>
              <a:rPr lang="ru-RU" sz="1800" dirty="0" smtClean="0"/>
              <a:t>непосредственного</a:t>
            </a:r>
          </a:p>
          <a:p>
            <a:pPr algn="just">
              <a:buNone/>
            </a:pPr>
            <a:r>
              <a:rPr lang="ru-RU" sz="1800" dirty="0" smtClean="0"/>
              <a:t>подражания </a:t>
            </a:r>
            <a:r>
              <a:rPr lang="ru-RU" sz="1800" dirty="0" smtClean="0"/>
              <a:t>речи окружающих</a:t>
            </a:r>
            <a:r>
              <a:rPr lang="ru-RU" sz="1800" dirty="0" smtClean="0"/>
              <a:t>. </a:t>
            </a:r>
            <a:r>
              <a:rPr lang="ru-RU" sz="1800" dirty="0" smtClean="0"/>
              <a:t>У них отмечаются стойкие отклонения в усвоении </a:t>
            </a:r>
            <a:r>
              <a:rPr lang="ru-RU" sz="1800" dirty="0" smtClean="0"/>
              <a:t>и</a:t>
            </a:r>
          </a:p>
          <a:p>
            <a:pPr algn="just">
              <a:buNone/>
            </a:pPr>
            <a:r>
              <a:rPr lang="ru-RU" sz="1800" dirty="0" smtClean="0"/>
              <a:t>применении </a:t>
            </a:r>
            <a:r>
              <a:rPr lang="ru-RU" sz="1800" dirty="0" smtClean="0"/>
              <a:t>грамматических законов языка. При грамматических изменениях </a:t>
            </a:r>
            <a:r>
              <a:rPr lang="ru-RU" sz="1800" dirty="0" smtClean="0"/>
              <a:t>слов</a:t>
            </a:r>
          </a:p>
          <a:p>
            <a:pPr algn="just">
              <a:buNone/>
            </a:pPr>
            <a:r>
              <a:rPr lang="ru-RU" sz="1800" dirty="0" smtClean="0"/>
              <a:t>и их</a:t>
            </a:r>
            <a:r>
              <a:rPr lang="ru-RU" sz="1800" dirty="0" smtClean="0"/>
              <a:t> </a:t>
            </a:r>
            <a:r>
              <a:rPr lang="ru-RU" sz="1800" dirty="0" smtClean="0"/>
              <a:t>сочетаний </a:t>
            </a:r>
            <a:r>
              <a:rPr lang="ru-RU" sz="1800" dirty="0" smtClean="0"/>
              <a:t>в предложениях дети часто допускают ошибки, которые </a:t>
            </a:r>
            <a:r>
              <a:rPr lang="ru-RU" sz="1800" dirty="0" smtClean="0"/>
              <a:t>принято</a:t>
            </a:r>
          </a:p>
          <a:p>
            <a:pPr algn="just">
              <a:buNone/>
            </a:pPr>
            <a:r>
              <a:rPr lang="ru-RU" sz="1800" dirty="0" smtClean="0"/>
              <a:t>называть </a:t>
            </a:r>
            <a:r>
              <a:rPr lang="ru-RU" sz="1800" dirty="0" err="1" smtClean="0"/>
              <a:t>аграмматизмами</a:t>
            </a:r>
            <a:r>
              <a:rPr lang="ru-RU" sz="1800" dirty="0" smtClean="0"/>
              <a:t>.</a:t>
            </a:r>
            <a:r>
              <a:rPr lang="ru-RU" sz="1800" dirty="0" smtClean="0"/>
              <a:t> </a:t>
            </a:r>
            <a:r>
              <a:rPr lang="ru-RU" sz="1800" dirty="0" smtClean="0"/>
              <a:t>Чтобы добиться успеха в их усвоении, он </a:t>
            </a:r>
            <a:r>
              <a:rPr lang="ru-RU" sz="1800" dirty="0" smtClean="0"/>
              <a:t>нуждается в</a:t>
            </a:r>
          </a:p>
          <a:p>
            <a:pPr algn="just">
              <a:buNone/>
            </a:pPr>
            <a:r>
              <a:rPr lang="ru-RU" sz="1800" dirty="0" smtClean="0"/>
              <a:t>специальных условиях обучения. Эффективным средством </a:t>
            </a:r>
            <a:r>
              <a:rPr lang="ru-RU" sz="1800" dirty="0" smtClean="0"/>
              <a:t>закрепления</a:t>
            </a:r>
          </a:p>
          <a:p>
            <a:pPr algn="just">
              <a:buNone/>
            </a:pPr>
            <a:r>
              <a:rPr lang="ru-RU" sz="1800" dirty="0" smtClean="0"/>
              <a:t>грамматических </a:t>
            </a:r>
            <a:r>
              <a:rPr lang="ru-RU" sz="1800" dirty="0" smtClean="0"/>
              <a:t>навыков является </a:t>
            </a:r>
            <a:r>
              <a:rPr lang="ru-RU" sz="1800" u="sng" dirty="0" smtClean="0"/>
              <a:t>дидактическая игра, </a:t>
            </a:r>
            <a:r>
              <a:rPr lang="ru-RU" sz="1800" dirty="0" smtClean="0"/>
              <a:t>так </a:t>
            </a:r>
            <a:r>
              <a:rPr lang="ru-RU" sz="1800" dirty="0" smtClean="0"/>
              <a:t>как благодаря </a:t>
            </a: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диалектичности</a:t>
            </a:r>
            <a:r>
              <a:rPr lang="ru-RU" sz="1800" dirty="0" smtClean="0"/>
              <a:t>, </a:t>
            </a:r>
            <a:r>
              <a:rPr lang="ru-RU" sz="1800" dirty="0" smtClean="0"/>
              <a:t>эмоциональности </a:t>
            </a:r>
            <a:r>
              <a:rPr lang="ru-RU" sz="1800" dirty="0" smtClean="0"/>
              <a:t>проведения и заинтересованности детей </a:t>
            </a:r>
            <a:r>
              <a:rPr lang="ru-RU" sz="1800" dirty="0" smtClean="0"/>
              <a:t>они</a:t>
            </a: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дают возможность много раз упражнять ребенка в </a:t>
            </a:r>
            <a:r>
              <a:rPr lang="ru-RU" sz="1800" dirty="0" smtClean="0"/>
              <a:t>повторении нужных словоформ.</a:t>
            </a:r>
          </a:p>
          <a:p>
            <a:pPr algn="just">
              <a:buNone/>
            </a:pPr>
            <a:r>
              <a:rPr lang="ru-RU" sz="1800" dirty="0" smtClean="0"/>
              <a:t>Так, формирование грамматического </a:t>
            </a:r>
            <a:r>
              <a:rPr lang="ru-RU" sz="1800" dirty="0" smtClean="0"/>
              <a:t>строя речи </a:t>
            </a:r>
            <a:r>
              <a:rPr lang="ru-RU" sz="1800" dirty="0" smtClean="0"/>
              <a:t>посредством дидактической игры должно </a:t>
            </a:r>
          </a:p>
          <a:p>
            <a:pPr algn="just">
              <a:buNone/>
            </a:pPr>
            <a:r>
              <a:rPr lang="ru-RU" sz="1800" dirty="0" smtClean="0"/>
              <a:t>о</a:t>
            </a:r>
            <a:r>
              <a:rPr lang="ru-RU" sz="1800" dirty="0" smtClean="0"/>
              <a:t>существляться дифференцировано</a:t>
            </a:r>
            <a:r>
              <a:rPr lang="ru-RU" sz="1800" dirty="0" smtClean="0"/>
              <a:t>, с учетом личностных, возрастных, </a:t>
            </a:r>
            <a:r>
              <a:rPr lang="ru-RU" sz="1800" dirty="0" smtClean="0"/>
              <a:t>речевых</a:t>
            </a:r>
          </a:p>
          <a:p>
            <a:pPr algn="just">
              <a:buNone/>
            </a:pPr>
            <a:r>
              <a:rPr lang="ru-RU" sz="1800" dirty="0" smtClean="0"/>
              <a:t>особенностей ребенка, что </a:t>
            </a:r>
            <a:r>
              <a:rPr lang="ru-RU" sz="1800" dirty="0" smtClean="0"/>
              <a:t>является актуальной проблемой для теории и </a:t>
            </a:r>
            <a:r>
              <a:rPr lang="ru-RU" sz="1800" dirty="0" smtClean="0"/>
              <a:t>практики</a:t>
            </a:r>
          </a:p>
          <a:p>
            <a:pPr algn="just">
              <a:buNone/>
            </a:pPr>
            <a:r>
              <a:rPr lang="ru-RU" sz="1800" dirty="0" smtClean="0"/>
              <a:t>логопедии.</a:t>
            </a:r>
            <a:endParaRPr lang="ru-RU" sz="18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285884"/>
          </a:xfrm>
        </p:spPr>
        <p:txBody>
          <a:bodyPr>
            <a:normAutofit/>
          </a:bodyPr>
          <a:lstStyle/>
          <a:p>
            <a:pPr algn="ctr"/>
            <a:r>
              <a:rPr lang="ru-RU" sz="2700" i="1" dirty="0" smtClean="0"/>
              <a:t>Цель</a:t>
            </a:r>
            <a:r>
              <a:rPr lang="ru-RU" sz="3200" i="1" dirty="0" smtClean="0"/>
              <a:t>: </a:t>
            </a:r>
            <a:r>
              <a:rPr lang="ru-RU" sz="1800" dirty="0" smtClean="0"/>
              <a:t>развитие </a:t>
            </a:r>
            <a:r>
              <a:rPr lang="ru-RU" sz="1800" dirty="0" smtClean="0"/>
              <a:t>речевых возможностей детей </a:t>
            </a:r>
            <a:r>
              <a:rPr lang="ru-RU" sz="1800" dirty="0" smtClean="0"/>
              <a:t>старшего дошкольного возраста </a:t>
            </a:r>
            <a:r>
              <a:rPr lang="ru-RU" sz="1800" dirty="0" smtClean="0"/>
              <a:t>с лексико-грамматическими нарушениями </a:t>
            </a:r>
            <a:r>
              <a:rPr lang="ru-RU" sz="1800" dirty="0" smtClean="0"/>
              <a:t>через использование  дидактических игр.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4"/>
          </a:xfrm>
          <a:ln>
            <a:solidFill>
              <a:schemeClr val="bg2"/>
            </a:solidFill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b="1" i="1" dirty="0" smtClean="0"/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развивать детскую речевую активность;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учить понимать грамматические категории и формы слов;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уметь пользоваться этими категориями в заученной</a:t>
            </a:r>
            <a:r>
              <a:rPr lang="en-US" sz="2600" dirty="0" smtClean="0">
                <a:cs typeface="Times New Roman" pitchFamily="18" charset="0"/>
              </a:rPr>
              <a:t>,</a:t>
            </a:r>
            <a:r>
              <a:rPr lang="ru-RU" sz="2600" dirty="0" smtClean="0">
                <a:cs typeface="Times New Roman" pitchFamily="18" charset="0"/>
              </a:rPr>
              <a:t> отраженной и самостоятельной речи;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уметь изменять форму слова в зависимости от вопроса или ситуации;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добиваться формирования навыков грамматической </a:t>
            </a:r>
            <a:r>
              <a:rPr lang="ru-RU" sz="2600" dirty="0" err="1" smtClean="0">
                <a:cs typeface="Times New Roman" pitchFamily="18" charset="0"/>
              </a:rPr>
              <a:t>самокоррекции</a:t>
            </a:r>
            <a:r>
              <a:rPr lang="ru-RU" sz="2600" dirty="0" smtClean="0"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проверять устойчивость усвоенных грамматических навыков на новом лексическом материале</a:t>
            </a:r>
            <a:r>
              <a:rPr lang="en-US" sz="2600" dirty="0" smtClean="0">
                <a:cs typeface="Times New Roman" pitchFamily="18" charset="0"/>
              </a:rPr>
              <a:t>,</a:t>
            </a:r>
            <a:r>
              <a:rPr lang="ru-RU" sz="2600" dirty="0" smtClean="0">
                <a:cs typeface="Times New Roman" pitchFamily="18" charset="0"/>
              </a:rPr>
              <a:t> а также с опорой на новые </a:t>
            </a:r>
            <a:r>
              <a:rPr lang="ru-RU" sz="2600" dirty="0" smtClean="0">
                <a:cs typeface="Times New Roman" pitchFamily="18" charset="0"/>
              </a:rPr>
              <a:t>ситуации</a:t>
            </a:r>
            <a:r>
              <a:rPr lang="ru-RU" sz="2600" dirty="0" smtClean="0">
                <a:cs typeface="Times New Roman" pitchFamily="18" charset="0"/>
              </a:rPr>
              <a:t>;</a:t>
            </a:r>
            <a:endParaRPr lang="ru-RU" sz="2600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обучать детей точному употреблению слов</a:t>
            </a:r>
            <a:r>
              <a:rPr lang="ru-RU" sz="2600" dirty="0" smtClean="0"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cs typeface="Times New Roman" pitchFamily="18" charset="0"/>
              </a:rPr>
              <a:t>обогащать и развивать словарный </a:t>
            </a:r>
            <a:r>
              <a:rPr lang="ru-RU" sz="2600" dirty="0" smtClean="0">
                <a:cs typeface="Times New Roman" pitchFamily="18" charset="0"/>
              </a:rPr>
              <a:t>запас, </a:t>
            </a:r>
            <a:r>
              <a:rPr lang="ru-RU" sz="2600" dirty="0" smtClean="0">
                <a:cs typeface="Times New Roman" pitchFamily="18" charset="0"/>
              </a:rPr>
              <a:t>как путем накопления новых словоформ, так и благодаря развитию у них умения пользоваться различными способами словоизменения и словообразования;</a:t>
            </a:r>
            <a:endParaRPr lang="ru-RU" sz="2600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</a:rPr>
              <a:t>Методы работы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наглядные;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словесные;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практические;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игровые  (дидактические игры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игры-драматизации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подвижные игры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игры-путешествия, игры-поручения, эпизодические </a:t>
            </a:r>
            <a:r>
              <a:rPr lang="ru-RU" sz="2800" dirty="0" smtClean="0">
                <a:latin typeface="Times New Roman" pitchFamily="18" charset="0"/>
              </a:rPr>
              <a:t>игровые приемы – загадки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</a:rPr>
              <a:t>упражнения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игровые действия)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2800" b="1" i="1" dirty="0" smtClean="0">
                <a:latin typeface="Times New Roman" pitchFamily="18" charset="0"/>
              </a:rPr>
              <a:t>   </a:t>
            </a:r>
            <a:endParaRPr lang="en-US" sz="2800" b="1" i="1" dirty="0" smtClean="0">
              <a:latin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</a:rPr>
              <a:t>Структурные элементы дидактической игры: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дидактическая задача;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игровая задача;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игровые действия;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правила игры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</a:rPr>
              <a:t>Принципы дидактической игры: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должна опираться на программный материал;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должна способствовать вовлечению в коррекционный процесс более сохранные анализаторы;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должны быть ясны и понятны детям назначения предметов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</a:rPr>
              <a:t> картинок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</a:rPr>
              <a:t> пособий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</a:rPr>
              <a:t> смысл вопросов;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должны быть внешне привлекательны пособия;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количество пособий должно соответствовать количеству детей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</a:endParaRPr>
          </a:p>
          <a:p>
            <a:pPr>
              <a:buClr>
                <a:schemeClr val="accent2"/>
              </a:buClr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Подбор дидактических игр </a:t>
            </a:r>
            <a:endParaRPr lang="ru-RU" sz="2800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/>
              <a:t>На образование существительных с </a:t>
            </a:r>
          </a:p>
          <a:p>
            <a:pPr marL="514350" indent="-514350">
              <a:buNone/>
            </a:pPr>
            <a:r>
              <a:rPr lang="ru-RU" b="1" dirty="0" smtClean="0"/>
              <a:t>уменьшительно-ласкательными суффиксами: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</a:t>
            </a:r>
            <a:r>
              <a:rPr lang="ru-RU" dirty="0" smtClean="0"/>
              <a:t>«Назови </a:t>
            </a:r>
            <a:r>
              <a:rPr lang="ru-RU" dirty="0" smtClean="0"/>
              <a:t>ласково»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</a:t>
            </a:r>
            <a:r>
              <a:rPr lang="ru-RU" dirty="0" smtClean="0"/>
              <a:t>«</a:t>
            </a:r>
            <a:r>
              <a:rPr lang="ru-RU" dirty="0" err="1" smtClean="0"/>
              <a:t>Б</a:t>
            </a:r>
            <a:r>
              <a:rPr lang="ru-RU" dirty="0" err="1" smtClean="0"/>
              <a:t>ольшой-маленький</a:t>
            </a:r>
            <a:r>
              <a:rPr lang="ru-RU" dirty="0" smtClean="0"/>
              <a:t>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</a:t>
            </a:r>
            <a:r>
              <a:rPr lang="ru-RU" dirty="0" smtClean="0"/>
              <a:t>«Назови</a:t>
            </a:r>
            <a:r>
              <a:rPr lang="en-US" dirty="0" smtClean="0"/>
              <a:t>, </a:t>
            </a:r>
            <a:r>
              <a:rPr lang="ru-RU" dirty="0" smtClean="0"/>
              <a:t>не ошибись»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</a:t>
            </a:r>
            <a:r>
              <a:rPr lang="ru-RU" dirty="0" smtClean="0"/>
              <a:t>«Давай </a:t>
            </a:r>
            <a:r>
              <a:rPr lang="ru-RU" dirty="0" smtClean="0"/>
              <a:t>поможем!»</a:t>
            </a:r>
          </a:p>
          <a:p>
            <a:endParaRPr lang="ru-RU" dirty="0"/>
          </a:p>
        </p:txBody>
      </p:sp>
      <p:pic>
        <p:nvPicPr>
          <p:cNvPr id="9" name="Рисунок 3" descr="DSC0696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928934"/>
            <a:ext cx="3810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На согласование существительных и </a:t>
            </a:r>
          </a:p>
          <a:p>
            <a:pPr marL="514350" indent="-514350">
              <a:buNone/>
            </a:pPr>
            <a:r>
              <a:rPr lang="ru-RU" b="1" i="1" dirty="0" smtClean="0"/>
              <a:t>прилагательных</a:t>
            </a:r>
            <a:r>
              <a:rPr lang="en-US" b="1" i="1" dirty="0" smtClean="0"/>
              <a:t>,</a:t>
            </a:r>
            <a:r>
              <a:rPr lang="ru-RU" b="1" i="1" dirty="0" smtClean="0"/>
              <a:t> обозначающих цвет</a:t>
            </a:r>
            <a:r>
              <a:rPr lang="en-US" b="1" i="1" dirty="0" smtClean="0"/>
              <a:t>,</a:t>
            </a:r>
            <a:r>
              <a:rPr lang="ru-RU" b="1" i="1" dirty="0" smtClean="0"/>
              <a:t> форму</a:t>
            </a:r>
            <a:r>
              <a:rPr lang="en-US" b="1" i="1" dirty="0" smtClean="0"/>
              <a:t>,</a:t>
            </a:r>
            <a:endParaRPr lang="ru-RU" b="1" i="1" dirty="0" smtClean="0"/>
          </a:p>
          <a:p>
            <a:pPr marL="514350" indent="-514350">
              <a:buNone/>
            </a:pPr>
            <a:r>
              <a:rPr lang="ru-RU" b="1" i="1" dirty="0" smtClean="0"/>
              <a:t>размер</a:t>
            </a:r>
            <a:r>
              <a:rPr lang="en-US" b="1" i="1" dirty="0" smtClean="0"/>
              <a:t>,</a:t>
            </a:r>
            <a:r>
              <a:rPr lang="ru-RU" b="1" i="1" dirty="0" smtClean="0"/>
              <a:t> вкус: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«Какой</a:t>
            </a:r>
            <a:r>
              <a:rPr lang="en-US" dirty="0" smtClean="0"/>
              <a:t>,</a:t>
            </a:r>
            <a:r>
              <a:rPr lang="ru-RU" dirty="0" smtClean="0"/>
              <a:t> какая</a:t>
            </a:r>
            <a:r>
              <a:rPr lang="en-US" dirty="0" smtClean="0"/>
              <a:t>,</a:t>
            </a:r>
            <a:r>
              <a:rPr lang="ru-RU" dirty="0" smtClean="0"/>
              <a:t> какое?»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«Какого </a:t>
            </a:r>
            <a:r>
              <a:rPr lang="ru-RU" dirty="0" smtClean="0"/>
              <a:t>цвета?»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«Какой </a:t>
            </a:r>
            <a:r>
              <a:rPr lang="ru-RU" dirty="0" smtClean="0"/>
              <a:t>на вкус?»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«Письмо </a:t>
            </a:r>
            <a:r>
              <a:rPr lang="ru-RU" dirty="0" smtClean="0"/>
              <a:t>с ошибками»</a:t>
            </a:r>
            <a:endParaRPr lang="ru-RU" dirty="0"/>
          </a:p>
        </p:txBody>
      </p:sp>
      <p:pic>
        <p:nvPicPr>
          <p:cNvPr id="6" name="Рисунок 3" descr="DSC0691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496"/>
            <a:ext cx="38100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</TotalTime>
  <Words>1050</Words>
  <PresentationFormat>Экран (4:3)</PresentationFormat>
  <Paragraphs>159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  Дидактическая игра как средство формирования лексико-грамматических категорий у детей с онр старшего дошкольного возраста                       Сапарова Елена николаевна  Мбдоу «Детский сад комбинированного вида № 271»  г. Нижний новгород</vt:lpstr>
      <vt:lpstr>Классики об игре</vt:lpstr>
      <vt:lpstr>Актуальность проблемы</vt:lpstr>
      <vt:lpstr>Цель: развитие речевых возможностей детей старшего дошкольного возраста с лексико-грамматическими нарушениями через использование  дидактических игр.</vt:lpstr>
      <vt:lpstr>Методы работы</vt:lpstr>
      <vt:lpstr>Структурные элементы дидактической игры:</vt:lpstr>
      <vt:lpstr>Принципы дидактической игры:</vt:lpstr>
      <vt:lpstr>Подбор дидактических игр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Выводы: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Дидактическая игра как средство формирования лексико-грамматических категорий у детей с онр старшего дошкольного возраста                         Сапарова Елена николаевна учитель-логопед Мбдоу Детский сад комбинированного вида № 271  г. Нижний новгород</dc:title>
  <cp:lastModifiedBy>Owner</cp:lastModifiedBy>
  <cp:revision>86</cp:revision>
  <dcterms:modified xsi:type="dcterms:W3CDTF">2014-10-12T14:43:00Z</dcterms:modified>
</cp:coreProperties>
</file>