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1" r:id="rId9"/>
    <p:sldId id="272" r:id="rId10"/>
    <p:sldId id="263" r:id="rId11"/>
    <p:sldId id="264" r:id="rId12"/>
    <p:sldId id="273" r:id="rId13"/>
    <p:sldId id="265" r:id="rId14"/>
    <p:sldId id="266" r:id="rId15"/>
    <p:sldId id="269" r:id="rId16"/>
    <p:sldId id="274" r:id="rId17"/>
    <p:sldId id="275" r:id="rId18"/>
    <p:sldId id="276" r:id="rId19"/>
    <p:sldId id="277" r:id="rId20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62" autoAdjust="0"/>
    <p:restoredTop sz="94737" autoAdjust="0"/>
  </p:normalViewPr>
  <p:slideViewPr>
    <p:cSldViewPr>
      <p:cViewPr>
        <p:scale>
          <a:sx n="80" d="100"/>
          <a:sy n="80" d="100"/>
        </p:scale>
        <p:origin x="-1086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10/7/2015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_____Microsoft_Office_Excel_97-20031.xls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_____Microsoft_Office_Excel_97-20032.xls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_____Microsoft_Office_Excel_97-20033.xls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_____Microsoft_Office_Excel_97-20034.xls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_____Microsoft_Office_Excel_97-20035.xls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Рисунок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30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87450" y="482600"/>
            <a:ext cx="7632700" cy="1044575"/>
          </a:xfrm>
        </p:spPr>
        <p:txBody>
          <a:bodyPr>
            <a:normAutofit fontScale="90000"/>
          </a:bodyPr>
          <a:lstStyle/>
          <a:p>
            <a:r>
              <a:rPr lang="ru-RU" sz="1800" b="1" i="1" dirty="0">
                <a:solidFill>
                  <a:srgbClr val="3F11E9"/>
                </a:solidFill>
              </a:rPr>
              <a:t>Муниципальное бюджетное дошкольное образовательное </a:t>
            </a:r>
            <a:br>
              <a:rPr lang="ru-RU" sz="1800" b="1" i="1" dirty="0">
                <a:solidFill>
                  <a:srgbClr val="3F11E9"/>
                </a:solidFill>
              </a:rPr>
            </a:br>
            <a:r>
              <a:rPr lang="ru-RU" sz="1800" b="1" i="1" dirty="0">
                <a:solidFill>
                  <a:srgbClr val="3F11E9"/>
                </a:solidFill>
              </a:rPr>
              <a:t>учреждение </a:t>
            </a:r>
            <a:br>
              <a:rPr lang="ru-RU" sz="1800" b="1" i="1" dirty="0">
                <a:solidFill>
                  <a:srgbClr val="3F11E9"/>
                </a:solidFill>
              </a:rPr>
            </a:br>
            <a:r>
              <a:rPr lang="ru-RU" sz="1800" b="1" i="1" dirty="0">
                <a:solidFill>
                  <a:srgbClr val="3F11E9"/>
                </a:solidFill>
              </a:rPr>
              <a:t>детский сад комбинированного вида № 56 «Северяночка» </a:t>
            </a:r>
            <a:br>
              <a:rPr lang="ru-RU" sz="1800" b="1" i="1" dirty="0">
                <a:solidFill>
                  <a:srgbClr val="3F11E9"/>
                </a:solidFill>
              </a:rPr>
            </a:br>
            <a:r>
              <a:rPr lang="ru-RU" sz="1800" b="1" i="1" dirty="0">
                <a:solidFill>
                  <a:srgbClr val="3F11E9"/>
                </a:solidFill>
              </a:rPr>
              <a:t>город Нижневартовск Тюменской области</a:t>
            </a:r>
          </a:p>
        </p:txBody>
      </p:sp>
      <p:sp>
        <p:nvSpPr>
          <p:cNvPr id="43011" name="WordArt 3"/>
          <p:cNvSpPr>
            <a:spLocks noChangeArrowheads="1" noChangeShapeType="1" noTextEdit="1"/>
          </p:cNvSpPr>
          <p:nvPr/>
        </p:nvSpPr>
        <p:spPr bwMode="auto">
          <a:xfrm>
            <a:off x="642910" y="2071678"/>
            <a:ext cx="8196262" cy="25003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167"/>
              </a:avLst>
            </a:prstTxWarp>
          </a:bodyPr>
          <a:lstStyle/>
          <a:p>
            <a:pPr marL="0" indent="0" algn="ctr">
              <a:buFontTx/>
              <a:buNone/>
            </a:pP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000" b="1" dirty="0" smtClean="0">
                <a:solidFill>
                  <a:srgbClr val="FF0000"/>
                </a:solidFill>
              </a:rPr>
              <a:t>Формирование  основ здорового образа жизни </a:t>
            </a:r>
          </a:p>
          <a:p>
            <a:pPr marL="0" indent="0" algn="ctr">
              <a:buFontTx/>
              <a:buNone/>
            </a:pPr>
            <a:r>
              <a:rPr lang="ru-RU" sz="4000" b="1" dirty="0" smtClean="0">
                <a:solidFill>
                  <a:srgbClr val="FF0000"/>
                </a:solidFill>
              </a:rPr>
              <a:t>у детей  старшего дошкольного возраста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ctr">
              <a:buNone/>
            </a:pPr>
            <a:endParaRPr lang="ru-RU" sz="4000" kern="10" spc="800" dirty="0">
              <a:ln w="9525">
                <a:solidFill>
                  <a:srgbClr val="FFFF99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  <p:pic>
        <p:nvPicPr>
          <p:cNvPr id="4301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4625" y="347663"/>
            <a:ext cx="1122363" cy="1116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810000" y="4643446"/>
            <a:ext cx="4762528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                </a:t>
            </a:r>
            <a:r>
              <a:rPr lang="ru-RU" sz="20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Воспитатель: Ситенко Ольга</a:t>
            </a:r>
          </a:p>
          <a:p>
            <a:pPr algn="just"/>
            <a:r>
              <a:rPr lang="ru-RU" sz="20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Владимировна</a:t>
            </a:r>
            <a:endParaRPr lang="ru-RU" sz="2000" b="1" dirty="0" smtClean="0">
              <a:solidFill>
                <a:schemeClr val="accent2"/>
              </a:solidFill>
            </a:endParaRPr>
          </a:p>
          <a:p>
            <a:endParaRPr lang="ru-RU" dirty="0"/>
          </a:p>
        </p:txBody>
      </p:sp>
      <p:pic>
        <p:nvPicPr>
          <p:cNvPr id="11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991746">
            <a:off x="388195" y="3891123"/>
            <a:ext cx="4024243" cy="251918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Рисунок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5365" name="Picture 3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24400" y="3276600"/>
            <a:ext cx="4000500" cy="2940050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</p:spPr>
      </p:pic>
      <p:pic>
        <p:nvPicPr>
          <p:cNvPr id="15366" name="Picture 6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1549976" y="428605"/>
            <a:ext cx="6044048" cy="261939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385900" y="3200400"/>
            <a:ext cx="4147889" cy="30480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Рисунок 45" descr="Рисунок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1835150" y="0"/>
            <a:ext cx="6049963" cy="1628775"/>
            <a:chOff x="1997" y="1314"/>
            <a:chExt cx="1889" cy="1009"/>
          </a:xfrm>
        </p:grpSpPr>
        <p:grpSp>
          <p:nvGrpSpPr>
            <p:cNvPr id="3" name="Group 5"/>
            <p:cNvGrpSpPr>
              <a:grpSpLocks/>
            </p:cNvGrpSpPr>
            <p:nvPr/>
          </p:nvGrpSpPr>
          <p:grpSpPr bwMode="auto">
            <a:xfrm>
              <a:off x="1997" y="1404"/>
              <a:ext cx="1889" cy="919"/>
              <a:chOff x="1973" y="1027"/>
              <a:chExt cx="1926" cy="937"/>
            </a:xfrm>
          </p:grpSpPr>
          <p:sp>
            <p:nvSpPr>
              <p:cNvPr id="23558" name="Oval 6"/>
              <p:cNvSpPr>
                <a:spLocks noChangeArrowheads="1"/>
              </p:cNvSpPr>
              <p:nvPr/>
            </p:nvSpPr>
            <p:spPr bwMode="gray">
              <a:xfrm>
                <a:off x="1994" y="1058"/>
                <a:ext cx="1905" cy="906"/>
              </a:xfrm>
              <a:prstGeom prst="ellipse">
                <a:avLst/>
              </a:prstGeom>
              <a:gradFill rotWithShape="1">
                <a:gsLst>
                  <a:gs pos="0">
                    <a:schemeClr val="hlink"/>
                  </a:gs>
                  <a:gs pos="100000">
                    <a:schemeClr val="hlink">
                      <a:gamma/>
                      <a:shade val="48627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23559" name="Oval 7"/>
              <p:cNvSpPr>
                <a:spLocks noChangeArrowheads="1"/>
              </p:cNvSpPr>
              <p:nvPr/>
            </p:nvSpPr>
            <p:spPr bwMode="gray">
              <a:xfrm>
                <a:off x="1973" y="1027"/>
                <a:ext cx="1905" cy="906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tint val="44314"/>
                      <a:invGamma/>
                    </a:schemeClr>
                  </a:gs>
                  <a:gs pos="100000">
                    <a:schemeClr val="hlink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</p:grpSp>
        <p:sp>
          <p:nvSpPr>
            <p:cNvPr id="23560" name="Oval 8"/>
            <p:cNvSpPr>
              <a:spLocks noChangeArrowheads="1"/>
            </p:cNvSpPr>
            <p:nvPr/>
          </p:nvSpPr>
          <p:spPr bwMode="gray">
            <a:xfrm>
              <a:off x="2086" y="1314"/>
              <a:ext cx="1691" cy="845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23561" name="Oval 9"/>
            <p:cNvSpPr>
              <a:spLocks noChangeArrowheads="1"/>
            </p:cNvSpPr>
            <p:nvPr/>
          </p:nvSpPr>
          <p:spPr bwMode="gray">
            <a:xfrm>
              <a:off x="2108" y="1319"/>
              <a:ext cx="1650" cy="824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alpha val="0"/>
                  </a:schemeClr>
                </a:gs>
                <a:gs pos="100000">
                  <a:schemeClr val="accent1">
                    <a:gamma/>
                    <a:tint val="34902"/>
                    <a:invGamma/>
                  </a:schemeClr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23562" name="Oval 10"/>
            <p:cNvSpPr>
              <a:spLocks noChangeArrowheads="1"/>
            </p:cNvSpPr>
            <p:nvPr/>
          </p:nvSpPr>
          <p:spPr bwMode="gray">
            <a:xfrm>
              <a:off x="2125" y="1327"/>
              <a:ext cx="1570" cy="770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79216"/>
                    <a:invGamma/>
                  </a:schemeClr>
                </a:gs>
                <a:gs pos="100000">
                  <a:schemeClr val="accent1">
                    <a:alpha val="48000"/>
                  </a:schemeClr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23563" name="Oval 11"/>
            <p:cNvSpPr>
              <a:spLocks noChangeArrowheads="1"/>
            </p:cNvSpPr>
            <p:nvPr/>
          </p:nvSpPr>
          <p:spPr bwMode="gray">
            <a:xfrm>
              <a:off x="2208" y="1344"/>
              <a:ext cx="1382" cy="623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tint val="0"/>
                    <a:invGamma/>
                  </a:schemeClr>
                </a:gs>
                <a:gs pos="100000">
                  <a:schemeClr val="accent1">
                    <a:alpha val="38000"/>
                  </a:schemeClr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endParaRPr>
            </a:p>
          </p:txBody>
        </p:sp>
      </p:grpSp>
      <p:grpSp>
        <p:nvGrpSpPr>
          <p:cNvPr id="4" name="Group 12"/>
          <p:cNvGrpSpPr>
            <a:grpSpLocks/>
          </p:cNvGrpSpPr>
          <p:nvPr/>
        </p:nvGrpSpPr>
        <p:grpSpPr bwMode="auto">
          <a:xfrm>
            <a:off x="214313" y="1571625"/>
            <a:ext cx="8715375" cy="1085850"/>
            <a:chOff x="96" y="907"/>
            <a:chExt cx="5460" cy="783"/>
          </a:xfrm>
        </p:grpSpPr>
        <p:grpSp>
          <p:nvGrpSpPr>
            <p:cNvPr id="5" name="Group 13"/>
            <p:cNvGrpSpPr>
              <a:grpSpLocks/>
            </p:cNvGrpSpPr>
            <p:nvPr/>
          </p:nvGrpSpPr>
          <p:grpSpPr bwMode="auto">
            <a:xfrm>
              <a:off x="96" y="907"/>
              <a:ext cx="5460" cy="783"/>
              <a:chOff x="96" y="907"/>
              <a:chExt cx="5460" cy="783"/>
            </a:xfrm>
          </p:grpSpPr>
          <p:sp>
            <p:nvSpPr>
              <p:cNvPr id="23566" name="AutoShape 14"/>
              <p:cNvSpPr>
                <a:spLocks noChangeArrowheads="1"/>
              </p:cNvSpPr>
              <p:nvPr/>
            </p:nvSpPr>
            <p:spPr bwMode="gray">
              <a:xfrm>
                <a:off x="593" y="1003"/>
                <a:ext cx="4963" cy="603"/>
              </a:xfrm>
              <a:prstGeom prst="roundRect">
                <a:avLst>
                  <a:gd name="adj" fmla="val 16667"/>
                </a:avLst>
              </a:prstGeom>
              <a:solidFill>
                <a:schemeClr val="accent2"/>
              </a:solidFill>
              <a:ln w="12700" algn="ctr">
                <a:solidFill>
                  <a:schemeClr val="bg1"/>
                </a:solidFill>
                <a:round/>
                <a:headEnd/>
                <a:tailEnd/>
              </a:ln>
              <a:effectLst>
                <a:outerShdw dist="99190" dir="2388334" algn="ctr" rotWithShape="0">
                  <a:srgbClr val="333333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23567" name="AutoShape 15"/>
              <p:cNvSpPr>
                <a:spLocks noChangeArrowheads="1"/>
              </p:cNvSpPr>
              <p:nvPr/>
            </p:nvSpPr>
            <p:spPr bwMode="gray">
              <a:xfrm rot="16200000">
                <a:off x="158" y="845"/>
                <a:ext cx="783" cy="907"/>
              </a:xfrm>
              <a:prstGeom prst="diamond">
                <a:avLst/>
              </a:prstGeom>
              <a:solidFill>
                <a:schemeClr val="hlink"/>
              </a:solidFill>
              <a:ln w="25400" algn="ctr">
                <a:solidFill>
                  <a:schemeClr val="bg1"/>
                </a:solidFill>
                <a:miter lim="800000"/>
                <a:headEnd/>
                <a:tailEnd/>
              </a:ln>
              <a:effectLst>
                <a:outerShdw dist="63500" dir="2212194" algn="ctr" rotWithShape="0">
                  <a:srgbClr val="333333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</p:grpSp>
        <p:grpSp>
          <p:nvGrpSpPr>
            <p:cNvPr id="6" name="Group 16"/>
            <p:cNvGrpSpPr>
              <a:grpSpLocks/>
            </p:cNvGrpSpPr>
            <p:nvPr/>
          </p:nvGrpSpPr>
          <p:grpSpPr bwMode="auto">
            <a:xfrm>
              <a:off x="431" y="1026"/>
              <a:ext cx="4989" cy="366"/>
              <a:chOff x="431" y="1026"/>
              <a:chExt cx="4989" cy="366"/>
            </a:xfrm>
          </p:grpSpPr>
          <p:sp>
            <p:nvSpPr>
              <p:cNvPr id="20495" name="Text Box 17"/>
              <p:cNvSpPr txBox="1">
                <a:spLocks noChangeArrowheads="1"/>
              </p:cNvSpPr>
              <p:nvPr/>
            </p:nvSpPr>
            <p:spPr bwMode="gray">
              <a:xfrm>
                <a:off x="839" y="1026"/>
                <a:ext cx="4581" cy="184"/>
              </a:xfrm>
              <a:prstGeom prst="rect">
                <a:avLst/>
              </a:prstGeom>
              <a:solidFill>
                <a:schemeClr val="accent2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eaLnBrk="0" hangingPunct="0"/>
                <a:endParaRPr lang="en-US" b="1">
                  <a:solidFill>
                    <a:schemeClr val="bg1"/>
                  </a:solidFill>
                  <a:latin typeface="Constantia" pitchFamily="18" charset="0"/>
                </a:endParaRPr>
              </a:p>
            </p:txBody>
          </p:sp>
          <p:sp>
            <p:nvSpPr>
              <p:cNvPr id="20496" name="Text Box 18"/>
              <p:cNvSpPr txBox="1">
                <a:spLocks noChangeArrowheads="1"/>
              </p:cNvSpPr>
              <p:nvPr/>
            </p:nvSpPr>
            <p:spPr bwMode="gray">
              <a:xfrm>
                <a:off x="431" y="1162"/>
                <a:ext cx="224" cy="230"/>
              </a:xfrm>
              <a:prstGeom prst="rect">
                <a:avLst/>
              </a:prstGeom>
              <a:solidFill>
                <a:schemeClr val="accent2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 eaLnBrk="0" hangingPunct="0"/>
                <a:r>
                  <a:rPr lang="en-US" sz="2400" b="1">
                    <a:solidFill>
                      <a:schemeClr val="bg1"/>
                    </a:solidFill>
                    <a:latin typeface="Constantia" pitchFamily="18" charset="0"/>
                  </a:rPr>
                  <a:t>1</a:t>
                </a:r>
              </a:p>
            </p:txBody>
          </p:sp>
        </p:grpSp>
      </p:grpSp>
      <p:grpSp>
        <p:nvGrpSpPr>
          <p:cNvPr id="7" name="Group 19"/>
          <p:cNvGrpSpPr>
            <a:grpSpLocks/>
          </p:cNvGrpSpPr>
          <p:nvPr/>
        </p:nvGrpSpPr>
        <p:grpSpPr bwMode="auto">
          <a:xfrm>
            <a:off x="323850" y="2708275"/>
            <a:ext cx="8643938" cy="1071563"/>
            <a:chOff x="159" y="2114"/>
            <a:chExt cx="5487" cy="771"/>
          </a:xfrm>
        </p:grpSpPr>
        <p:sp>
          <p:nvSpPr>
            <p:cNvPr id="23572" name="AutoShape 20"/>
            <p:cNvSpPr>
              <a:spLocks noChangeArrowheads="1"/>
            </p:cNvSpPr>
            <p:nvPr/>
          </p:nvSpPr>
          <p:spPr bwMode="gray">
            <a:xfrm>
              <a:off x="612" y="2175"/>
              <a:ext cx="4989" cy="575"/>
            </a:xfrm>
            <a:prstGeom prst="roundRect">
              <a:avLst>
                <a:gd name="adj" fmla="val 16667"/>
              </a:avLst>
            </a:prstGeom>
            <a:solidFill>
              <a:schemeClr val="accent2"/>
            </a:solidFill>
            <a:ln w="12700" algn="ctr">
              <a:solidFill>
                <a:schemeClr val="bg1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23573" name="AutoShape 21"/>
            <p:cNvSpPr>
              <a:spLocks noChangeArrowheads="1"/>
            </p:cNvSpPr>
            <p:nvPr/>
          </p:nvSpPr>
          <p:spPr bwMode="gray">
            <a:xfrm rot="-5400000">
              <a:off x="204" y="2069"/>
              <a:ext cx="771" cy="862"/>
            </a:xfrm>
            <a:prstGeom prst="diamond">
              <a:avLst/>
            </a:prstGeom>
            <a:solidFill>
              <a:schemeClr val="hlink"/>
            </a:solidFill>
            <a:ln w="25400" algn="ctr">
              <a:solidFill>
                <a:schemeClr val="bg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vert="eaVert"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20500" name="Text Box 22"/>
            <p:cNvSpPr txBox="1">
              <a:spLocks noChangeArrowheads="1"/>
            </p:cNvSpPr>
            <p:nvPr/>
          </p:nvSpPr>
          <p:spPr bwMode="gray">
            <a:xfrm>
              <a:off x="989" y="2245"/>
              <a:ext cx="3829" cy="264"/>
            </a:xfrm>
            <a:prstGeom prst="rect">
              <a:avLst/>
            </a:prstGeom>
            <a:solidFill>
              <a:schemeClr val="accent2"/>
            </a:solidFill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/>
              <a:endParaRPr lang="en-US" b="1">
                <a:solidFill>
                  <a:schemeClr val="bg1"/>
                </a:solidFill>
                <a:latin typeface="Constantia" pitchFamily="18" charset="0"/>
              </a:endParaRPr>
            </a:p>
          </p:txBody>
        </p:sp>
        <p:sp>
          <p:nvSpPr>
            <p:cNvPr id="20501" name="Text Box 23"/>
            <p:cNvSpPr txBox="1">
              <a:spLocks noChangeArrowheads="1"/>
            </p:cNvSpPr>
            <p:nvPr/>
          </p:nvSpPr>
          <p:spPr bwMode="gray">
            <a:xfrm>
              <a:off x="431" y="2345"/>
              <a:ext cx="317" cy="329"/>
            </a:xfrm>
            <a:prstGeom prst="rect">
              <a:avLst/>
            </a:prstGeom>
            <a:solidFill>
              <a:schemeClr val="accent2"/>
            </a:solidFill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2400">
                  <a:solidFill>
                    <a:schemeClr val="bg1"/>
                  </a:solidFill>
                  <a:latin typeface="Constantia" pitchFamily="18" charset="0"/>
                </a:rPr>
                <a:t>2</a:t>
              </a:r>
            </a:p>
          </p:txBody>
        </p:sp>
        <p:sp>
          <p:nvSpPr>
            <p:cNvPr id="23576" name="Text Box 24"/>
            <p:cNvSpPr txBox="1">
              <a:spLocks noChangeArrowheads="1"/>
            </p:cNvSpPr>
            <p:nvPr/>
          </p:nvSpPr>
          <p:spPr bwMode="auto">
            <a:xfrm>
              <a:off x="1202" y="2527"/>
              <a:ext cx="2993" cy="264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endParaRPr lang="ru-RU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endParaRPr>
            </a:p>
          </p:txBody>
        </p:sp>
        <p:sp>
          <p:nvSpPr>
            <p:cNvPr id="23577" name="Text Box 25"/>
            <p:cNvSpPr txBox="1">
              <a:spLocks noChangeArrowheads="1"/>
            </p:cNvSpPr>
            <p:nvPr/>
          </p:nvSpPr>
          <p:spPr bwMode="auto">
            <a:xfrm>
              <a:off x="1111" y="2207"/>
              <a:ext cx="4535" cy="264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endParaRPr lang="ru-RU" b="1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endParaRPr>
            </a:p>
          </p:txBody>
        </p:sp>
      </p:grpSp>
      <p:grpSp>
        <p:nvGrpSpPr>
          <p:cNvPr id="8" name="Group 26"/>
          <p:cNvGrpSpPr>
            <a:grpSpLocks/>
          </p:cNvGrpSpPr>
          <p:nvPr/>
        </p:nvGrpSpPr>
        <p:grpSpPr bwMode="auto">
          <a:xfrm>
            <a:off x="323850" y="3573463"/>
            <a:ext cx="8572500" cy="1785937"/>
            <a:chOff x="155" y="3116"/>
            <a:chExt cx="5385" cy="809"/>
          </a:xfrm>
        </p:grpSpPr>
        <p:sp>
          <p:nvSpPr>
            <p:cNvPr id="23579" name="AutoShape 27"/>
            <p:cNvSpPr>
              <a:spLocks noChangeArrowheads="1"/>
            </p:cNvSpPr>
            <p:nvPr/>
          </p:nvSpPr>
          <p:spPr bwMode="gray">
            <a:xfrm>
              <a:off x="612" y="3203"/>
              <a:ext cx="4928" cy="544"/>
            </a:xfrm>
            <a:prstGeom prst="roundRect">
              <a:avLst>
                <a:gd name="adj" fmla="val 16667"/>
              </a:avLst>
            </a:prstGeom>
            <a:solidFill>
              <a:schemeClr val="accent2"/>
            </a:solidFill>
            <a:ln w="12700" algn="ctr">
              <a:solidFill>
                <a:schemeClr val="bg1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23580" name="AutoShape 28"/>
            <p:cNvSpPr>
              <a:spLocks noChangeArrowheads="1"/>
            </p:cNvSpPr>
            <p:nvPr/>
          </p:nvSpPr>
          <p:spPr bwMode="gray">
            <a:xfrm rot="-5400000">
              <a:off x="204" y="3067"/>
              <a:ext cx="809" cy="907"/>
            </a:xfrm>
            <a:prstGeom prst="diamond">
              <a:avLst/>
            </a:prstGeom>
            <a:solidFill>
              <a:schemeClr val="hlink"/>
            </a:solidFill>
            <a:ln w="25400" algn="ctr">
              <a:solidFill>
                <a:schemeClr val="bg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vert="eaVert"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20507" name="Text Box 29"/>
            <p:cNvSpPr txBox="1">
              <a:spLocks noChangeArrowheads="1"/>
            </p:cNvSpPr>
            <p:nvPr/>
          </p:nvSpPr>
          <p:spPr bwMode="gray">
            <a:xfrm flipV="1">
              <a:off x="1111" y="3295"/>
              <a:ext cx="3635" cy="166"/>
            </a:xfrm>
            <a:prstGeom prst="rect">
              <a:avLst/>
            </a:prstGeom>
            <a:solidFill>
              <a:schemeClr val="accent2"/>
            </a:solidFill>
            <a:ln w="9525" algn="ctr">
              <a:noFill/>
              <a:miter lim="800000"/>
              <a:headEnd/>
              <a:tailEnd/>
            </a:ln>
          </p:spPr>
          <p:txBody>
            <a:bodyPr rot="10800000">
              <a:spAutoFit/>
            </a:bodyPr>
            <a:lstStyle/>
            <a:p>
              <a:pPr algn="ctr" eaLnBrk="0" hangingPunct="0"/>
              <a:endParaRPr lang="en-US" b="1">
                <a:solidFill>
                  <a:schemeClr val="bg1"/>
                </a:solidFill>
                <a:latin typeface="Constantia" pitchFamily="18" charset="0"/>
              </a:endParaRPr>
            </a:p>
          </p:txBody>
        </p:sp>
        <p:sp>
          <p:nvSpPr>
            <p:cNvPr id="20508" name="Text Box 30"/>
            <p:cNvSpPr txBox="1">
              <a:spLocks noChangeArrowheads="1"/>
            </p:cNvSpPr>
            <p:nvPr/>
          </p:nvSpPr>
          <p:spPr bwMode="gray">
            <a:xfrm>
              <a:off x="431" y="3339"/>
              <a:ext cx="384" cy="207"/>
            </a:xfrm>
            <a:prstGeom prst="rect">
              <a:avLst/>
            </a:prstGeom>
            <a:solidFill>
              <a:schemeClr val="accent2"/>
            </a:solidFill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2400">
                  <a:solidFill>
                    <a:schemeClr val="bg1"/>
                  </a:solidFill>
                  <a:latin typeface="Constantia" pitchFamily="18" charset="0"/>
                </a:rPr>
                <a:t>3</a:t>
              </a:r>
            </a:p>
          </p:txBody>
        </p:sp>
        <p:sp>
          <p:nvSpPr>
            <p:cNvPr id="23583" name="Text Box 31"/>
            <p:cNvSpPr txBox="1">
              <a:spLocks noChangeArrowheads="1"/>
            </p:cNvSpPr>
            <p:nvPr/>
          </p:nvSpPr>
          <p:spPr bwMode="auto">
            <a:xfrm>
              <a:off x="1565" y="3430"/>
              <a:ext cx="2948" cy="165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endParaRPr lang="ru-RU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endParaRPr>
            </a:p>
          </p:txBody>
        </p:sp>
        <p:sp>
          <p:nvSpPr>
            <p:cNvPr id="23584" name="Text Box 32"/>
            <p:cNvSpPr txBox="1">
              <a:spLocks noChangeArrowheads="1"/>
            </p:cNvSpPr>
            <p:nvPr/>
          </p:nvSpPr>
          <p:spPr bwMode="auto">
            <a:xfrm>
              <a:off x="1111" y="3249"/>
              <a:ext cx="4217" cy="16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endParaRPr lang="ru-RU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endParaRPr>
            </a:p>
          </p:txBody>
        </p:sp>
      </p:grpSp>
      <p:sp>
        <p:nvSpPr>
          <p:cNvPr id="20511" name="Rectangle 42"/>
          <p:cNvSpPr>
            <a:spLocks noChangeArrowheads="1"/>
          </p:cNvSpPr>
          <p:nvPr/>
        </p:nvSpPr>
        <p:spPr bwMode="auto">
          <a:xfrm>
            <a:off x="1619250" y="1889125"/>
            <a:ext cx="70564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b="1">
                <a:solidFill>
                  <a:schemeClr val="bg1"/>
                </a:solidFill>
                <a:latin typeface="Constantia" pitchFamily="18" charset="0"/>
              </a:rPr>
              <a:t>Гигиенически организованная социальная среда обитания ребенка в дошкольном образовательном учреждении.</a:t>
            </a:r>
            <a:r>
              <a:rPr lang="ru-RU" b="1">
                <a:solidFill>
                  <a:srgbClr val="3333CC"/>
                </a:solidFill>
                <a:latin typeface="Constantia" pitchFamily="18" charset="0"/>
              </a:rPr>
              <a:t> </a:t>
            </a:r>
            <a:endParaRPr lang="ru-RU">
              <a:latin typeface="Constantia" pitchFamily="18" charset="0"/>
            </a:endParaRPr>
          </a:p>
        </p:txBody>
      </p:sp>
      <p:sp>
        <p:nvSpPr>
          <p:cNvPr id="20512" name="Прямоугольник 36"/>
          <p:cNvSpPr>
            <a:spLocks noChangeArrowheads="1"/>
          </p:cNvSpPr>
          <p:nvPr/>
        </p:nvSpPr>
        <p:spPr bwMode="auto">
          <a:xfrm>
            <a:off x="2643188" y="428625"/>
            <a:ext cx="4572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rgbClr val="FF0000"/>
                </a:solidFill>
                <a:latin typeface="Constantia" pitchFamily="18" charset="0"/>
              </a:rPr>
              <a:t>Условия формирования у детей потребности в ЗОЖ</a:t>
            </a:r>
            <a:endParaRPr lang="ru-RU" b="1">
              <a:latin typeface="Constantia" pitchFamily="18" charset="0"/>
            </a:endParaRPr>
          </a:p>
        </p:txBody>
      </p:sp>
      <p:grpSp>
        <p:nvGrpSpPr>
          <p:cNvPr id="9" name="Group 26"/>
          <p:cNvGrpSpPr>
            <a:grpSpLocks noGrp="1"/>
          </p:cNvGrpSpPr>
          <p:nvPr>
            <p:ph type="body" idx="4294967295"/>
          </p:nvPr>
        </p:nvGrpSpPr>
        <p:grpSpPr bwMode="auto">
          <a:xfrm>
            <a:off x="285750" y="5286375"/>
            <a:ext cx="8501063" cy="1571625"/>
            <a:chOff x="155" y="3116"/>
            <a:chExt cx="5385" cy="809"/>
          </a:xfrm>
        </p:grpSpPr>
        <p:sp>
          <p:nvSpPr>
            <p:cNvPr id="40" name="AutoShape 27"/>
            <p:cNvSpPr>
              <a:spLocks noChangeArrowheads="1"/>
            </p:cNvSpPr>
            <p:nvPr/>
          </p:nvSpPr>
          <p:spPr bwMode="gray">
            <a:xfrm>
              <a:off x="612" y="3203"/>
              <a:ext cx="4928" cy="544"/>
            </a:xfrm>
            <a:prstGeom prst="roundRect">
              <a:avLst>
                <a:gd name="adj" fmla="val 16667"/>
              </a:avLst>
            </a:prstGeom>
            <a:solidFill>
              <a:schemeClr val="accent2"/>
            </a:solidFill>
            <a:ln w="12700" algn="ctr">
              <a:solidFill>
                <a:schemeClr val="bg1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41" name="AutoShape 28"/>
            <p:cNvSpPr>
              <a:spLocks noChangeArrowheads="1"/>
            </p:cNvSpPr>
            <p:nvPr/>
          </p:nvSpPr>
          <p:spPr bwMode="gray">
            <a:xfrm rot="16200000">
              <a:off x="204" y="3067"/>
              <a:ext cx="809" cy="907"/>
            </a:xfrm>
            <a:prstGeom prst="diamond">
              <a:avLst/>
            </a:prstGeom>
            <a:solidFill>
              <a:schemeClr val="hlink"/>
            </a:solidFill>
            <a:ln w="25400" algn="ctr">
              <a:solidFill>
                <a:schemeClr val="bg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20516" name="Text Box 29"/>
            <p:cNvSpPr txBox="1">
              <a:spLocks noChangeArrowheads="1"/>
            </p:cNvSpPr>
            <p:nvPr/>
          </p:nvSpPr>
          <p:spPr bwMode="gray">
            <a:xfrm flipV="1">
              <a:off x="1111" y="3294"/>
              <a:ext cx="3635" cy="172"/>
            </a:xfrm>
            <a:prstGeom prst="rect">
              <a:avLst/>
            </a:prstGeom>
            <a:solidFill>
              <a:schemeClr val="accent2"/>
            </a:solidFill>
            <a:ln w="9525" algn="ctr">
              <a:noFill/>
              <a:miter lim="800000"/>
              <a:headEnd/>
              <a:tailEnd/>
            </a:ln>
          </p:spPr>
          <p:txBody>
            <a:bodyPr rot="10800000">
              <a:spAutoFit/>
            </a:bodyPr>
            <a:lstStyle/>
            <a:p>
              <a:pPr algn="ctr" eaLnBrk="0" hangingPunct="0"/>
              <a:endParaRPr lang="en-US" b="1">
                <a:solidFill>
                  <a:schemeClr val="bg1"/>
                </a:solidFill>
                <a:latin typeface="Constantia" pitchFamily="18" charset="0"/>
              </a:endParaRPr>
            </a:p>
          </p:txBody>
        </p:sp>
        <p:sp>
          <p:nvSpPr>
            <p:cNvPr id="20517" name="Text Box 30"/>
            <p:cNvSpPr txBox="1">
              <a:spLocks noChangeArrowheads="1"/>
            </p:cNvSpPr>
            <p:nvPr/>
          </p:nvSpPr>
          <p:spPr bwMode="gray">
            <a:xfrm>
              <a:off x="431" y="3339"/>
              <a:ext cx="384" cy="235"/>
            </a:xfrm>
            <a:prstGeom prst="rect">
              <a:avLst/>
            </a:prstGeom>
            <a:solidFill>
              <a:schemeClr val="accent2"/>
            </a:solidFill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/>
              <a:r>
                <a:rPr lang="ru-RU" sz="2400">
                  <a:solidFill>
                    <a:schemeClr val="bg1"/>
                  </a:solidFill>
                </a:rPr>
                <a:t>4</a:t>
              </a:r>
              <a:endParaRPr lang="en-US" sz="2400">
                <a:solidFill>
                  <a:schemeClr val="bg1"/>
                </a:solidFill>
              </a:endParaRPr>
            </a:p>
          </p:txBody>
        </p:sp>
        <p:sp>
          <p:nvSpPr>
            <p:cNvPr id="44" name="Text Box 31"/>
            <p:cNvSpPr txBox="1">
              <a:spLocks noChangeArrowheads="1"/>
            </p:cNvSpPr>
            <p:nvPr/>
          </p:nvSpPr>
          <p:spPr bwMode="auto">
            <a:xfrm>
              <a:off x="1565" y="3430"/>
              <a:ext cx="2948" cy="172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endParaRPr lang="ru-RU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endParaRPr>
            </a:p>
          </p:txBody>
        </p:sp>
        <p:sp>
          <p:nvSpPr>
            <p:cNvPr id="45" name="Text Box 32"/>
            <p:cNvSpPr txBox="1">
              <a:spLocks noChangeArrowheads="1"/>
            </p:cNvSpPr>
            <p:nvPr/>
          </p:nvSpPr>
          <p:spPr bwMode="auto">
            <a:xfrm>
              <a:off x="1111" y="3249"/>
              <a:ext cx="4217" cy="172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endParaRPr lang="ru-RU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endParaRPr>
            </a:p>
          </p:txBody>
        </p:sp>
      </p:grpSp>
      <p:sp>
        <p:nvSpPr>
          <p:cNvPr id="20520" name="Прямоугольник 45"/>
          <p:cNvSpPr>
            <a:spLocks noChangeArrowheads="1"/>
          </p:cNvSpPr>
          <p:nvPr/>
        </p:nvSpPr>
        <p:spPr bwMode="auto">
          <a:xfrm>
            <a:off x="1403350" y="3789363"/>
            <a:ext cx="73914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chemeClr val="bg1"/>
                </a:solidFill>
                <a:latin typeface="Constantia" pitchFamily="18" charset="0"/>
              </a:rPr>
              <a:t>. Использование технологии оздоровления, которая   нацелена на приобретение детьми комплекса необходимых навыков и привычек ухода за собой, своим телом, бережного отношения к окружающим людям (потребности связаны с привычками).</a:t>
            </a:r>
            <a:r>
              <a:rPr lang="ru-RU" b="1">
                <a:solidFill>
                  <a:srgbClr val="3333CC"/>
                </a:solidFill>
                <a:latin typeface="Constantia" pitchFamily="18" charset="0"/>
              </a:rPr>
              <a:t> </a:t>
            </a:r>
            <a:endParaRPr lang="ru-RU">
              <a:latin typeface="Constantia" pitchFamily="18" charset="0"/>
            </a:endParaRPr>
          </a:p>
        </p:txBody>
      </p:sp>
      <p:sp>
        <p:nvSpPr>
          <p:cNvPr id="20521" name="Прямоугольник 46"/>
          <p:cNvSpPr>
            <a:spLocks noChangeArrowheads="1"/>
          </p:cNvSpPr>
          <p:nvPr/>
        </p:nvSpPr>
        <p:spPr bwMode="auto">
          <a:xfrm>
            <a:off x="1547813" y="2997200"/>
            <a:ext cx="707231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chemeClr val="bg1"/>
                </a:solidFill>
                <a:latin typeface="Constantia" pitchFamily="18" charset="0"/>
              </a:rPr>
              <a:t>Овладение системой понятий о своем организме, здоровье и здоровом образе жизни. </a:t>
            </a:r>
            <a:endParaRPr lang="ru-RU">
              <a:solidFill>
                <a:schemeClr val="bg1"/>
              </a:solidFill>
              <a:latin typeface="Constantia" pitchFamily="18" charset="0"/>
            </a:endParaRPr>
          </a:p>
        </p:txBody>
      </p:sp>
      <p:sp>
        <p:nvSpPr>
          <p:cNvPr id="20522" name="Прямоугольник 47"/>
          <p:cNvSpPr>
            <a:spLocks noChangeArrowheads="1"/>
          </p:cNvSpPr>
          <p:nvPr/>
        </p:nvSpPr>
        <p:spPr bwMode="auto">
          <a:xfrm>
            <a:off x="1571625" y="5500688"/>
            <a:ext cx="7572375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chemeClr val="bg1"/>
                </a:solidFill>
                <a:latin typeface="Constantia" pitchFamily="18" charset="0"/>
              </a:rPr>
              <a:t>Реализация принципа резонанса при организации физического воспитания детей</a:t>
            </a:r>
            <a:r>
              <a:rPr lang="ru-RU" b="1" i="1">
                <a:solidFill>
                  <a:schemeClr val="bg1"/>
                </a:solidFill>
                <a:latin typeface="Constantia" pitchFamily="18" charset="0"/>
              </a:rPr>
              <a:t> (с</a:t>
            </a:r>
            <a:r>
              <a:rPr lang="ru-RU" b="1">
                <a:solidFill>
                  <a:schemeClr val="bg1"/>
                </a:solidFill>
                <a:latin typeface="Constantia" pitchFamily="18" charset="0"/>
              </a:rPr>
              <a:t>оздание взрослыми   ситуаций для   проявления детьми своих растущих физических возможностей).</a:t>
            </a:r>
            <a:endParaRPr lang="ru-RU">
              <a:solidFill>
                <a:schemeClr val="bg1"/>
              </a:solidFill>
              <a:latin typeface="Constantia" pitchFamily="18" charset="0"/>
            </a:endParaRPr>
          </a:p>
        </p:txBody>
      </p:sp>
      <p:sp>
        <p:nvSpPr>
          <p:cNvPr id="49" name="Заголовок 48"/>
          <p:cNvSpPr>
            <a:spLocks noGrp="1"/>
          </p:cNvSpPr>
          <p:nvPr>
            <p:ph type="title" idx="4294967295"/>
          </p:nvPr>
        </p:nvSpPr>
        <p:spPr/>
        <p:txBody>
          <a:bodyPr lIns="0" rIns="0" bIns="0" anchor="b">
            <a:normAutofit fontScale="90000"/>
          </a:bodyPr>
          <a:lstStyle/>
          <a:p>
            <a:r>
              <a:rPr lang="ru-RU" sz="3900"/>
              <a:t/>
            </a:r>
            <a:br>
              <a:rPr lang="ru-RU" sz="3900"/>
            </a:br>
            <a:endParaRPr lang="ru-RU" sz="39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Рисунок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Picture 2" descr="F:\100CDPFP\Photos детский сад\IMG0117A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285728"/>
            <a:ext cx="4038600" cy="2643206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</p:spPr>
      </p:pic>
      <p:pic>
        <p:nvPicPr>
          <p:cNvPr id="8" name="Picture 6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6314" y="285728"/>
            <a:ext cx="3967162" cy="264320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pic>
        <p:nvPicPr>
          <p:cNvPr id="19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4800" y="3124200"/>
            <a:ext cx="4214842" cy="32766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48200" y="3124200"/>
            <a:ext cx="4252954" cy="34290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Рисунок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72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04800" y="381000"/>
            <a:ext cx="8686800" cy="690546"/>
          </a:xfrm>
        </p:spPr>
        <p:txBody>
          <a:bodyPr lIns="0" rIns="0" bIns="0" anchor="b">
            <a:normAutofit fontScale="90000"/>
          </a:bodyPr>
          <a:lstStyle/>
          <a:p>
            <a:r>
              <a:rPr lang="ru-RU" sz="1500"/>
              <a:t> </a:t>
            </a:r>
            <a:r>
              <a:rPr lang="ru-RU" sz="2300" b="1">
                <a:solidFill>
                  <a:srgbClr val="FF0000"/>
                </a:solidFill>
              </a:rPr>
              <a:t>О</a:t>
            </a:r>
            <a:r>
              <a:rPr lang="ru-RU" sz="2300" b="1">
                <a:solidFill>
                  <a:srgbClr val="FF0000"/>
                </a:solidFill>
                <a:cs typeface="Times New Roman" pitchFamily="18" charset="0"/>
              </a:rPr>
              <a:t>пределение уровня здоровьесберегающей компетентности дошкольников</a:t>
            </a:r>
            <a:endParaRPr lang="ru-RU" sz="2300" b="1">
              <a:solidFill>
                <a:srgbClr val="FF0000"/>
              </a:solidFill>
            </a:endParaRPr>
          </a:p>
        </p:txBody>
      </p:sp>
      <p:sp>
        <p:nvSpPr>
          <p:cNvPr id="30723" name="Rectangle 1"/>
          <p:cNvSpPr>
            <a:spLocks noChangeArrowheads="1"/>
          </p:cNvSpPr>
          <p:nvPr/>
        </p:nvSpPr>
        <p:spPr bwMode="auto">
          <a:xfrm>
            <a:off x="0" y="0"/>
            <a:ext cx="608013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342900">
              <a:tabLst>
                <a:tab pos="1165225" algn="l"/>
              </a:tabLst>
            </a:pPr>
            <a:endParaRPr lang="ru-RU" sz="1400">
              <a:latin typeface="Times New Roman" pitchFamily="18" charset="0"/>
              <a:cs typeface="Times New Roman" pitchFamily="18" charset="0"/>
            </a:endParaRPr>
          </a:p>
          <a:p>
            <a:pPr indent="342900">
              <a:tabLst>
                <a:tab pos="1165225" algn="l"/>
              </a:tabLst>
            </a:pPr>
            <a:endParaRPr lang="ru-RU" sz="1400">
              <a:latin typeface="Times New Roman" pitchFamily="18" charset="0"/>
              <a:cs typeface="Times New Roman" pitchFamily="18" charset="0"/>
            </a:endParaRPr>
          </a:p>
          <a:p>
            <a:pPr indent="342900">
              <a:tabLst>
                <a:tab pos="1165225" algn="l"/>
              </a:tabLst>
            </a:pPr>
            <a:endParaRPr lang="ru-RU" sz="1400">
              <a:latin typeface="Times New Roman" pitchFamily="18" charset="0"/>
              <a:cs typeface="Times New Roman" pitchFamily="18" charset="0"/>
            </a:endParaRPr>
          </a:p>
          <a:p>
            <a:pPr indent="342900">
              <a:tabLst>
                <a:tab pos="1165225" algn="l"/>
              </a:tabLst>
            </a:pPr>
            <a:endParaRPr lang="ru-RU" sz="1400">
              <a:latin typeface="Times New Roman" pitchFamily="18" charset="0"/>
              <a:cs typeface="Times New Roman" pitchFamily="18" charset="0"/>
            </a:endParaRPr>
          </a:p>
          <a:p>
            <a:pPr indent="342900">
              <a:tabLst>
                <a:tab pos="1165225" algn="l"/>
              </a:tabLst>
            </a:pPr>
            <a:endParaRPr lang="ru-RU" sz="1400">
              <a:latin typeface="Times New Roman" pitchFamily="18" charset="0"/>
              <a:cs typeface="Times New Roman" pitchFamily="18" charset="0"/>
            </a:endParaRPr>
          </a:p>
          <a:p>
            <a:pPr indent="342900">
              <a:tabLst>
                <a:tab pos="1165225" algn="l"/>
              </a:tabLst>
            </a:pPr>
            <a:endParaRPr lang="ru-RU" sz="1400">
              <a:latin typeface="Times New Roman" pitchFamily="18" charset="0"/>
              <a:cs typeface="Times New Roman" pitchFamily="18" charset="0"/>
            </a:endParaRPr>
          </a:p>
          <a:p>
            <a:pPr indent="342900">
              <a:tabLst>
                <a:tab pos="1165225" algn="l"/>
              </a:tabLst>
            </a:pPr>
            <a:r>
              <a:rPr lang="ru-RU" sz="24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>
              <a:solidFill>
                <a:srgbClr val="002060"/>
              </a:solidFill>
              <a:latin typeface="Constantia" pitchFamily="18" charset="0"/>
            </a:endParaRPr>
          </a:p>
        </p:txBody>
      </p:sp>
      <p:sp>
        <p:nvSpPr>
          <p:cNvPr id="30724" name="Rectangle 1"/>
          <p:cNvSpPr>
            <a:spLocks noChangeArrowheads="1"/>
          </p:cNvSpPr>
          <p:nvPr/>
        </p:nvSpPr>
        <p:spPr bwMode="auto">
          <a:xfrm>
            <a:off x="214282" y="214290"/>
            <a:ext cx="8786843" cy="5878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endParaRPr lang="ru-RU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Работа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началась в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2012 году </a:t>
            </a:r>
            <a:r>
              <a:rPr lang="ru-RU" b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с  тридцатью </a:t>
            </a:r>
            <a:r>
              <a:rPr lang="ru-RU" b="1" dirty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детьми старшей группы и продолжалась  в </a:t>
            </a:r>
            <a:r>
              <a:rPr lang="ru-RU" b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2014 </a:t>
            </a:r>
            <a:r>
              <a:rPr lang="ru-RU" b="1" dirty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учебном году с этими же детьми.   </a:t>
            </a:r>
          </a:p>
          <a:p>
            <a:pPr algn="just" eaLnBrk="0" hangingPunct="0"/>
            <a:r>
              <a:rPr lang="ru-RU" b="1" dirty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В начале работы (сентябрь </a:t>
            </a:r>
            <a:r>
              <a:rPr lang="ru-RU" b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2012г</a:t>
            </a:r>
            <a:r>
              <a:rPr lang="ru-RU" b="1" dirty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) предстояло провести диагностику – </a:t>
            </a:r>
          </a:p>
          <a:p>
            <a:pPr algn="just"/>
            <a:r>
              <a:rPr lang="ru-RU" b="1" dirty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определить уровень здоровьесберегающей компетентности дошкольников. </a:t>
            </a:r>
          </a:p>
          <a:p>
            <a:pPr algn="just"/>
            <a:r>
              <a:rPr lang="ru-RU" b="1" dirty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На основе   литературы: </a:t>
            </a:r>
          </a:p>
          <a:p>
            <a:pPr algn="just"/>
            <a:r>
              <a:rPr lang="ru-RU" b="1" dirty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1.Элизабет </a:t>
            </a:r>
            <a:r>
              <a:rPr lang="ru-RU" b="1" dirty="0" err="1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Дами</a:t>
            </a:r>
            <a:r>
              <a:rPr lang="ru-RU" b="1" dirty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dirty="0" err="1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Адриан</a:t>
            </a:r>
            <a:r>
              <a:rPr lang="ru-RU" b="1" dirty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 Сирена «Тело человека».</a:t>
            </a:r>
          </a:p>
          <a:p>
            <a:pPr algn="just"/>
            <a:r>
              <a:rPr lang="ru-RU" b="1" dirty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2.Л.Этингена «Как вы устроены, господин тело?» были составлены вопросы для беседы с детьми. </a:t>
            </a:r>
          </a:p>
          <a:p>
            <a:endParaRPr lang="ru-RU" b="1" dirty="0">
              <a:solidFill>
                <a:srgbClr val="3333CC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Оптимальный уровень </a:t>
            </a:r>
            <a:r>
              <a:rPr lang="ru-RU" b="1" dirty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- ребенок отвечает на основную часть вопросов правильно, </a:t>
            </a:r>
          </a:p>
          <a:p>
            <a:pPr algn="just"/>
            <a:r>
              <a:rPr lang="ru-RU" b="1" dirty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полно, аргументировано. На небольшую часть вопросов ответы  краткие, но правильные.</a:t>
            </a:r>
          </a:p>
          <a:p>
            <a:pPr algn="just"/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Достаточный уровень </a:t>
            </a:r>
            <a:r>
              <a:rPr lang="ru-RU" b="1" dirty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- ребенок отвечает на большую часть вопросов, </a:t>
            </a:r>
          </a:p>
          <a:p>
            <a:pPr algn="just"/>
            <a:r>
              <a:rPr lang="ru-RU" b="1" dirty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но не всегда может объяснить свой ответ.</a:t>
            </a:r>
          </a:p>
          <a:p>
            <a:pPr algn="just"/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Недостаточный </a:t>
            </a:r>
            <a:r>
              <a:rPr lang="ru-RU" b="1" dirty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  -   ребенок   отвечает   лишь   на   часть   вопросов,    на</a:t>
            </a:r>
          </a:p>
          <a:p>
            <a:pPr algn="just"/>
            <a:r>
              <a:rPr lang="ru-RU" b="1" dirty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большинство вопросов отвечает неверно или не отвечает вовсе.  </a:t>
            </a:r>
          </a:p>
          <a:p>
            <a:pPr eaLnBrk="0" hangingPunct="0"/>
            <a:endParaRPr lang="ru-RU" b="1" dirty="0"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Рисунок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765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582594"/>
          </a:xfrm>
        </p:spPr>
        <p:txBody>
          <a:bodyPr lIns="0" rIns="0" bIns="0" anchor="b"/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Результаты </a:t>
            </a:r>
            <a:r>
              <a:rPr lang="ru-RU" sz="2800" b="1" dirty="0">
                <a:solidFill>
                  <a:srgbClr val="FF0000"/>
                </a:solidFill>
              </a:rPr>
              <a:t>стартового мониторинга</a:t>
            </a:r>
            <a:r>
              <a:rPr lang="ru-RU" sz="2700" b="1" dirty="0">
                <a:solidFill>
                  <a:srgbClr val="FF0000"/>
                </a:solidFill>
              </a:rPr>
              <a:t>  </a:t>
            </a:r>
          </a:p>
        </p:txBody>
      </p:sp>
      <p:sp>
        <p:nvSpPr>
          <p:cNvPr id="27651" name="Содержимое 3"/>
          <p:cNvSpPr>
            <a:spLocks noGrp="1"/>
          </p:cNvSpPr>
          <p:nvPr>
            <p:ph idx="4294967295"/>
          </p:nvPr>
        </p:nvSpPr>
        <p:spPr>
          <a:xfrm>
            <a:off x="838200" y="4876800"/>
            <a:ext cx="8147050" cy="1066800"/>
          </a:xfrm>
        </p:spPr>
        <p:txBody>
          <a:bodyPr>
            <a:normAutofit lnSpcReduction="10000"/>
          </a:bodyPr>
          <a:lstStyle/>
          <a:p>
            <a:pPr marL="273050" indent="-273050"/>
            <a:r>
              <a:rPr lang="ru-RU" sz="2000" b="1" dirty="0">
                <a:solidFill>
                  <a:srgbClr val="3333CC"/>
                </a:solidFill>
              </a:rPr>
              <a:t>оптимальный уровень составляет -0%, </a:t>
            </a:r>
          </a:p>
          <a:p>
            <a:pPr marL="273050" indent="-273050"/>
            <a:r>
              <a:rPr lang="ru-RU" sz="2000" b="1" dirty="0">
                <a:solidFill>
                  <a:srgbClr val="3333CC"/>
                </a:solidFill>
              </a:rPr>
              <a:t> достаточный уровень – 40%, </a:t>
            </a:r>
          </a:p>
          <a:p>
            <a:pPr marL="273050" indent="-273050"/>
            <a:r>
              <a:rPr lang="ru-RU" sz="2000" b="1" dirty="0">
                <a:solidFill>
                  <a:srgbClr val="3333CC"/>
                </a:solidFill>
              </a:rPr>
              <a:t> недостаточный уровень  - 60 %</a:t>
            </a:r>
          </a:p>
        </p:txBody>
      </p:sp>
      <p:graphicFrame>
        <p:nvGraphicFramePr>
          <p:cNvPr id="27654" name="Диаграмма 4"/>
          <p:cNvGraphicFramePr>
            <a:graphicFrameLocks/>
          </p:cNvGraphicFramePr>
          <p:nvPr/>
        </p:nvGraphicFramePr>
        <p:xfrm>
          <a:off x="1757363" y="1449388"/>
          <a:ext cx="5237162" cy="3074987"/>
        </p:xfrm>
        <a:graphic>
          <a:graphicData uri="http://schemas.openxmlformats.org/presentationml/2006/ole">
            <p:oleObj spid="_x0000_s1026" name="Worksheet" r:id="rId4" imgW="4200550" imgH="2466923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Рисунок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723900"/>
          </a:xfrm>
        </p:spPr>
        <p:txBody>
          <a:bodyPr lIns="0" rIns="0" bIns="0" anchor="b">
            <a:noAutofit/>
          </a:bodyPr>
          <a:lstStyle/>
          <a:p>
            <a:r>
              <a:rPr lang="ru-RU" sz="23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3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нкетирование родителей </a:t>
            </a:r>
            <a:r>
              <a:rPr lang="ru-RU" sz="23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«</a:t>
            </a:r>
            <a:r>
              <a:rPr lang="ru-RU" sz="23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Здоровый образ жизни </a:t>
            </a:r>
            <a:r>
              <a:rPr lang="ru-RU" sz="23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–</a:t>
            </a:r>
            <a:r>
              <a:rPr lang="ru-RU" sz="23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что это?</a:t>
            </a:r>
            <a:r>
              <a:rPr lang="ru-RU" sz="23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»</a:t>
            </a:r>
            <a:r>
              <a:rPr lang="ru-RU" sz="23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 (по В.Г.Алямовской)</a:t>
            </a:r>
            <a:r>
              <a:rPr lang="ru-RU" sz="2300" b="1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29699" name="Содержимое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marL="273050" indent="-273050">
              <a:buFontTx/>
              <a:buNone/>
            </a:pPr>
            <a:r>
              <a:rPr lang="ru-RU" sz="1800"/>
              <a:t> </a:t>
            </a:r>
          </a:p>
          <a:p>
            <a:pPr marL="273050" indent="-273050">
              <a:buFontTx/>
              <a:buNone/>
            </a:pPr>
            <a:r>
              <a:rPr lang="ru-RU" sz="2000"/>
              <a:t> </a:t>
            </a:r>
          </a:p>
          <a:p>
            <a:pPr marL="273050" indent="-273050"/>
            <a:endParaRPr lang="ru-RU"/>
          </a:p>
        </p:txBody>
      </p:sp>
      <p:sp>
        <p:nvSpPr>
          <p:cNvPr id="29700" name="Rectangle 1"/>
          <p:cNvSpPr>
            <a:spLocks noChangeArrowheads="1"/>
          </p:cNvSpPr>
          <p:nvPr/>
        </p:nvSpPr>
        <p:spPr bwMode="auto">
          <a:xfrm flipH="1">
            <a:off x="588963" y="381000"/>
            <a:ext cx="6726237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342900"/>
            <a:endParaRPr lang="ru-RU" sz="1400">
              <a:latin typeface="Times New Roman" pitchFamily="18" charset="0"/>
              <a:cs typeface="Times New Roman" pitchFamily="18" charset="0"/>
            </a:endParaRPr>
          </a:p>
          <a:p>
            <a:pPr indent="342900"/>
            <a:endParaRPr lang="ru-RU" sz="1400">
              <a:latin typeface="Times New Roman" pitchFamily="18" charset="0"/>
              <a:cs typeface="Times New Roman" pitchFamily="18" charset="0"/>
            </a:endParaRPr>
          </a:p>
          <a:p>
            <a:pPr indent="342900"/>
            <a:endParaRPr lang="ru-RU" sz="1400">
              <a:latin typeface="Times New Roman" pitchFamily="18" charset="0"/>
              <a:cs typeface="Times New Roman" pitchFamily="18" charset="0"/>
            </a:endParaRPr>
          </a:p>
          <a:p>
            <a:pPr indent="342900"/>
            <a:endParaRPr lang="ru-RU" sz="1400">
              <a:latin typeface="Times New Roman" pitchFamily="18" charset="0"/>
              <a:cs typeface="Times New Roman" pitchFamily="18" charset="0"/>
            </a:endParaRPr>
          </a:p>
          <a:p>
            <a:pPr indent="342900"/>
            <a:endParaRPr lang="ru-RU" sz="1400">
              <a:latin typeface="Times New Roman" pitchFamily="18" charset="0"/>
              <a:cs typeface="Times New Roman" pitchFamily="18" charset="0"/>
            </a:endParaRPr>
          </a:p>
          <a:p>
            <a:pPr indent="342900"/>
            <a:r>
              <a:rPr lang="ru-RU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>
              <a:solidFill>
                <a:srgbClr val="002060"/>
              </a:solidFill>
              <a:latin typeface="Constantia" pitchFamily="18" charset="0"/>
            </a:endParaRP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285750" y="1357298"/>
            <a:ext cx="3500438" cy="4308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 smtClean="0">
              <a:solidFill>
                <a:srgbClr val="3333CC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Результаты </a:t>
            </a:r>
            <a:r>
              <a:rPr lang="ru-RU" sz="2000" b="1" dirty="0">
                <a:solidFill>
                  <a:srgbClr val="3333CC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анкетирования:</a:t>
            </a:r>
            <a:r>
              <a:rPr lang="ru-RU" sz="2000" b="1" dirty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="1" dirty="0">
              <a:solidFill>
                <a:srgbClr val="3333CC"/>
              </a:solidFill>
              <a:latin typeface="+mn-lt"/>
            </a:endParaRPr>
          </a:p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 - семья ведет в целом здоровый образ жизни -15%;</a:t>
            </a:r>
            <a:endParaRPr lang="ru-RU" sz="2000" b="1" dirty="0">
              <a:solidFill>
                <a:srgbClr val="3333CC"/>
              </a:solidFill>
              <a:latin typeface="+mn-lt"/>
            </a:endParaRPr>
          </a:p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 smtClean="0">
              <a:solidFill>
                <a:srgbClr val="3333CC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b="1" dirty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семья тяготеет к здоровому образу жизни </a:t>
            </a:r>
            <a:r>
              <a:rPr lang="ru-RU" sz="2000" b="1" dirty="0">
                <a:solidFill>
                  <a:srgbClr val="3333CC"/>
                </a:solidFill>
                <a:latin typeface="Calibri" pitchFamily="34" charset="0"/>
                <a:cs typeface="Times New Roman" pitchFamily="18" charset="0"/>
              </a:rPr>
              <a:t>–</a:t>
            </a:r>
            <a:r>
              <a:rPr lang="ru-RU" sz="2000" b="1" dirty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 20% ;</a:t>
            </a:r>
            <a:endParaRPr lang="ru-RU" sz="2000" b="1" dirty="0">
              <a:solidFill>
                <a:srgbClr val="3333CC"/>
              </a:solidFill>
              <a:latin typeface="+mn-lt"/>
            </a:endParaRPr>
          </a:p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 smtClean="0">
              <a:solidFill>
                <a:srgbClr val="3333CC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- здоровый образ жизни в семье не сложился -60%;</a:t>
            </a:r>
            <a:endParaRPr lang="ru-RU" sz="2000" b="1" dirty="0">
              <a:solidFill>
                <a:srgbClr val="3333CC"/>
              </a:solidFill>
              <a:latin typeface="+mn-lt"/>
            </a:endParaRPr>
          </a:p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 smtClean="0">
              <a:solidFill>
                <a:srgbClr val="3333CC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b="1" dirty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анкету игнорируют </a:t>
            </a:r>
            <a:r>
              <a:rPr lang="ru-RU" sz="2000" b="1" dirty="0">
                <a:solidFill>
                  <a:srgbClr val="3333CC"/>
                </a:solidFill>
                <a:latin typeface="Calibri" pitchFamily="34" charset="0"/>
                <a:cs typeface="Times New Roman" pitchFamily="18" charset="0"/>
              </a:rPr>
              <a:t>–</a:t>
            </a:r>
            <a:r>
              <a:rPr lang="ru-RU" sz="2000" b="1" dirty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 5%. </a:t>
            </a:r>
          </a:p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>
              <a:solidFill>
                <a:srgbClr val="3333CC"/>
              </a:solidFill>
              <a:latin typeface="+mn-lt"/>
            </a:endParaRPr>
          </a:p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</a:endParaRPr>
          </a:p>
        </p:txBody>
      </p:sp>
      <p:graphicFrame>
        <p:nvGraphicFramePr>
          <p:cNvPr id="29703" name="Диаграмма 5"/>
          <p:cNvGraphicFramePr>
            <a:graphicFrameLocks/>
          </p:cNvGraphicFramePr>
          <p:nvPr/>
        </p:nvGraphicFramePr>
        <p:xfrm>
          <a:off x="4121150" y="1341438"/>
          <a:ext cx="4821238" cy="3752850"/>
        </p:xfrm>
        <a:graphic>
          <a:graphicData uri="http://schemas.openxmlformats.org/presentationml/2006/ole">
            <p:oleObj spid="_x0000_s2050" name="Worksheet" r:id="rId4" imgW="3362383" imgH="2619435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Рисунок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6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938212"/>
          </a:xfrm>
        </p:spPr>
        <p:txBody>
          <a:bodyPr lIns="0" rIns="0" bIns="0" anchor="b"/>
          <a:lstStyle/>
          <a:p>
            <a:r>
              <a:rPr lang="ru-RU" sz="2700" b="1">
                <a:solidFill>
                  <a:srgbClr val="FF0000"/>
                </a:solidFill>
              </a:rPr>
              <a:t>Результаты итогового мониторинга  </a:t>
            </a:r>
            <a:r>
              <a:rPr lang="ru-RU" sz="2700">
                <a:solidFill>
                  <a:srgbClr val="3333CC"/>
                </a:solidFill>
              </a:rPr>
              <a:t/>
            </a:r>
            <a:br>
              <a:rPr lang="ru-RU" sz="2700">
                <a:solidFill>
                  <a:srgbClr val="3333CC"/>
                </a:solidFill>
              </a:rPr>
            </a:br>
            <a:r>
              <a:rPr lang="ru-RU" sz="1500"/>
              <a:t> </a:t>
            </a:r>
          </a:p>
        </p:txBody>
      </p:sp>
      <p:sp>
        <p:nvSpPr>
          <p:cNvPr id="40963" name="Содержимое 2"/>
          <p:cNvSpPr>
            <a:spLocks noGrp="1"/>
          </p:cNvSpPr>
          <p:nvPr>
            <p:ph idx="4294967295"/>
          </p:nvPr>
        </p:nvSpPr>
        <p:spPr>
          <a:xfrm>
            <a:off x="428596" y="1500174"/>
            <a:ext cx="8229600" cy="4525963"/>
          </a:xfrm>
        </p:spPr>
        <p:txBody>
          <a:bodyPr/>
          <a:lstStyle/>
          <a:p>
            <a:pPr marL="273050" indent="-273050">
              <a:buFontTx/>
              <a:buNone/>
            </a:pPr>
            <a:endParaRPr lang="ru-RU" sz="1800" b="1" dirty="0" smtClean="0">
              <a:solidFill>
                <a:srgbClr val="3333CC"/>
              </a:solidFill>
            </a:endParaRPr>
          </a:p>
          <a:p>
            <a:pPr marL="273050" indent="-273050">
              <a:buFontTx/>
              <a:buNone/>
            </a:pPr>
            <a:r>
              <a:rPr lang="ru-RU" sz="1800" b="1" dirty="0" smtClean="0">
                <a:solidFill>
                  <a:srgbClr val="3333CC"/>
                </a:solidFill>
              </a:rPr>
              <a:t>«</a:t>
            </a:r>
            <a:r>
              <a:rPr lang="ru-RU" sz="2200" b="1" dirty="0">
                <a:solidFill>
                  <a:srgbClr val="3333CC"/>
                </a:solidFill>
              </a:rPr>
              <a:t>Уровень здоровьесберегающей компетентности дошкольников»</a:t>
            </a:r>
          </a:p>
          <a:p>
            <a:pPr marL="273050" indent="-273050"/>
            <a:r>
              <a:rPr lang="ru-RU" sz="2200" b="1" dirty="0">
                <a:solidFill>
                  <a:srgbClr val="3333CC"/>
                </a:solidFill>
              </a:rPr>
              <a:t>оптимальный уровень-   50%;</a:t>
            </a:r>
          </a:p>
          <a:p>
            <a:pPr marL="273050" indent="-273050"/>
            <a:r>
              <a:rPr lang="ru-RU" sz="2200" b="1" dirty="0">
                <a:solidFill>
                  <a:srgbClr val="3333CC"/>
                </a:solidFill>
              </a:rPr>
              <a:t>достаточный уровень- 46%;</a:t>
            </a:r>
          </a:p>
          <a:p>
            <a:pPr marL="273050" indent="-273050"/>
            <a:r>
              <a:rPr lang="ru-RU" sz="2200" b="1" dirty="0">
                <a:solidFill>
                  <a:srgbClr val="3333CC"/>
                </a:solidFill>
              </a:rPr>
              <a:t>недостаточный уровень – 4%.</a:t>
            </a:r>
          </a:p>
          <a:p>
            <a:pPr marL="273050" indent="-273050">
              <a:buFontTx/>
              <a:buNone/>
            </a:pPr>
            <a:endParaRPr lang="ru-RU" dirty="0">
              <a:solidFill>
                <a:srgbClr val="002060"/>
              </a:solidFill>
            </a:endParaRPr>
          </a:p>
          <a:p>
            <a:pPr marL="273050" indent="-273050"/>
            <a:endParaRPr lang="ru-RU" dirty="0"/>
          </a:p>
        </p:txBody>
      </p:sp>
      <p:graphicFrame>
        <p:nvGraphicFramePr>
          <p:cNvPr id="40965" name="Диаграмма 3"/>
          <p:cNvGraphicFramePr>
            <a:graphicFrameLocks/>
          </p:cNvGraphicFramePr>
          <p:nvPr/>
        </p:nvGraphicFramePr>
        <p:xfrm>
          <a:off x="3657600" y="2897188"/>
          <a:ext cx="4845050" cy="3503612"/>
        </p:xfrm>
        <a:graphic>
          <a:graphicData uri="http://schemas.openxmlformats.org/presentationml/2006/ole">
            <p:oleObj spid="_x0000_s28674" name="Worksheet" r:id="rId4" imgW="3962462" imgH="2866965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Рисунок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/>
        <p:txBody>
          <a:bodyPr lIns="0" rIns="0" bIns="0" anchor="b">
            <a:normAutofit/>
          </a:bodyPr>
          <a:lstStyle/>
          <a:p>
            <a:r>
              <a:rPr lang="ru-RU" sz="23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Результаты анкетирования родителей </a:t>
            </a:r>
            <a:br>
              <a:rPr lang="ru-RU" sz="23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23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 апреле  </a:t>
            </a:r>
            <a:r>
              <a:rPr lang="ru-RU" sz="23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2014 </a:t>
            </a:r>
            <a:r>
              <a:rPr lang="ru-RU" sz="23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года:</a:t>
            </a:r>
            <a:r>
              <a:rPr lang="ru-RU" sz="2300" b="1" dirty="0">
                <a:solidFill>
                  <a:srgbClr val="FF0000"/>
                </a:solidFill>
              </a:rPr>
              <a:t> </a:t>
            </a:r>
            <a:r>
              <a:rPr lang="ru-RU" sz="1500" dirty="0">
                <a:solidFill>
                  <a:srgbClr val="3333CC"/>
                </a:solidFill>
              </a:rPr>
              <a:t/>
            </a:r>
            <a:br>
              <a:rPr lang="ru-RU" sz="1500" dirty="0">
                <a:solidFill>
                  <a:srgbClr val="3333CC"/>
                </a:solidFill>
              </a:rPr>
            </a:br>
            <a:r>
              <a:rPr lang="ru-RU" sz="1500" dirty="0"/>
              <a:t>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57200" y="1524000"/>
            <a:ext cx="8686800" cy="4525963"/>
          </a:xfrm>
        </p:spPr>
        <p:txBody>
          <a:bodyPr>
            <a:normAutofit/>
          </a:bodyPr>
          <a:lstStyle/>
          <a:p>
            <a:pPr marL="547688" indent="-411163">
              <a:buClr>
                <a:srgbClr val="000000"/>
              </a:buClr>
              <a:buFontTx/>
              <a:buNone/>
            </a:pPr>
            <a:r>
              <a:rPr lang="ru-RU" sz="1800" dirty="0"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1800" b="1" dirty="0" smtClean="0">
                <a:solidFill>
                  <a:srgbClr val="3333CC"/>
                </a:solidFill>
              </a:rPr>
              <a:t> </a:t>
            </a:r>
            <a:r>
              <a:rPr lang="ru-RU" sz="1800" b="1" dirty="0">
                <a:solidFill>
                  <a:srgbClr val="3333CC"/>
                </a:solidFill>
              </a:rPr>
              <a:t>- </a:t>
            </a:r>
            <a:r>
              <a:rPr lang="ru-RU" sz="2200" b="1" dirty="0">
                <a:solidFill>
                  <a:srgbClr val="3333CC"/>
                </a:solidFill>
              </a:rPr>
              <a:t>семья ведет в целом здоровый образ жизни </a:t>
            </a:r>
            <a:r>
              <a:rPr lang="ru-RU" sz="2200" b="1" dirty="0" smtClean="0">
                <a:solidFill>
                  <a:srgbClr val="3333CC"/>
                </a:solidFill>
              </a:rPr>
              <a:t>-66%;</a:t>
            </a:r>
            <a:endParaRPr lang="ru-RU" sz="2200" b="1" dirty="0">
              <a:solidFill>
                <a:srgbClr val="3333CC"/>
              </a:solidFill>
            </a:endParaRPr>
          </a:p>
          <a:p>
            <a:pPr marL="547688" indent="-411163">
              <a:buClr>
                <a:srgbClr val="000000"/>
              </a:buClr>
              <a:buFontTx/>
              <a:buNone/>
            </a:pPr>
            <a:r>
              <a:rPr lang="ru-RU" sz="2200" b="1" dirty="0">
                <a:solidFill>
                  <a:srgbClr val="3333CC"/>
                </a:solidFill>
              </a:rPr>
              <a:t>- семья тяготеет к здоровому образу жизни – </a:t>
            </a:r>
            <a:r>
              <a:rPr lang="ru-RU" sz="2200" b="1" dirty="0" smtClean="0">
                <a:solidFill>
                  <a:srgbClr val="3333CC"/>
                </a:solidFill>
              </a:rPr>
              <a:t>34% </a:t>
            </a:r>
            <a:r>
              <a:rPr lang="ru-RU" sz="2200" b="1" dirty="0">
                <a:solidFill>
                  <a:srgbClr val="3333CC"/>
                </a:solidFill>
              </a:rPr>
              <a:t>;</a:t>
            </a:r>
          </a:p>
          <a:p>
            <a:pPr marL="547688" indent="-411163">
              <a:buClr>
                <a:srgbClr val="000000"/>
              </a:buClr>
              <a:buFontTx/>
              <a:buNone/>
            </a:pPr>
            <a:r>
              <a:rPr lang="ru-RU" sz="2200" b="1" dirty="0">
                <a:solidFill>
                  <a:srgbClr val="3333CC"/>
                </a:solidFill>
              </a:rPr>
              <a:t> - здоровый образ жизни в семье не сложился </a:t>
            </a:r>
            <a:r>
              <a:rPr lang="ru-RU" sz="2200" b="1" dirty="0" smtClean="0">
                <a:solidFill>
                  <a:srgbClr val="3333CC"/>
                </a:solidFill>
              </a:rPr>
              <a:t>-0</a:t>
            </a:r>
            <a:r>
              <a:rPr lang="ru-RU" sz="2200" b="1" dirty="0">
                <a:solidFill>
                  <a:srgbClr val="3333CC"/>
                </a:solidFill>
              </a:rPr>
              <a:t>%;</a:t>
            </a:r>
          </a:p>
          <a:p>
            <a:pPr marL="547688" indent="-411163">
              <a:buClr>
                <a:srgbClr val="000000"/>
              </a:buClr>
              <a:buFontTx/>
              <a:buNone/>
            </a:pPr>
            <a:r>
              <a:rPr lang="ru-RU" sz="2200" b="1" dirty="0">
                <a:solidFill>
                  <a:srgbClr val="3333CC"/>
                </a:solidFill>
              </a:rPr>
              <a:t>- анкету игнорируют – 0%. </a:t>
            </a:r>
          </a:p>
          <a:p>
            <a:pPr marL="547688" indent="-411163">
              <a:buClr>
                <a:srgbClr val="000000"/>
              </a:buClr>
              <a:buFont typeface="Wingdings 2" pitchFamily="18" charset="2"/>
              <a:buChar char=""/>
            </a:pPr>
            <a:endParaRPr lang="ru-RU" sz="1800" dirty="0">
              <a:solidFill>
                <a:srgbClr val="3333CC"/>
              </a:solidFill>
            </a:endParaRPr>
          </a:p>
        </p:txBody>
      </p:sp>
      <p:graphicFrame>
        <p:nvGraphicFramePr>
          <p:cNvPr id="28677" name="Диаграмма 3"/>
          <p:cNvGraphicFramePr>
            <a:graphicFrameLocks/>
          </p:cNvGraphicFramePr>
          <p:nvPr/>
        </p:nvGraphicFramePr>
        <p:xfrm>
          <a:off x="1757363" y="3278188"/>
          <a:ext cx="5154612" cy="2790825"/>
        </p:xfrm>
        <a:graphic>
          <a:graphicData uri="http://schemas.openxmlformats.org/presentationml/2006/ole">
            <p:oleObj spid="_x0000_s29698" name="Worksheet" r:id="rId4" imgW="5162619" imgH="2800291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Рисунок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7106" name="Заголовок 1"/>
          <p:cNvSpPr>
            <a:spLocks noGrp="1"/>
          </p:cNvSpPr>
          <p:nvPr>
            <p:ph type="title" idx="4294967295"/>
          </p:nvPr>
        </p:nvSpPr>
        <p:spPr/>
        <p:txBody>
          <a:bodyPr lIns="0" rIns="0" bIns="0" anchor="b"/>
          <a:lstStyle/>
          <a:p>
            <a:r>
              <a:rPr lang="ru-RU" sz="3600" dirty="0">
                <a:solidFill>
                  <a:srgbClr val="FF0000"/>
                </a:solidFill>
              </a:rPr>
              <a:t>Сравнительный анализ результатов за </a:t>
            </a:r>
            <a:r>
              <a:rPr lang="ru-RU" sz="3600" dirty="0" smtClean="0">
                <a:solidFill>
                  <a:srgbClr val="FF0000"/>
                </a:solidFill>
              </a:rPr>
              <a:t>2012-2014 </a:t>
            </a:r>
            <a:r>
              <a:rPr lang="ru-RU" sz="3600" dirty="0">
                <a:solidFill>
                  <a:srgbClr val="FF0000"/>
                </a:solidFill>
              </a:rPr>
              <a:t>г.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47107" name="Содержимое 3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marL="273050" indent="-273050">
              <a:buFontTx/>
              <a:buNone/>
            </a:pPr>
            <a:endParaRPr lang="ru-RU" sz="2200">
              <a:solidFill>
                <a:srgbClr val="002060"/>
              </a:solidFill>
            </a:endParaRPr>
          </a:p>
          <a:p>
            <a:pPr marL="273050" indent="-273050"/>
            <a:endParaRPr lang="ru-RU" sz="1800">
              <a:solidFill>
                <a:srgbClr val="002060"/>
              </a:solidFill>
            </a:endParaRPr>
          </a:p>
        </p:txBody>
      </p:sp>
      <p:graphicFrame>
        <p:nvGraphicFramePr>
          <p:cNvPr id="47108" name="Диаграмма 4"/>
          <p:cNvGraphicFramePr>
            <a:graphicFrameLocks/>
          </p:cNvGraphicFramePr>
          <p:nvPr/>
        </p:nvGraphicFramePr>
        <p:xfrm>
          <a:off x="990600" y="1676400"/>
          <a:ext cx="6934200" cy="3962400"/>
        </p:xfrm>
        <a:graphic>
          <a:graphicData uri="http://schemas.openxmlformats.org/presentationml/2006/ole">
            <p:oleObj spid="_x0000_s30722" name="Worksheet" r:id="rId4" imgW="5372093" imgH="2914743" progId="Excel.Sheet.8">
              <p:embed/>
            </p:oleObj>
          </a:graphicData>
        </a:graphic>
      </p:graphicFrame>
      <p:sp>
        <p:nvSpPr>
          <p:cNvPr id="47109" name="Rectangle 1"/>
          <p:cNvSpPr>
            <a:spLocks noChangeArrowheads="1"/>
          </p:cNvSpPr>
          <p:nvPr/>
        </p:nvSpPr>
        <p:spPr bwMode="auto">
          <a:xfrm>
            <a:off x="0" y="1824038"/>
            <a:ext cx="9144000" cy="375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buFontTx/>
              <a:buChar char="•"/>
            </a:pPr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•"/>
            </a:pPr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•"/>
            </a:pPr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•"/>
            </a:pPr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•"/>
            </a:pPr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•"/>
            </a:pPr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•"/>
            </a:pPr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•"/>
            </a:pPr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•"/>
            </a:pPr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•"/>
            </a:pPr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•"/>
            </a:pPr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•"/>
            </a:pPr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•"/>
            </a:pPr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•"/>
            </a:pPr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•"/>
            </a:pPr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•"/>
            </a:pPr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Рисунок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533400" y="1371600"/>
            <a:ext cx="7851648" cy="1828800"/>
          </a:xfrm>
          <a:noFill/>
          <a:ln/>
        </p:spPr>
        <p:txBody>
          <a:bodyPr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ru-RU" sz="5600" b="1" kern="1200" dirty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Спасибо за внимание!</a:t>
            </a:r>
          </a:p>
        </p:txBody>
      </p:sp>
      <p:sp>
        <p:nvSpPr>
          <p:cNvPr id="36867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533400" y="2933700"/>
            <a:ext cx="7854950" cy="1808163"/>
          </a:xfrm>
        </p:spPr>
        <p:txBody>
          <a:bodyPr lIns="0" rIns="18288"/>
          <a:lstStyle/>
          <a:p>
            <a:pPr marL="0" indent="0" algn="r">
              <a:buFontTx/>
              <a:buNone/>
            </a:pPr>
            <a:endParaRPr lang="ru-RU"/>
          </a:p>
          <a:p>
            <a:pPr marL="0" indent="0" algn="r">
              <a:buFontTx/>
              <a:buNone/>
            </a:pPr>
            <a:endParaRPr lang="ru-RU"/>
          </a:p>
        </p:txBody>
      </p:sp>
      <p:pic>
        <p:nvPicPr>
          <p:cNvPr id="3686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19475" y="3716338"/>
            <a:ext cx="17653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Рисунок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704088"/>
            <a:ext cx="8305800" cy="743712"/>
          </a:xfrm>
          <a:noFill/>
          <a:ln/>
        </p:spPr>
        <p:txBody>
          <a:bodyPr lIns="0" rIns="0" bIns="0" anchor="b">
            <a:normAutofit fontScale="900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5000" b="1" kern="1200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Актуальность</a:t>
            </a:r>
            <a:r>
              <a:rPr lang="ru-RU" sz="5000" kern="1200" dirty="0"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33400" y="1524000"/>
            <a:ext cx="8458200" cy="5122863"/>
          </a:xfrm>
          <a:prstGeom prst="rect">
            <a:avLst/>
          </a:prstGeom>
        </p:spPr>
        <p:txBody>
          <a:bodyPr>
            <a:spAutoFit/>
          </a:bodyPr>
          <a:lstStyle/>
          <a:p>
            <a:pPr marL="548640" indent="-411480"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000" b="1" dirty="0">
                <a:solidFill>
                  <a:srgbClr val="3333CC"/>
                </a:solidFill>
                <a:latin typeface="+mn-lt"/>
              </a:rPr>
              <a:t>      Определяется высокой заболеваемостью детей дошкольного возраста;  вытекает из необходимости сформировать у воспитанников  дошкольных образовательных учреждений  современных представлений о роли  здорового образа жизни. </a:t>
            </a:r>
            <a:r>
              <a:rPr lang="en-US" sz="2000" b="1" dirty="0">
                <a:solidFill>
                  <a:srgbClr val="3333CC"/>
                </a:solidFill>
                <a:latin typeface="+mn-lt"/>
              </a:rPr>
              <a:t> </a:t>
            </a:r>
            <a:endParaRPr lang="ru-RU" sz="2000" b="1" dirty="0">
              <a:solidFill>
                <a:srgbClr val="3333CC"/>
              </a:solidFill>
              <a:latin typeface="+mn-lt"/>
            </a:endParaRPr>
          </a:p>
          <a:p>
            <a:pPr marL="548640" indent="-411480"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000" b="1" dirty="0">
                <a:solidFill>
                  <a:srgbClr val="3333CC"/>
                </a:solidFill>
                <a:latin typeface="+mn-lt"/>
              </a:rPr>
              <a:t>      В современном образовательном процессе жизненно необходимым является определение и создание педагогических условий, которые способствуют утверждению среди дошкольников   здорового образа жизни, развитию привычек и навыков здорового образа жизни, развитию мотивации к здоровому образу жизни.</a:t>
            </a:r>
            <a:endParaRPr lang="ru-RU" sz="2000" dirty="0">
              <a:latin typeface="+mn-lt"/>
            </a:endParaRPr>
          </a:p>
        </p:txBody>
      </p:sp>
      <p:pic>
        <p:nvPicPr>
          <p:cNvPr id="17412" name="Picture 4" descr="j0236492[1]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4213" y="188913"/>
            <a:ext cx="12192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Рисунок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/>
              <a:t/>
            </a:r>
            <a:br>
              <a:rPr lang="ru-RU" sz="4000"/>
            </a:br>
            <a:endParaRPr lang="ru-RU" sz="4000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fontAlgn="t">
              <a:buFontTx/>
              <a:buNone/>
            </a:pPr>
            <a:r>
              <a:rPr lang="ru-RU" b="1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Сформировать у дошкольников основу здорового образа жизни, добиться осознанного выполнения правил здоровьясбережения и ответственного отношения как к собственному здоровью так</a:t>
            </a:r>
            <a:r>
              <a:rPr lang="ru-RU" sz="3900" b="1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и здоровью окружающих</a:t>
            </a:r>
            <a:r>
              <a:rPr lang="ru-RU" b="1" i="1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/>
          </a:p>
          <a:p>
            <a:endParaRPr lang="ru-RU"/>
          </a:p>
        </p:txBody>
      </p:sp>
      <p:sp>
        <p:nvSpPr>
          <p:cNvPr id="45060" name="WordArt 4"/>
          <p:cNvSpPr>
            <a:spLocks noChangeArrowheads="1" noChangeShapeType="1" noTextEdit="1"/>
          </p:cNvSpPr>
          <p:nvPr/>
        </p:nvSpPr>
        <p:spPr bwMode="auto">
          <a:xfrm>
            <a:off x="2484438" y="765175"/>
            <a:ext cx="38163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noFill/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Цель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Рисунок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Содержимое 3"/>
          <p:cNvSpPr>
            <a:spLocks noGrp="1"/>
          </p:cNvSpPr>
          <p:nvPr>
            <p:ph sz="half" idx="4294967295"/>
          </p:nvPr>
        </p:nvSpPr>
        <p:spPr>
          <a:xfrm>
            <a:off x="539750" y="1341438"/>
            <a:ext cx="8424863" cy="4906962"/>
          </a:xfrm>
        </p:spPr>
        <p:txBody>
          <a:bodyPr tIns="0">
            <a:normAutofit/>
          </a:bodyPr>
          <a:lstStyle/>
          <a:p>
            <a:pPr marL="273050" indent="-273050" fontAlgn="t">
              <a:lnSpc>
                <a:spcPct val="80000"/>
              </a:lnSpc>
              <a:buFontTx/>
              <a:buNone/>
              <a:tabLst>
                <a:tab pos="457200" algn="l"/>
              </a:tabLst>
            </a:pPr>
            <a:r>
              <a:rPr lang="ru-RU" sz="1400" b="1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400" b="1">
              <a:solidFill>
                <a:srgbClr val="FF0000"/>
              </a:solidFill>
            </a:endParaRPr>
          </a:p>
          <a:p>
            <a:pPr marL="273050" indent="-273050" eaLnBrk="0" hangingPunct="0">
              <a:lnSpc>
                <a:spcPct val="80000"/>
              </a:lnSpc>
              <a:tabLst>
                <a:tab pos="457200" algn="l"/>
              </a:tabLst>
            </a:pPr>
            <a:r>
              <a:rPr lang="ru-RU" sz="1800" b="1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сформировать у детей адекватное представление  о человеке, о строении собственного тела; </a:t>
            </a:r>
            <a:endParaRPr lang="ru-RU" sz="1800" b="1">
              <a:solidFill>
                <a:srgbClr val="3333CC"/>
              </a:solidFill>
            </a:endParaRPr>
          </a:p>
          <a:p>
            <a:pPr marL="273050" indent="-273050" eaLnBrk="0" hangingPunct="0">
              <a:lnSpc>
                <a:spcPct val="80000"/>
              </a:lnSpc>
              <a:tabLst>
                <a:tab pos="457200" algn="l"/>
              </a:tabLst>
            </a:pPr>
            <a:r>
              <a:rPr lang="ru-RU" sz="1800" b="1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осознать самоценность своей и ценность жизни другого человека; </a:t>
            </a:r>
            <a:endParaRPr lang="ru-RU" sz="1800" b="1">
              <a:solidFill>
                <a:srgbClr val="3333CC"/>
              </a:solidFill>
            </a:endParaRPr>
          </a:p>
          <a:p>
            <a:pPr marL="273050" indent="-273050" eaLnBrk="0" hangingPunct="0">
              <a:lnSpc>
                <a:spcPct val="80000"/>
              </a:lnSpc>
              <a:tabLst>
                <a:tab pos="457200" algn="l"/>
              </a:tabLst>
            </a:pPr>
            <a:r>
              <a:rPr lang="ru-RU" sz="1800" b="1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формировать потребность в физическом   самосовершенствовании, в здоровом образе жизни; </a:t>
            </a:r>
            <a:endParaRPr lang="ru-RU" sz="1800" b="1">
              <a:solidFill>
                <a:srgbClr val="3333CC"/>
              </a:solidFill>
            </a:endParaRPr>
          </a:p>
          <a:p>
            <a:pPr marL="273050" indent="-273050" eaLnBrk="0" hangingPunct="0">
              <a:lnSpc>
                <a:spcPct val="80000"/>
              </a:lnSpc>
              <a:tabLst>
                <a:tab pos="457200" algn="l"/>
              </a:tabLst>
            </a:pPr>
            <a:r>
              <a:rPr lang="ru-RU" sz="1800" b="1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привить навыки профилактики и гигиены, первой медицинской помощи, </a:t>
            </a:r>
          </a:p>
          <a:p>
            <a:pPr marL="273050" indent="-273050" eaLnBrk="0" hangingPunct="0">
              <a:lnSpc>
                <a:spcPct val="80000"/>
              </a:lnSpc>
              <a:tabLst>
                <a:tab pos="457200" algn="l"/>
              </a:tabLst>
            </a:pPr>
            <a:r>
              <a:rPr lang="ru-RU" sz="1800" b="1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развивать умение предвидеть возможные опасные для жизни последствия своих поступков </a:t>
            </a:r>
          </a:p>
          <a:p>
            <a:pPr marL="273050" indent="-273050" eaLnBrk="0" hangingPunct="0">
              <a:lnSpc>
                <a:spcPct val="80000"/>
              </a:lnSpc>
              <a:tabLst>
                <a:tab pos="457200" algn="l"/>
              </a:tabLst>
            </a:pPr>
            <a:r>
              <a:rPr lang="ru-RU" sz="1800" b="1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для себя и своих сверстников; </a:t>
            </a:r>
            <a:endParaRPr lang="ru-RU" sz="1800" b="1">
              <a:solidFill>
                <a:srgbClr val="3333CC"/>
              </a:solidFill>
            </a:endParaRPr>
          </a:p>
          <a:p>
            <a:pPr marL="273050" indent="-273050" eaLnBrk="0" hangingPunct="0">
              <a:lnSpc>
                <a:spcPct val="80000"/>
              </a:lnSpc>
              <a:tabLst>
                <a:tab pos="457200" algn="l"/>
              </a:tabLst>
            </a:pPr>
            <a:r>
              <a:rPr lang="ru-RU" sz="1800" b="1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научить ребенка обращаться с опасными для здоровья веществами; </a:t>
            </a:r>
            <a:endParaRPr lang="ru-RU" sz="1800" b="1">
              <a:solidFill>
                <a:srgbClr val="3333CC"/>
              </a:solidFill>
            </a:endParaRPr>
          </a:p>
          <a:p>
            <a:pPr marL="273050" indent="-273050" eaLnBrk="0" hangingPunct="0">
              <a:lnSpc>
                <a:spcPct val="80000"/>
              </a:lnSpc>
              <a:tabLst>
                <a:tab pos="457200" algn="l"/>
              </a:tabLst>
            </a:pPr>
            <a:r>
              <a:rPr lang="ru-RU" sz="1800" b="1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ознакомить детей с травмирующими ситуациями, дать представления </a:t>
            </a:r>
          </a:p>
          <a:p>
            <a:pPr marL="273050" indent="-273050" eaLnBrk="0" hangingPunct="0">
              <a:lnSpc>
                <a:spcPct val="80000"/>
              </a:lnSpc>
              <a:tabLst>
                <a:tab pos="457200" algn="l"/>
              </a:tabLst>
            </a:pPr>
            <a:r>
              <a:rPr lang="ru-RU" sz="1800" b="1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 о правилах ухода за больным (заботиться, не шуметь, выполнять просьбы и поручения). </a:t>
            </a:r>
            <a:endParaRPr lang="ru-RU" sz="1800" b="1">
              <a:solidFill>
                <a:srgbClr val="3333CC"/>
              </a:solidFill>
            </a:endParaRPr>
          </a:p>
          <a:p>
            <a:pPr marL="273050" indent="-273050" eaLnBrk="0" hangingPunct="0">
              <a:lnSpc>
                <a:spcPct val="80000"/>
              </a:lnSpc>
              <a:tabLst>
                <a:tab pos="457200" algn="l"/>
              </a:tabLst>
            </a:pPr>
            <a:r>
              <a:rPr lang="ru-RU" sz="1800" b="1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формировать правильное поведение ребенка в процессе выполнения всех видов деятельности; </a:t>
            </a:r>
            <a:endParaRPr lang="ru-RU" sz="1800" b="1">
              <a:solidFill>
                <a:srgbClr val="3333CC"/>
              </a:solidFill>
            </a:endParaRPr>
          </a:p>
          <a:p>
            <a:pPr marL="273050" indent="-273050">
              <a:lnSpc>
                <a:spcPct val="80000"/>
              </a:lnSpc>
              <a:tabLst>
                <a:tab pos="457200" algn="l"/>
              </a:tabLst>
            </a:pPr>
            <a:endParaRPr lang="ru-RU" sz="1400"/>
          </a:p>
        </p:txBody>
      </p:sp>
      <p:sp>
        <p:nvSpPr>
          <p:cNvPr id="33798" name="WordArt 6"/>
          <p:cNvSpPr>
            <a:spLocks noChangeArrowheads="1" noChangeShapeType="1" noTextEdit="1"/>
          </p:cNvSpPr>
          <p:nvPr/>
        </p:nvSpPr>
        <p:spPr bwMode="auto">
          <a:xfrm>
            <a:off x="2700338" y="692150"/>
            <a:ext cx="3671887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noFill/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Задачи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Рисунок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481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777875"/>
          </a:xfrm>
        </p:spPr>
        <p:txBody>
          <a:bodyPr lIns="0" rIns="0" bIns="0" anchor="b"/>
          <a:lstStyle/>
          <a:p>
            <a:r>
              <a:rPr lang="ru-RU" sz="1900" b="1">
                <a:solidFill>
                  <a:srgbClr val="FF0000"/>
                </a:solidFill>
              </a:rPr>
              <a:t>Формирование у дошкольников представлений о здоровом образе жизни будет наиболее успешным, если:</a:t>
            </a:r>
            <a:endParaRPr lang="ru-RU" sz="190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/>
        <p:txBody>
          <a:bodyPr>
            <a:normAutofit/>
          </a:bodyPr>
          <a:lstStyle/>
          <a:p>
            <a:pPr marL="273050" indent="-273050" algn="just">
              <a:lnSpc>
                <a:spcPct val="80000"/>
              </a:lnSpc>
              <a:buFontTx/>
              <a:buNone/>
            </a:pPr>
            <a:r>
              <a:rPr lang="ru-RU" sz="2600" b="1">
                <a:solidFill>
                  <a:srgbClr val="3333CC"/>
                </a:solidFill>
              </a:rPr>
              <a:t>- </a:t>
            </a:r>
            <a:r>
              <a:rPr lang="ru-RU" sz="2000" b="1">
                <a:solidFill>
                  <a:srgbClr val="3333CC"/>
                </a:solidFill>
              </a:rPr>
              <a:t>определено содержание понятия "здоровый образ жизни", включающего как биологические и социальные представления, так и экологические и раскрывающего зависимость здорового образа жизни от состояния окружающей экологической среды; </a:t>
            </a:r>
            <a:br>
              <a:rPr lang="ru-RU" sz="2000" b="1">
                <a:solidFill>
                  <a:srgbClr val="3333CC"/>
                </a:solidFill>
              </a:rPr>
            </a:br>
            <a:r>
              <a:rPr lang="ru-RU" sz="2000" b="1">
                <a:solidFill>
                  <a:srgbClr val="3333CC"/>
                </a:solidFill>
              </a:rPr>
              <a:t>-спроектирована педагогическая технология, включающая формы, методы, условия, принципы, этапы формирования представлений о здоровом образе жизни: "здоровье" и "образ жизни человека", "зависимость здоровья и образа жизни от состояния окружающей социальной и экологической среды", "здоровый образ жизни - основа сохранения и укрепления здоровья" - и диагностику определения уровня сформированности представлений о здоровом образе жизни;</a:t>
            </a:r>
            <a:br>
              <a:rPr lang="ru-RU" sz="2000" b="1">
                <a:solidFill>
                  <a:srgbClr val="3333CC"/>
                </a:solidFill>
              </a:rPr>
            </a:br>
            <a:r>
              <a:rPr lang="ru-RU" sz="2000" b="1">
                <a:solidFill>
                  <a:srgbClr val="3333CC"/>
                </a:solidFill>
              </a:rPr>
              <a:t>- осуществляется взаимодействие субъектов воспитательно-образовательного процесса (просветительская работе с родителями, и непосредственное воздействие педагогов и родителей на детей).</a:t>
            </a:r>
            <a:endParaRPr lang="ru-RU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Рисунок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6626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357188"/>
            <a:ext cx="8229600" cy="695325"/>
          </a:xfrm>
        </p:spPr>
        <p:txBody>
          <a:bodyPr lIns="0" rIns="0" bIns="0" anchor="b">
            <a:normAutofit fontScale="90000"/>
          </a:bodyPr>
          <a:lstStyle/>
          <a:p>
            <a:r>
              <a:rPr lang="ru-RU" sz="4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Здоровый</a:t>
            </a:r>
            <a:r>
              <a:rPr lang="ru-RU" sz="4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образ жизни</a:t>
            </a:r>
            <a:endParaRPr lang="ru-RU" sz="400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500034" y="1357298"/>
            <a:ext cx="3900488" cy="5038725"/>
          </a:xfrm>
        </p:spPr>
        <p:txBody>
          <a:bodyPr>
            <a:normAutofit/>
          </a:bodyPr>
          <a:lstStyle/>
          <a:p>
            <a:pPr marL="273050" indent="254000" algn="just" fontAlgn="t">
              <a:lnSpc>
                <a:spcPct val="90000"/>
              </a:lnSpc>
              <a:tabLst>
                <a:tab pos="457200" algn="l"/>
              </a:tabLst>
            </a:pPr>
            <a:r>
              <a:rPr lang="ru-RU" sz="2000" b="1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это не просто сумма усвоенных знаний, а стиль жизни, адекватное поведение в различных ситуациях, дети могут оказаться в неожиданных  ситуациях  на улице и дома,  поэтому главной задачей является развитие у них  самостоятельности и ответственности. </a:t>
            </a:r>
          </a:p>
          <a:p>
            <a:pPr marL="273050" indent="254000" fontAlgn="t">
              <a:lnSpc>
                <a:spcPct val="90000"/>
              </a:lnSpc>
              <a:tabLst>
                <a:tab pos="457200" algn="l"/>
              </a:tabLst>
            </a:pPr>
            <a:r>
              <a:rPr lang="ru-RU" sz="2000" b="1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все, чему мы учим детей, они должны применять в реальной жизни. </a:t>
            </a:r>
          </a:p>
          <a:p>
            <a:pPr marL="273050" indent="254000">
              <a:lnSpc>
                <a:spcPct val="90000"/>
              </a:lnSpc>
              <a:tabLst>
                <a:tab pos="457200" algn="l"/>
              </a:tabLst>
            </a:pPr>
            <a:endParaRPr lang="ru-RU" sz="2000"/>
          </a:p>
        </p:txBody>
      </p:sp>
      <p:pic>
        <p:nvPicPr>
          <p:cNvPr id="26628" name="Picture 4" descr="F:\100CDPFP\Photos детский сад\IMG0131A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4940022" y="1214422"/>
            <a:ext cx="3407336" cy="2571750"/>
          </a:xfrm>
          <a:prstGeom prst="rect">
            <a:avLst/>
          </a:prstGeom>
          <a:noFill/>
          <a:ln w="28575">
            <a:solidFill>
              <a:schemeClr val="accent2"/>
            </a:solidFill>
            <a:miter lim="800000"/>
            <a:headEnd/>
            <a:tailEnd/>
          </a:ln>
        </p:spPr>
      </p:pic>
      <p:pic>
        <p:nvPicPr>
          <p:cNvPr id="26631" name="Picture 7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4439437" y="3929066"/>
            <a:ext cx="4337091" cy="264320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Рисунок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945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57188" y="549275"/>
            <a:ext cx="6230937" cy="215900"/>
          </a:xfrm>
        </p:spPr>
        <p:txBody>
          <a:bodyPr lIns="45720" rIns="45720" anchor="b">
            <a:normAutofit fontScale="90000"/>
          </a:bodyPr>
          <a:lstStyle/>
          <a:p>
            <a:r>
              <a:rPr lang="ru-RU" sz="3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Компоненты ЗОЖ:</a:t>
            </a:r>
            <a:endParaRPr lang="ru-RU" sz="3600" b="1"/>
          </a:p>
        </p:txBody>
      </p:sp>
      <p:sp>
        <p:nvSpPr>
          <p:cNvPr id="3" name="Текст 2"/>
          <p:cNvSpPr>
            <a:spLocks noGrp="1"/>
          </p:cNvSpPr>
          <p:nvPr>
            <p:ph type="body" sz="half" idx="4294967295"/>
          </p:nvPr>
        </p:nvSpPr>
        <p:spPr>
          <a:xfrm>
            <a:off x="395288" y="765175"/>
            <a:ext cx="2962275" cy="5307013"/>
          </a:xfrm>
        </p:spPr>
        <p:txBody>
          <a:bodyPr lIns="64008" rIns="45720">
            <a:normAutofit lnSpcReduction="10000"/>
          </a:bodyPr>
          <a:lstStyle/>
          <a:p>
            <a:pPr marL="0" indent="254000" eaLnBrk="0" hangingPunct="0">
              <a:lnSpc>
                <a:spcPct val="90000"/>
              </a:lnSpc>
              <a:spcBef>
                <a:spcPts val="250"/>
              </a:spcBef>
              <a:buFontTx/>
              <a:buNone/>
              <a:tabLst>
                <a:tab pos="457200" algn="l"/>
              </a:tabLst>
            </a:pPr>
            <a:r>
              <a:rPr lang="ru-RU" sz="1800" b="1" i="1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-занятия физкультурой, прогулки </a:t>
            </a:r>
            <a:endParaRPr lang="ru-RU" sz="1800" b="1" i="1">
              <a:solidFill>
                <a:srgbClr val="3333CC"/>
              </a:solidFill>
            </a:endParaRPr>
          </a:p>
          <a:p>
            <a:pPr marL="0" indent="254000" eaLnBrk="0" hangingPunct="0">
              <a:lnSpc>
                <a:spcPct val="90000"/>
              </a:lnSpc>
              <a:spcBef>
                <a:spcPts val="250"/>
              </a:spcBef>
              <a:buFontTx/>
              <a:buNone/>
              <a:tabLst>
                <a:tab pos="457200" algn="l"/>
              </a:tabLst>
            </a:pPr>
            <a:r>
              <a:rPr lang="ru-RU" sz="1800" b="1" i="1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-рациональное питание, соблюдение правил личной гигиены: закаливание, </a:t>
            </a:r>
          </a:p>
          <a:p>
            <a:pPr marL="0" indent="254000" eaLnBrk="0" hangingPunct="0">
              <a:lnSpc>
                <a:spcPct val="90000"/>
              </a:lnSpc>
              <a:spcBef>
                <a:spcPts val="250"/>
              </a:spcBef>
              <a:buFontTx/>
              <a:buNone/>
              <a:tabLst>
                <a:tab pos="457200" algn="l"/>
              </a:tabLst>
            </a:pPr>
            <a:r>
              <a:rPr lang="ru-RU" sz="1800" b="1" i="1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-создание условий для полноценного сна </a:t>
            </a:r>
            <a:endParaRPr lang="ru-RU" sz="1800" b="1" i="1">
              <a:solidFill>
                <a:srgbClr val="3333CC"/>
              </a:solidFill>
              <a:cs typeface="Times New Roman" pitchFamily="18" charset="0"/>
            </a:endParaRPr>
          </a:p>
          <a:p>
            <a:pPr marL="0" indent="254000" eaLnBrk="0" hangingPunct="0">
              <a:lnSpc>
                <a:spcPct val="90000"/>
              </a:lnSpc>
              <a:spcBef>
                <a:spcPts val="250"/>
              </a:spcBef>
              <a:buFontTx/>
              <a:buNone/>
              <a:tabLst>
                <a:tab pos="457200" algn="l"/>
              </a:tabLst>
            </a:pPr>
            <a:r>
              <a:rPr lang="ru-RU" sz="1800" b="1" i="1">
                <a:solidFill>
                  <a:srgbClr val="3333CC"/>
                </a:solidFill>
                <a:cs typeface="Times New Roman" pitchFamily="18" charset="0"/>
              </a:rPr>
              <a:t>-</a:t>
            </a:r>
            <a:r>
              <a:rPr lang="ru-RU" sz="1800" b="1" i="1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дружелюбное отношение друг к другу, развитие умения слушать и говорить,  </a:t>
            </a:r>
            <a:br>
              <a:rPr lang="ru-RU" sz="1800" b="1" i="1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i="1">
                <a:solidFill>
                  <a:srgbClr val="3333CC"/>
                </a:solidFill>
                <a:latin typeface="Calibri" pitchFamily="34" charset="0"/>
                <a:cs typeface="Times New Roman" pitchFamily="18" charset="0"/>
              </a:rPr>
              <a:t>      -</a:t>
            </a:r>
            <a:r>
              <a:rPr lang="ru-RU" sz="1800" b="1" i="1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бережное отношение к окружающей среде, к природе</a:t>
            </a:r>
            <a:br>
              <a:rPr lang="ru-RU" sz="1800" b="1" i="1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i="1">
                <a:solidFill>
                  <a:srgbClr val="3333CC"/>
                </a:solidFill>
                <a:latin typeface="Calibri" pitchFamily="34" charset="0"/>
                <a:cs typeface="Times New Roman" pitchFamily="18" charset="0"/>
              </a:rPr>
              <a:t>      -</a:t>
            </a:r>
            <a:r>
              <a:rPr lang="ru-RU" sz="1800" b="1" i="1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медицинское воспитание, своевременное посещение врача, </a:t>
            </a:r>
          </a:p>
          <a:p>
            <a:pPr marL="0" indent="254000" eaLnBrk="0" hangingPunct="0">
              <a:lnSpc>
                <a:spcPct val="90000"/>
              </a:lnSpc>
              <a:spcBef>
                <a:spcPts val="250"/>
              </a:spcBef>
              <a:buFontTx/>
              <a:buNone/>
              <a:tabLst>
                <a:tab pos="457200" algn="l"/>
              </a:tabLst>
            </a:pPr>
            <a:r>
              <a:rPr lang="ru-RU" sz="1800" b="1" i="1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выполнение различных рекомендаций</a:t>
            </a:r>
            <a:br>
              <a:rPr lang="ru-RU" sz="1800" b="1" i="1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i="1">
                <a:solidFill>
                  <a:srgbClr val="3333CC"/>
                </a:solidFill>
                <a:latin typeface="Calibri" pitchFamily="34" charset="0"/>
                <a:cs typeface="Times New Roman" pitchFamily="18" charset="0"/>
              </a:rPr>
              <a:t>      -</a:t>
            </a:r>
            <a:r>
              <a:rPr lang="ru-RU" sz="1800" b="1" i="1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формирование понятия "не вреди себе сам"</a:t>
            </a:r>
            <a:endParaRPr lang="ru-RU" sz="1800" b="1" i="1">
              <a:solidFill>
                <a:srgbClr val="3333CC"/>
              </a:solidFill>
            </a:endParaRPr>
          </a:p>
          <a:p>
            <a:pPr marL="0" indent="254000">
              <a:lnSpc>
                <a:spcPct val="90000"/>
              </a:lnSpc>
              <a:spcBef>
                <a:spcPts val="250"/>
              </a:spcBef>
              <a:buFontTx/>
              <a:buNone/>
              <a:tabLst>
                <a:tab pos="457200" algn="l"/>
              </a:tabLst>
            </a:pPr>
            <a:endParaRPr lang="ru-RU" sz="1600"/>
          </a:p>
        </p:txBody>
      </p:sp>
      <p:pic>
        <p:nvPicPr>
          <p:cNvPr id="8" name="Picture 8"/>
          <p:cNvPicPr>
            <a:picLocks noGrp="1" noChangeAspect="1" noChangeArrowheads="1"/>
          </p:cNvPicPr>
          <p:nvPr>
            <p:ph idx="4294967295"/>
          </p:nvPr>
        </p:nvPicPr>
        <p:blipFill>
          <a:blip r:embed="rId3"/>
          <a:srcRect/>
          <a:stretch>
            <a:fillRect/>
          </a:stretch>
        </p:blipFill>
        <p:spPr bwMode="auto">
          <a:xfrm rot="497850">
            <a:off x="3540749" y="1299396"/>
            <a:ext cx="5135091" cy="3915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Рисунок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3556" name="Picture 8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32851" y="3571875"/>
            <a:ext cx="3779274" cy="2857500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</p:spPr>
      </p:pic>
      <p:pic>
        <p:nvPicPr>
          <p:cNvPr id="23559" name="Picture 7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4517262" y="428604"/>
            <a:ext cx="4110004" cy="285752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pic>
        <p:nvPicPr>
          <p:cNvPr id="23560" name="Picture 8"/>
          <p:cNvPicPr>
            <a:picLocks noChangeAspect="1" noChangeArrowheads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4508632" y="3571876"/>
            <a:ext cx="4270139" cy="293048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pic>
        <p:nvPicPr>
          <p:cNvPr id="23562" name="Picture 10"/>
          <p:cNvPicPr>
            <a:picLocks noChangeAspect="1" noChangeArrowheads="1"/>
          </p:cNvPicPr>
          <p:nvPr/>
        </p:nvPicPr>
        <p:blipFill>
          <a:blip r:embed="rId6"/>
          <a:stretch>
            <a:fillRect/>
          </a:stretch>
        </p:blipFill>
        <p:spPr bwMode="auto">
          <a:xfrm>
            <a:off x="231819" y="428604"/>
            <a:ext cx="4048903" cy="277179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pic>
        <p:nvPicPr>
          <p:cNvPr id="12" name="Picture 12" descr="j0282777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flipH="1">
            <a:off x="3500438" y="2643188"/>
            <a:ext cx="142875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Рисунок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277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704850"/>
            <a:ext cx="8472488" cy="652463"/>
          </a:xfrm>
        </p:spPr>
        <p:txBody>
          <a:bodyPr lIns="0" rIns="0" bIns="0" anchor="b">
            <a:normAutofit fontScale="90000"/>
          </a:bodyPr>
          <a:lstStyle/>
          <a:p>
            <a:r>
              <a:rPr lang="ru-RU" sz="2700" b="1">
                <a:solidFill>
                  <a:srgbClr val="FF0000"/>
                </a:solidFill>
              </a:rPr>
              <a:t/>
            </a:r>
            <a:br>
              <a:rPr lang="ru-RU" sz="2700" b="1">
                <a:solidFill>
                  <a:srgbClr val="FF0000"/>
                </a:solidFill>
              </a:rPr>
            </a:br>
            <a:r>
              <a:rPr lang="ru-RU" sz="2700" b="1">
                <a:solidFill>
                  <a:srgbClr val="FF0000"/>
                </a:solidFill>
              </a:rPr>
              <a:t/>
            </a:r>
            <a:br>
              <a:rPr lang="ru-RU" sz="2700" b="1">
                <a:solidFill>
                  <a:srgbClr val="FF0000"/>
                </a:solidFill>
              </a:rPr>
            </a:br>
            <a:r>
              <a:rPr lang="ru-RU" sz="2700" b="1">
                <a:solidFill>
                  <a:srgbClr val="FF0000"/>
                </a:solidFill>
              </a:rPr>
              <a:t>Физкультурно – оздоровительная деятельность  включала в себя: </a:t>
            </a:r>
            <a:r>
              <a:rPr lang="ru-RU" sz="2700">
                <a:solidFill>
                  <a:srgbClr val="FF0000"/>
                </a:solidFill>
              </a:rPr>
              <a:t/>
            </a:r>
            <a:br>
              <a:rPr lang="ru-RU" sz="2700">
                <a:solidFill>
                  <a:srgbClr val="FF0000"/>
                </a:solidFill>
              </a:rPr>
            </a:br>
            <a:endParaRPr lang="ru-RU" sz="2700"/>
          </a:p>
        </p:txBody>
      </p:sp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457200" y="1000125"/>
            <a:ext cx="4471988" cy="5354638"/>
          </a:xfrm>
        </p:spPr>
        <p:txBody>
          <a:bodyPr>
            <a:normAutofit/>
          </a:bodyPr>
          <a:lstStyle/>
          <a:p>
            <a:pPr marL="547688" indent="-411163">
              <a:lnSpc>
                <a:spcPct val="80000"/>
              </a:lnSpc>
              <a:buClr>
                <a:srgbClr val="000000"/>
              </a:buClr>
              <a:buFont typeface="Wingdings 2" pitchFamily="18" charset="2"/>
              <a:buChar char=""/>
            </a:pPr>
            <a:r>
              <a:rPr lang="ru-RU" sz="1600" b="1">
                <a:solidFill>
                  <a:srgbClr val="3333CC"/>
                </a:solidFill>
              </a:rPr>
              <a:t>Создание системы двигательной активности в течение дня: </a:t>
            </a:r>
          </a:p>
          <a:p>
            <a:pPr marL="547688" indent="-411163">
              <a:lnSpc>
                <a:spcPct val="80000"/>
              </a:lnSpc>
              <a:buClr>
                <a:srgbClr val="000000"/>
              </a:buClr>
              <a:buFont typeface="Wingdings 2" pitchFamily="18" charset="2"/>
              <a:buChar char=""/>
            </a:pPr>
            <a:r>
              <a:rPr lang="ru-RU" sz="1600" b="1">
                <a:solidFill>
                  <a:srgbClr val="3333CC"/>
                </a:solidFill>
              </a:rPr>
              <a:t>утреннюю гимнастику (ежедневно); </a:t>
            </a:r>
          </a:p>
          <a:p>
            <a:pPr marL="547688" indent="-411163">
              <a:lnSpc>
                <a:spcPct val="80000"/>
              </a:lnSpc>
              <a:buClr>
                <a:srgbClr val="000000"/>
              </a:buClr>
              <a:buFont typeface="Wingdings 2" pitchFamily="18" charset="2"/>
              <a:buChar char=""/>
            </a:pPr>
            <a:r>
              <a:rPr lang="ru-RU" sz="1600" b="1">
                <a:solidFill>
                  <a:srgbClr val="3333CC"/>
                </a:solidFill>
              </a:rPr>
              <a:t>физкультурные занятия; </a:t>
            </a:r>
          </a:p>
          <a:p>
            <a:pPr marL="547688" indent="-411163">
              <a:lnSpc>
                <a:spcPct val="80000"/>
              </a:lnSpc>
              <a:buClr>
                <a:srgbClr val="000000"/>
              </a:buClr>
              <a:buFont typeface="Wingdings 2" pitchFamily="18" charset="2"/>
              <a:buChar char=""/>
            </a:pPr>
            <a:r>
              <a:rPr lang="ru-RU" sz="1600" b="1">
                <a:solidFill>
                  <a:srgbClr val="3333CC"/>
                </a:solidFill>
              </a:rPr>
              <a:t> прогулки с включением подвижных игр; </a:t>
            </a:r>
          </a:p>
          <a:p>
            <a:pPr marL="547688" indent="-411163">
              <a:lnSpc>
                <a:spcPct val="80000"/>
              </a:lnSpc>
              <a:buClr>
                <a:srgbClr val="000000"/>
              </a:buClr>
              <a:buFont typeface="Wingdings 2" pitchFamily="18" charset="2"/>
              <a:buChar char=""/>
            </a:pPr>
            <a:r>
              <a:rPr lang="ru-RU" sz="1600" b="1">
                <a:solidFill>
                  <a:srgbClr val="3333CC"/>
                </a:solidFill>
              </a:rPr>
              <a:t>оздоровительный бег (ежедневно); </a:t>
            </a:r>
          </a:p>
          <a:p>
            <a:pPr marL="547688" indent="-411163">
              <a:lnSpc>
                <a:spcPct val="80000"/>
              </a:lnSpc>
              <a:buClr>
                <a:srgbClr val="000000"/>
              </a:buClr>
              <a:buFont typeface="Wingdings 2" pitchFamily="18" charset="2"/>
              <a:buChar char=""/>
            </a:pPr>
            <a:r>
              <a:rPr lang="ru-RU" sz="1600" b="1">
                <a:solidFill>
                  <a:srgbClr val="3333CC"/>
                </a:solidFill>
              </a:rPr>
              <a:t>пальчиковая гимнастика (ежедневно во время режимных моментов) </a:t>
            </a:r>
          </a:p>
          <a:p>
            <a:pPr marL="547688" indent="-411163">
              <a:lnSpc>
                <a:spcPct val="80000"/>
              </a:lnSpc>
              <a:buClr>
                <a:srgbClr val="000000"/>
              </a:buClr>
              <a:buFont typeface="Wingdings 2" pitchFamily="18" charset="2"/>
              <a:buChar char=""/>
            </a:pPr>
            <a:r>
              <a:rPr lang="ru-RU" sz="1600" b="1">
                <a:solidFill>
                  <a:srgbClr val="3333CC"/>
                </a:solidFill>
              </a:rPr>
              <a:t>зрительная, дыхательная, корригирующая гимнастика (на соответствующих занятиях) </a:t>
            </a:r>
          </a:p>
          <a:p>
            <a:pPr marL="547688" indent="-411163">
              <a:lnSpc>
                <a:spcPct val="80000"/>
              </a:lnSpc>
              <a:buClr>
                <a:srgbClr val="000000"/>
              </a:buClr>
              <a:buFont typeface="Wingdings 2" pitchFamily="18" charset="2"/>
              <a:buChar char=""/>
            </a:pPr>
            <a:r>
              <a:rPr lang="ru-RU" sz="1600" b="1">
                <a:solidFill>
                  <a:srgbClr val="3333CC"/>
                </a:solidFill>
              </a:rPr>
              <a:t>гимнастика после дневного сна (ежедневно); </a:t>
            </a:r>
          </a:p>
          <a:p>
            <a:pPr marL="547688" indent="-411163">
              <a:lnSpc>
                <a:spcPct val="80000"/>
              </a:lnSpc>
              <a:buClr>
                <a:srgbClr val="000000"/>
              </a:buClr>
              <a:buFont typeface="Wingdings 2" pitchFamily="18" charset="2"/>
              <a:buChar char=""/>
            </a:pPr>
            <a:r>
              <a:rPr lang="ru-RU" sz="1600" b="1">
                <a:solidFill>
                  <a:srgbClr val="3333CC"/>
                </a:solidFill>
              </a:rPr>
              <a:t>физкультминутки и паузы (на занятиях, ежедневно); </a:t>
            </a:r>
          </a:p>
          <a:p>
            <a:pPr marL="547688" indent="-411163">
              <a:lnSpc>
                <a:spcPct val="80000"/>
              </a:lnSpc>
              <a:buClr>
                <a:srgbClr val="000000"/>
              </a:buClr>
              <a:buFont typeface="Wingdings 2" pitchFamily="18" charset="2"/>
              <a:buChar char=""/>
            </a:pPr>
            <a:r>
              <a:rPr lang="ru-RU" sz="1600" b="1">
                <a:solidFill>
                  <a:srgbClr val="3333CC"/>
                </a:solidFill>
              </a:rPr>
              <a:t>эмоциональные разрядки, релаксация; </a:t>
            </a:r>
          </a:p>
          <a:p>
            <a:pPr marL="547688" indent="-411163">
              <a:lnSpc>
                <a:spcPct val="80000"/>
              </a:lnSpc>
              <a:buClr>
                <a:srgbClr val="000000"/>
              </a:buClr>
              <a:buFont typeface="Wingdings 2" pitchFamily="18" charset="2"/>
              <a:buChar char=""/>
            </a:pPr>
            <a:r>
              <a:rPr lang="ru-RU" sz="1600" b="1">
                <a:solidFill>
                  <a:srgbClr val="3333CC"/>
                </a:solidFill>
              </a:rPr>
              <a:t>ходьба по массажным коврикам, песку, гальке (босохождение); </a:t>
            </a:r>
          </a:p>
          <a:p>
            <a:pPr marL="547688" indent="-411163">
              <a:lnSpc>
                <a:spcPct val="80000"/>
              </a:lnSpc>
              <a:buClr>
                <a:srgbClr val="000000"/>
              </a:buClr>
              <a:buFont typeface="Wingdings 2" pitchFamily="18" charset="2"/>
              <a:buChar char=""/>
            </a:pPr>
            <a:r>
              <a:rPr lang="ru-RU" sz="1600" b="1">
                <a:solidFill>
                  <a:srgbClr val="3333CC"/>
                </a:solidFill>
              </a:rPr>
              <a:t>спортивные досуги, развлечения, праздники (1 раз месяц) </a:t>
            </a:r>
          </a:p>
          <a:p>
            <a:pPr marL="547688" indent="-411163">
              <a:lnSpc>
                <a:spcPct val="80000"/>
              </a:lnSpc>
              <a:buClr>
                <a:srgbClr val="000000"/>
              </a:buClr>
              <a:buFont typeface="Wingdings 2" pitchFamily="18" charset="2"/>
              <a:buChar char=""/>
            </a:pPr>
            <a:r>
              <a:rPr lang="ru-RU" sz="1600" b="1">
                <a:solidFill>
                  <a:srgbClr val="3333CC"/>
                </a:solidFill>
              </a:rPr>
              <a:t>Дни здоровья (с привлечением родителей) – 1 раз в квартал</a:t>
            </a:r>
          </a:p>
          <a:p>
            <a:pPr marL="547688" indent="-411163">
              <a:lnSpc>
                <a:spcPct val="80000"/>
              </a:lnSpc>
            </a:pPr>
            <a:endParaRPr lang="ru-RU" sz="1600"/>
          </a:p>
        </p:txBody>
      </p:sp>
      <p:pic>
        <p:nvPicPr>
          <p:cNvPr id="32772" name="Picture 6" descr="F:\100CDPFP\Photos детский сад\IMG0139A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5002213" y="943240"/>
            <a:ext cx="2641600" cy="3191933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</p:spPr>
      </p:pic>
      <p:sp>
        <p:nvSpPr>
          <p:cNvPr id="32773" name="Содержимое 6"/>
          <p:cNvSpPr>
            <a:spLocks noGrp="1"/>
          </p:cNvSpPr>
          <p:nvPr>
            <p:ph sz="half" idx="4294967295"/>
          </p:nvPr>
        </p:nvSpPr>
        <p:spPr>
          <a:xfrm>
            <a:off x="4648200" y="1357298"/>
            <a:ext cx="4038600" cy="4997465"/>
          </a:xfrm>
        </p:spPr>
        <p:txBody>
          <a:bodyPr/>
          <a:lstStyle/>
          <a:p>
            <a:pPr marL="273050" indent="-273050"/>
            <a:endParaRPr lang="ru-RU"/>
          </a:p>
          <a:p>
            <a:pPr marL="273050" indent="-273050"/>
            <a:endParaRPr lang="ru-RU"/>
          </a:p>
        </p:txBody>
      </p:sp>
      <p:pic>
        <p:nvPicPr>
          <p:cNvPr id="32774" name="Picture 7" descr="F:\100CDPFP\Photos детский сад\IMG0133A.jpg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5158812" y="4071942"/>
            <a:ext cx="3398383" cy="2571750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114</TotalTime>
  <Words>845</Words>
  <PresentationFormat>Экран (4:3)</PresentationFormat>
  <Paragraphs>134</Paragraphs>
  <Slides>19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1" baseType="lpstr">
      <vt:lpstr>Office Theme</vt:lpstr>
      <vt:lpstr>Worksheet</vt:lpstr>
      <vt:lpstr>Муниципальное бюджетное дошкольное образовательное  учреждение  детский сад комбинированного вида № 56 «Северяночка»  город Нижневартовск Тюменской области</vt:lpstr>
      <vt:lpstr>Актуальность </vt:lpstr>
      <vt:lpstr> </vt:lpstr>
      <vt:lpstr>Слайд 4</vt:lpstr>
      <vt:lpstr>Формирование у дошкольников представлений о здоровом образе жизни будет наиболее успешным, если:</vt:lpstr>
      <vt:lpstr>Здоровый образ жизни</vt:lpstr>
      <vt:lpstr>Компоненты ЗОЖ:</vt:lpstr>
      <vt:lpstr>Слайд 8</vt:lpstr>
      <vt:lpstr>  Физкультурно – оздоровительная деятельность  включала в себя:  </vt:lpstr>
      <vt:lpstr>Слайд 10</vt:lpstr>
      <vt:lpstr> </vt:lpstr>
      <vt:lpstr>Слайд 12</vt:lpstr>
      <vt:lpstr> Определение уровня здоровьесберегающей компетентности дошкольников</vt:lpstr>
      <vt:lpstr>Результаты стартового мониторинга  </vt:lpstr>
      <vt:lpstr>Анкетирование родителей «Здоровый образ жизни – что это?»  (по В.Г.Алямовской) </vt:lpstr>
      <vt:lpstr>Результаты итогового мониторинга    </vt:lpstr>
      <vt:lpstr>Результаты анкетирования родителей  в апреле  2014 года:   </vt:lpstr>
      <vt:lpstr>Сравнительный анализ результатов за 2012-2014 г.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 учреждение  детский сад комбинированного вида № 56 «Северяночка»  город Нижневартовск Тюменской области</dc:title>
  <dc:creator>Алёна</dc:creator>
  <cp:lastModifiedBy>Алёна</cp:lastModifiedBy>
  <cp:revision>23</cp:revision>
  <dcterms:created xsi:type="dcterms:W3CDTF">2013-04-25T04:20:54Z</dcterms:created>
  <dcterms:modified xsi:type="dcterms:W3CDTF">2015-10-07T15:55:06Z</dcterms:modified>
</cp:coreProperties>
</file>