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70" r:id="rId10"/>
    <p:sldId id="263" r:id="rId11"/>
    <p:sldId id="271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65" autoAdjust="0"/>
    <p:restoredTop sz="96437" autoAdjust="0"/>
  </p:normalViewPr>
  <p:slideViewPr>
    <p:cSldViewPr snapToGrid="0">
      <p:cViewPr>
        <p:scale>
          <a:sx n="96" d="100"/>
          <a:sy n="96" d="100"/>
        </p:scale>
        <p:origin x="-22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i="1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Анкетирование участников эксперимента</a:t>
            </a:r>
          </a:p>
          <a:p>
            <a:pPr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(%)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эксперимента по уровням их чувствительности к изменению погодных условий для 5-х классов. </a:t>
            </a:r>
          </a:p>
        </c:rich>
      </c:tx>
      <c:layout>
        <c:manualLayout>
          <c:xMode val="edge"/>
          <c:yMode val="edge"/>
          <c:x val="0.10495833333333331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(в%) участников эксперимента по уровням их чувствительности к изменению погодных условий для 5-х классов. </c:v>
                </c:pt>
              </c:strCache>
            </c:strRef>
          </c:tx>
          <c:dLbls>
            <c:dLbl>
              <c:idx val="3"/>
              <c:delete val="1"/>
            </c:dLbl>
            <c:showPercent val="1"/>
          </c:dLbls>
          <c:cat>
            <c:strRef>
              <c:f>Лист1!$A$2:$A$5</c:f>
              <c:strCache>
                <c:ptCount val="3"/>
                <c:pt idx="0">
                  <c:v>Метеостабильные </c:v>
                </c:pt>
                <c:pt idx="1">
                  <c:v>Метеочувствительные</c:v>
                </c:pt>
                <c:pt idx="2">
                  <c:v>Метеозависимые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11</c:v>
                </c:pt>
                <c:pt idx="2">
                  <c:v>1.4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3"/>
        <c:delete val="1"/>
      </c:legendEntry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(%)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эксперимента по уровням их чувствительности к изменению погодных условий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– 11х классов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(в%) участников эксперимента по уровням их чувствительности к изменению погодных условий для 11-х классов.</c:v>
                </c:pt>
              </c:strCache>
            </c:strRef>
          </c:tx>
          <c:dLbls>
            <c:dLbl>
              <c:idx val="3"/>
              <c:delete val="1"/>
            </c:dLbl>
            <c:showPercent val="1"/>
          </c:dLbls>
          <c:cat>
            <c:strRef>
              <c:f>Лист1!$A$2:$A$5</c:f>
              <c:strCache>
                <c:ptCount val="3"/>
                <c:pt idx="0">
                  <c:v>Метеостабильные </c:v>
                </c:pt>
                <c:pt idx="1">
                  <c:v>Метеочувствительные </c:v>
                </c:pt>
                <c:pt idx="2">
                  <c:v>Метеозависимые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6</c:v>
                </c:pt>
                <c:pt idx="2">
                  <c:v>1.4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3"/>
        <c:delete val="1"/>
      </c:legendEntry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0BA489-0DDB-4ABC-8D88-F04000DED07B}" type="doc">
      <dgm:prSet loTypeId="urn:microsoft.com/office/officeart/2005/8/layout/process4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F536367-B7A0-48B5-B04E-53B13FCD000A}">
      <dgm:prSet/>
      <dgm:spPr/>
      <dgm:t>
        <a:bodyPr/>
        <a:lstStyle/>
        <a:p>
          <a:pPr rtl="0"/>
          <a:r>
            <a:rPr lang="ru-RU" b="1" dirty="0" smtClean="0"/>
            <a:t>Задачи:</a:t>
          </a:r>
          <a:endParaRPr lang="ru-RU" dirty="0"/>
        </a:p>
      </dgm:t>
    </dgm:pt>
    <dgm:pt modelId="{AFBE61E9-6EC7-451C-A9F2-4B96339F4AF6}" type="parTrans" cxnId="{5CBB7ADB-9502-4FF3-A013-4A3B51CDFBA4}">
      <dgm:prSet/>
      <dgm:spPr/>
      <dgm:t>
        <a:bodyPr/>
        <a:lstStyle/>
        <a:p>
          <a:endParaRPr lang="ru-RU"/>
        </a:p>
      </dgm:t>
    </dgm:pt>
    <dgm:pt modelId="{C7E313BE-361D-464E-A881-7CBF81EBAB71}" type="sibTrans" cxnId="{5CBB7ADB-9502-4FF3-A013-4A3B51CDFBA4}">
      <dgm:prSet/>
      <dgm:spPr/>
      <dgm:t>
        <a:bodyPr/>
        <a:lstStyle/>
        <a:p>
          <a:endParaRPr lang="ru-RU"/>
        </a:p>
      </dgm:t>
    </dgm:pt>
    <dgm:pt modelId="{44B93710-235A-4FF8-AC3F-0109F350DA42}">
      <dgm:prSet/>
      <dgm:spPr/>
      <dgm:t>
        <a:bodyPr/>
        <a:lstStyle/>
        <a:p>
          <a:pPr rtl="0"/>
          <a:r>
            <a:rPr lang="ru-RU" dirty="0" smtClean="0"/>
            <a:t>Анализ теоретического состояния поставленной проблемы. </a:t>
          </a:r>
          <a:endParaRPr lang="ru-RU" dirty="0"/>
        </a:p>
      </dgm:t>
    </dgm:pt>
    <dgm:pt modelId="{3A6EDC94-E702-4685-8C56-3AF7BCC995C8}" type="parTrans" cxnId="{91801A51-1755-424A-A687-2CB681C71582}">
      <dgm:prSet/>
      <dgm:spPr/>
      <dgm:t>
        <a:bodyPr/>
        <a:lstStyle/>
        <a:p>
          <a:endParaRPr lang="ru-RU"/>
        </a:p>
      </dgm:t>
    </dgm:pt>
    <dgm:pt modelId="{76D752F2-970F-4569-9ECB-0B53C12BC3AC}" type="sibTrans" cxnId="{91801A51-1755-424A-A687-2CB681C71582}">
      <dgm:prSet/>
      <dgm:spPr/>
      <dgm:t>
        <a:bodyPr/>
        <a:lstStyle/>
        <a:p>
          <a:endParaRPr lang="ru-RU"/>
        </a:p>
      </dgm:t>
    </dgm:pt>
    <dgm:pt modelId="{0067AB0D-766F-435D-82D7-CD9526385ED4}">
      <dgm:prSet/>
      <dgm:spPr/>
      <dgm:t>
        <a:bodyPr/>
        <a:lstStyle/>
        <a:p>
          <a:pPr rtl="0"/>
          <a:r>
            <a:rPr lang="ru-RU" dirty="0" smtClean="0"/>
            <a:t>Исследование реакций вегетативной системы организма школьников на состояние основных средовых метеоклиматических условий.</a:t>
          </a:r>
          <a:endParaRPr lang="ru-RU" dirty="0"/>
        </a:p>
      </dgm:t>
    </dgm:pt>
    <dgm:pt modelId="{4542C042-39A1-4C2A-AA10-F4F802A4A791}" type="parTrans" cxnId="{9A8E8C41-3D5E-4923-9AD7-182F1DF51C38}">
      <dgm:prSet/>
      <dgm:spPr/>
      <dgm:t>
        <a:bodyPr/>
        <a:lstStyle/>
        <a:p>
          <a:endParaRPr lang="ru-RU"/>
        </a:p>
      </dgm:t>
    </dgm:pt>
    <dgm:pt modelId="{86967B77-B45F-4130-A45C-D01B838E5964}" type="sibTrans" cxnId="{9A8E8C41-3D5E-4923-9AD7-182F1DF51C38}">
      <dgm:prSet/>
      <dgm:spPr/>
      <dgm:t>
        <a:bodyPr/>
        <a:lstStyle/>
        <a:p>
          <a:endParaRPr lang="ru-RU"/>
        </a:p>
      </dgm:t>
    </dgm:pt>
    <dgm:pt modelId="{2187ED66-E908-4BB1-AEE2-4AF791094409}">
      <dgm:prSet/>
      <dgm:spPr/>
      <dgm:t>
        <a:bodyPr/>
        <a:lstStyle/>
        <a:p>
          <a:pPr rtl="0"/>
          <a:r>
            <a:rPr lang="ru-RU" dirty="0" smtClean="0"/>
            <a:t>Сравнительная оценка взаимосвязи исследованных метеоклиматических и вегетативных показателей</a:t>
          </a:r>
          <a:endParaRPr lang="ru-RU" dirty="0"/>
        </a:p>
      </dgm:t>
    </dgm:pt>
    <dgm:pt modelId="{FC762A16-CB17-4737-B767-916942B1C8C8}" type="parTrans" cxnId="{57E4074B-5674-430D-8E9C-DE37A2C61F46}">
      <dgm:prSet/>
      <dgm:spPr/>
      <dgm:t>
        <a:bodyPr/>
        <a:lstStyle/>
        <a:p>
          <a:endParaRPr lang="ru-RU"/>
        </a:p>
      </dgm:t>
    </dgm:pt>
    <dgm:pt modelId="{7165F050-3917-4D69-BC13-A17384A0A33E}" type="sibTrans" cxnId="{57E4074B-5674-430D-8E9C-DE37A2C61F46}">
      <dgm:prSet/>
      <dgm:spPr/>
      <dgm:t>
        <a:bodyPr/>
        <a:lstStyle/>
        <a:p>
          <a:endParaRPr lang="ru-RU"/>
        </a:p>
      </dgm:t>
    </dgm:pt>
    <dgm:pt modelId="{A21F9E41-0EE4-4663-9273-21C9CC401DEE}">
      <dgm:prSet/>
      <dgm:spPr/>
      <dgm:t>
        <a:bodyPr/>
        <a:lstStyle/>
        <a:p>
          <a:r>
            <a:rPr lang="ru-RU" dirty="0" smtClean="0"/>
            <a:t>Оценка </a:t>
          </a:r>
          <a:r>
            <a:rPr lang="ru-RU" dirty="0"/>
            <a:t>функционального состояния и степени проведения возбуждения и торможения в кардиомиоцитах </a:t>
          </a:r>
          <a:r>
            <a:rPr lang="ru-RU" dirty="0" smtClean="0"/>
            <a:t>миокарда под влиянием абиотических факторов.</a:t>
          </a:r>
          <a:endParaRPr lang="ru-RU" dirty="0"/>
        </a:p>
      </dgm:t>
    </dgm:pt>
    <dgm:pt modelId="{017B4A33-E706-4CA1-800B-F7CFA29B0713}" type="parTrans" cxnId="{2D927CB6-FCA5-43D4-9847-74D378B30713}">
      <dgm:prSet/>
      <dgm:spPr/>
      <dgm:t>
        <a:bodyPr/>
        <a:lstStyle/>
        <a:p>
          <a:endParaRPr lang="ru-RU"/>
        </a:p>
      </dgm:t>
    </dgm:pt>
    <dgm:pt modelId="{D59C5F97-15BC-4373-89AB-D1430D1D0947}" type="sibTrans" cxnId="{2D927CB6-FCA5-43D4-9847-74D378B30713}">
      <dgm:prSet/>
      <dgm:spPr/>
      <dgm:t>
        <a:bodyPr/>
        <a:lstStyle/>
        <a:p>
          <a:endParaRPr lang="ru-RU"/>
        </a:p>
      </dgm:t>
    </dgm:pt>
    <dgm:pt modelId="{9FF7CFFC-9E65-4FF8-AA22-83FDA45DE7C4}" type="pres">
      <dgm:prSet presAssocID="{9C0BA489-0DDB-4ABC-8D88-F04000DED0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03F18-FAAA-4A79-9E85-A64EC1766310}" type="pres">
      <dgm:prSet presAssocID="{A21F9E41-0EE4-4663-9273-21C9CC401DEE}" presName="boxAndChildren" presStyleCnt="0"/>
      <dgm:spPr/>
    </dgm:pt>
    <dgm:pt modelId="{C88256D9-1DB8-4117-89D7-9BD462049DBB}" type="pres">
      <dgm:prSet presAssocID="{A21F9E41-0EE4-4663-9273-21C9CC401DEE}" presName="parentTextBox" presStyleLbl="node1" presStyleIdx="0" presStyleCnt="5"/>
      <dgm:spPr/>
      <dgm:t>
        <a:bodyPr/>
        <a:lstStyle/>
        <a:p>
          <a:endParaRPr lang="ru-RU"/>
        </a:p>
      </dgm:t>
    </dgm:pt>
    <dgm:pt modelId="{EC8D60B4-62E1-449C-9D51-86BE6831CAA2}" type="pres">
      <dgm:prSet presAssocID="{7165F050-3917-4D69-BC13-A17384A0A33E}" presName="sp" presStyleCnt="0"/>
      <dgm:spPr/>
    </dgm:pt>
    <dgm:pt modelId="{9C3E1CD1-F58B-4463-BE2C-22008DD96912}" type="pres">
      <dgm:prSet presAssocID="{2187ED66-E908-4BB1-AEE2-4AF791094409}" presName="arrowAndChildren" presStyleCnt="0"/>
      <dgm:spPr/>
    </dgm:pt>
    <dgm:pt modelId="{52A69990-40E4-4FC0-8081-7BDF75EFAC44}" type="pres">
      <dgm:prSet presAssocID="{2187ED66-E908-4BB1-AEE2-4AF791094409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12FDAF74-B6A7-46CA-A4A0-CD9DFE0D4054}" type="pres">
      <dgm:prSet presAssocID="{86967B77-B45F-4130-A45C-D01B838E5964}" presName="sp" presStyleCnt="0"/>
      <dgm:spPr/>
    </dgm:pt>
    <dgm:pt modelId="{8798C192-5745-4353-B82D-1A5E27820108}" type="pres">
      <dgm:prSet presAssocID="{0067AB0D-766F-435D-82D7-CD9526385ED4}" presName="arrowAndChildren" presStyleCnt="0"/>
      <dgm:spPr/>
    </dgm:pt>
    <dgm:pt modelId="{CA561110-28E1-439C-8EA3-D4B97C65FBAA}" type="pres">
      <dgm:prSet presAssocID="{0067AB0D-766F-435D-82D7-CD9526385ED4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131A7000-CD6D-4BD3-9348-BCF0092425D7}" type="pres">
      <dgm:prSet presAssocID="{76D752F2-970F-4569-9ECB-0B53C12BC3AC}" presName="sp" presStyleCnt="0"/>
      <dgm:spPr/>
    </dgm:pt>
    <dgm:pt modelId="{34A65200-2046-4A7A-96CE-058D19D54328}" type="pres">
      <dgm:prSet presAssocID="{44B93710-235A-4FF8-AC3F-0109F350DA42}" presName="arrowAndChildren" presStyleCnt="0"/>
      <dgm:spPr/>
    </dgm:pt>
    <dgm:pt modelId="{B70D190B-0661-42CF-B0B5-8E79DB316DA8}" type="pres">
      <dgm:prSet presAssocID="{44B93710-235A-4FF8-AC3F-0109F350DA42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D2C3E059-49C3-4D14-BD35-B3E12B53C6B6}" type="pres">
      <dgm:prSet presAssocID="{C7E313BE-361D-464E-A881-7CBF81EBAB71}" presName="sp" presStyleCnt="0"/>
      <dgm:spPr/>
    </dgm:pt>
    <dgm:pt modelId="{5AAC684B-0A1D-44A8-94BA-56D9751F7DDC}" type="pres">
      <dgm:prSet presAssocID="{7F536367-B7A0-48B5-B04E-53B13FCD000A}" presName="arrowAndChildren" presStyleCnt="0"/>
      <dgm:spPr/>
    </dgm:pt>
    <dgm:pt modelId="{42D1B40D-9374-4680-84C8-26C814AE9FA1}" type="pres">
      <dgm:prSet presAssocID="{7F536367-B7A0-48B5-B04E-53B13FCD000A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2D927CB6-FCA5-43D4-9847-74D378B30713}" srcId="{9C0BA489-0DDB-4ABC-8D88-F04000DED07B}" destId="{A21F9E41-0EE4-4663-9273-21C9CC401DEE}" srcOrd="4" destOrd="0" parTransId="{017B4A33-E706-4CA1-800B-F7CFA29B0713}" sibTransId="{D59C5F97-15BC-4373-89AB-D1430D1D0947}"/>
    <dgm:cxn modelId="{69D48DAD-03AB-469C-ADED-705864ED8BC3}" type="presOf" srcId="{44B93710-235A-4FF8-AC3F-0109F350DA42}" destId="{B70D190B-0661-42CF-B0B5-8E79DB316DA8}" srcOrd="0" destOrd="0" presId="urn:microsoft.com/office/officeart/2005/8/layout/process4"/>
    <dgm:cxn modelId="{F96159D6-AD55-4D1E-9D7B-5099FF96DCF1}" type="presOf" srcId="{9C0BA489-0DDB-4ABC-8D88-F04000DED07B}" destId="{9FF7CFFC-9E65-4FF8-AA22-83FDA45DE7C4}" srcOrd="0" destOrd="0" presId="urn:microsoft.com/office/officeart/2005/8/layout/process4"/>
    <dgm:cxn modelId="{91801A51-1755-424A-A687-2CB681C71582}" srcId="{9C0BA489-0DDB-4ABC-8D88-F04000DED07B}" destId="{44B93710-235A-4FF8-AC3F-0109F350DA42}" srcOrd="1" destOrd="0" parTransId="{3A6EDC94-E702-4685-8C56-3AF7BCC995C8}" sibTransId="{76D752F2-970F-4569-9ECB-0B53C12BC3AC}"/>
    <dgm:cxn modelId="{9A8E8C41-3D5E-4923-9AD7-182F1DF51C38}" srcId="{9C0BA489-0DDB-4ABC-8D88-F04000DED07B}" destId="{0067AB0D-766F-435D-82D7-CD9526385ED4}" srcOrd="2" destOrd="0" parTransId="{4542C042-39A1-4C2A-AA10-F4F802A4A791}" sibTransId="{86967B77-B45F-4130-A45C-D01B838E5964}"/>
    <dgm:cxn modelId="{57E4074B-5674-430D-8E9C-DE37A2C61F46}" srcId="{9C0BA489-0DDB-4ABC-8D88-F04000DED07B}" destId="{2187ED66-E908-4BB1-AEE2-4AF791094409}" srcOrd="3" destOrd="0" parTransId="{FC762A16-CB17-4737-B767-916942B1C8C8}" sibTransId="{7165F050-3917-4D69-BC13-A17384A0A33E}"/>
    <dgm:cxn modelId="{5CBB7ADB-9502-4FF3-A013-4A3B51CDFBA4}" srcId="{9C0BA489-0DDB-4ABC-8D88-F04000DED07B}" destId="{7F536367-B7A0-48B5-B04E-53B13FCD000A}" srcOrd="0" destOrd="0" parTransId="{AFBE61E9-6EC7-451C-A9F2-4B96339F4AF6}" sibTransId="{C7E313BE-361D-464E-A881-7CBF81EBAB71}"/>
    <dgm:cxn modelId="{9EE17BA4-578F-4057-89F2-DE9BE8AB545D}" type="presOf" srcId="{7F536367-B7A0-48B5-B04E-53B13FCD000A}" destId="{42D1B40D-9374-4680-84C8-26C814AE9FA1}" srcOrd="0" destOrd="0" presId="urn:microsoft.com/office/officeart/2005/8/layout/process4"/>
    <dgm:cxn modelId="{14FFD04E-0C05-4004-A5A2-4795295ABFB5}" type="presOf" srcId="{2187ED66-E908-4BB1-AEE2-4AF791094409}" destId="{52A69990-40E4-4FC0-8081-7BDF75EFAC44}" srcOrd="0" destOrd="0" presId="urn:microsoft.com/office/officeart/2005/8/layout/process4"/>
    <dgm:cxn modelId="{FCA5775A-162B-4932-9D0F-9D95A2A4DF04}" type="presOf" srcId="{A21F9E41-0EE4-4663-9273-21C9CC401DEE}" destId="{C88256D9-1DB8-4117-89D7-9BD462049DBB}" srcOrd="0" destOrd="0" presId="urn:microsoft.com/office/officeart/2005/8/layout/process4"/>
    <dgm:cxn modelId="{EA311ADD-8309-4F81-9200-7812F576268F}" type="presOf" srcId="{0067AB0D-766F-435D-82D7-CD9526385ED4}" destId="{CA561110-28E1-439C-8EA3-D4B97C65FBAA}" srcOrd="0" destOrd="0" presId="urn:microsoft.com/office/officeart/2005/8/layout/process4"/>
    <dgm:cxn modelId="{FC612B9B-00D5-4CB1-989D-5238091AB617}" type="presParOf" srcId="{9FF7CFFC-9E65-4FF8-AA22-83FDA45DE7C4}" destId="{54C03F18-FAAA-4A79-9E85-A64EC1766310}" srcOrd="0" destOrd="0" presId="urn:microsoft.com/office/officeart/2005/8/layout/process4"/>
    <dgm:cxn modelId="{2109E807-5621-4594-9D6B-6CA2D5412852}" type="presParOf" srcId="{54C03F18-FAAA-4A79-9E85-A64EC1766310}" destId="{C88256D9-1DB8-4117-89D7-9BD462049DBB}" srcOrd="0" destOrd="0" presId="urn:microsoft.com/office/officeart/2005/8/layout/process4"/>
    <dgm:cxn modelId="{B4ED31FA-0F94-414E-9997-F39363D9794D}" type="presParOf" srcId="{9FF7CFFC-9E65-4FF8-AA22-83FDA45DE7C4}" destId="{EC8D60B4-62E1-449C-9D51-86BE6831CAA2}" srcOrd="1" destOrd="0" presId="urn:microsoft.com/office/officeart/2005/8/layout/process4"/>
    <dgm:cxn modelId="{14AA5C6B-27CF-4058-9669-CFBA4908DE1B}" type="presParOf" srcId="{9FF7CFFC-9E65-4FF8-AA22-83FDA45DE7C4}" destId="{9C3E1CD1-F58B-4463-BE2C-22008DD96912}" srcOrd="2" destOrd="0" presId="urn:microsoft.com/office/officeart/2005/8/layout/process4"/>
    <dgm:cxn modelId="{B7485BFB-C6B8-416B-952C-F8B80D7F9BBA}" type="presParOf" srcId="{9C3E1CD1-F58B-4463-BE2C-22008DD96912}" destId="{52A69990-40E4-4FC0-8081-7BDF75EFAC44}" srcOrd="0" destOrd="0" presId="urn:microsoft.com/office/officeart/2005/8/layout/process4"/>
    <dgm:cxn modelId="{3EB0A0F6-A00E-41D6-B9C8-75FD985E9504}" type="presParOf" srcId="{9FF7CFFC-9E65-4FF8-AA22-83FDA45DE7C4}" destId="{12FDAF74-B6A7-46CA-A4A0-CD9DFE0D4054}" srcOrd="3" destOrd="0" presId="urn:microsoft.com/office/officeart/2005/8/layout/process4"/>
    <dgm:cxn modelId="{B5765E44-D5F0-4737-9AB0-F5F23AE73630}" type="presParOf" srcId="{9FF7CFFC-9E65-4FF8-AA22-83FDA45DE7C4}" destId="{8798C192-5745-4353-B82D-1A5E27820108}" srcOrd="4" destOrd="0" presId="urn:microsoft.com/office/officeart/2005/8/layout/process4"/>
    <dgm:cxn modelId="{57619BA7-6F6C-4FB6-895E-8FA9EA103601}" type="presParOf" srcId="{8798C192-5745-4353-B82D-1A5E27820108}" destId="{CA561110-28E1-439C-8EA3-D4B97C65FBAA}" srcOrd="0" destOrd="0" presId="urn:microsoft.com/office/officeart/2005/8/layout/process4"/>
    <dgm:cxn modelId="{79BC245A-0FBE-4F4D-AA38-24DFCB8F641D}" type="presParOf" srcId="{9FF7CFFC-9E65-4FF8-AA22-83FDA45DE7C4}" destId="{131A7000-CD6D-4BD3-9348-BCF0092425D7}" srcOrd="5" destOrd="0" presId="urn:microsoft.com/office/officeart/2005/8/layout/process4"/>
    <dgm:cxn modelId="{D4D238FB-037B-43F1-8618-54BDFD8C8721}" type="presParOf" srcId="{9FF7CFFC-9E65-4FF8-AA22-83FDA45DE7C4}" destId="{34A65200-2046-4A7A-96CE-058D19D54328}" srcOrd="6" destOrd="0" presId="urn:microsoft.com/office/officeart/2005/8/layout/process4"/>
    <dgm:cxn modelId="{9FB2EEF9-6C38-44C7-9506-5B2FBD4797A2}" type="presParOf" srcId="{34A65200-2046-4A7A-96CE-058D19D54328}" destId="{B70D190B-0661-42CF-B0B5-8E79DB316DA8}" srcOrd="0" destOrd="0" presId="urn:microsoft.com/office/officeart/2005/8/layout/process4"/>
    <dgm:cxn modelId="{776C9058-17F0-454E-9F32-ADFB1BEBA57D}" type="presParOf" srcId="{9FF7CFFC-9E65-4FF8-AA22-83FDA45DE7C4}" destId="{D2C3E059-49C3-4D14-BD35-B3E12B53C6B6}" srcOrd="7" destOrd="0" presId="urn:microsoft.com/office/officeart/2005/8/layout/process4"/>
    <dgm:cxn modelId="{331B26A1-0C5C-4271-BE09-A7EEBBC30681}" type="presParOf" srcId="{9FF7CFFC-9E65-4FF8-AA22-83FDA45DE7C4}" destId="{5AAC684B-0A1D-44A8-94BA-56D9751F7DDC}" srcOrd="8" destOrd="0" presId="urn:microsoft.com/office/officeart/2005/8/layout/process4"/>
    <dgm:cxn modelId="{7FEC9010-F7A7-49F9-8FC6-A9DF767CC0F7}" type="presParOf" srcId="{5AAC684B-0A1D-44A8-94BA-56D9751F7DDC}" destId="{42D1B40D-9374-4680-84C8-26C814AE9FA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256D9-1DB8-4117-89D7-9BD462049DBB}">
      <dsp:nvSpPr>
        <dsp:cNvPr id="0" name=""/>
        <dsp:cNvSpPr/>
      </dsp:nvSpPr>
      <dsp:spPr>
        <a:xfrm>
          <a:off x="0" y="4785382"/>
          <a:ext cx="9144000" cy="78508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Оценка </a:t>
          </a:r>
          <a:r>
            <a:rPr lang="ru-RU" sz="1800" kern="1200" dirty="0"/>
            <a:t>функционального состояния и степени проведения возбуждения и торможения в кардиомиоцитах </a:t>
          </a:r>
          <a:r>
            <a:rPr lang="ru-RU" sz="1800" kern="1200" dirty="0" smtClean="0"/>
            <a:t>миокарда под влиянием абиотических факторов.</a:t>
          </a:r>
          <a:endParaRPr lang="ru-RU" sz="1800" kern="1200" dirty="0"/>
        </a:p>
      </dsp:txBody>
      <dsp:txXfrm>
        <a:off x="0" y="4785382"/>
        <a:ext cx="9144000" cy="785081"/>
      </dsp:txXfrm>
    </dsp:sp>
    <dsp:sp modelId="{52A69990-40E4-4FC0-8081-7BDF75EFAC44}">
      <dsp:nvSpPr>
        <dsp:cNvPr id="0" name=""/>
        <dsp:cNvSpPr/>
      </dsp:nvSpPr>
      <dsp:spPr>
        <a:xfrm rot="10800000">
          <a:off x="0" y="3589703"/>
          <a:ext cx="9144000" cy="1207455"/>
        </a:xfrm>
        <a:prstGeom prst="upArrowCallou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Сравнительная оценка взаимосвязи исследованных метеоклиматических и вегетативных показателей</a:t>
          </a:r>
          <a:endParaRPr lang="ru-RU" sz="1800" kern="1200" dirty="0"/>
        </a:p>
      </dsp:txBody>
      <dsp:txXfrm rot="10800000">
        <a:off x="0" y="3589703"/>
        <a:ext cx="9144000" cy="784568"/>
      </dsp:txXfrm>
    </dsp:sp>
    <dsp:sp modelId="{CA561110-28E1-439C-8EA3-D4B97C65FBAA}">
      <dsp:nvSpPr>
        <dsp:cNvPr id="0" name=""/>
        <dsp:cNvSpPr/>
      </dsp:nvSpPr>
      <dsp:spPr>
        <a:xfrm rot="10800000">
          <a:off x="0" y="2394023"/>
          <a:ext cx="9144000" cy="1207455"/>
        </a:xfrm>
        <a:prstGeom prst="upArrowCallou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Исследование реакций вегетативной системы организма школьников на состояние основных средовых метеоклиматических условий.</a:t>
          </a:r>
          <a:endParaRPr lang="ru-RU" sz="1800" kern="1200" dirty="0"/>
        </a:p>
      </dsp:txBody>
      <dsp:txXfrm rot="10800000">
        <a:off x="0" y="2394023"/>
        <a:ext cx="9144000" cy="784568"/>
      </dsp:txXfrm>
    </dsp:sp>
    <dsp:sp modelId="{B70D190B-0661-42CF-B0B5-8E79DB316DA8}">
      <dsp:nvSpPr>
        <dsp:cNvPr id="0" name=""/>
        <dsp:cNvSpPr/>
      </dsp:nvSpPr>
      <dsp:spPr>
        <a:xfrm rot="10800000">
          <a:off x="0" y="1198343"/>
          <a:ext cx="9144000" cy="1207455"/>
        </a:xfrm>
        <a:prstGeom prst="upArrowCallou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Анализ теоретического состояния поставленной проблемы. </a:t>
          </a:r>
          <a:endParaRPr lang="ru-RU" sz="1800" kern="1200" dirty="0"/>
        </a:p>
      </dsp:txBody>
      <dsp:txXfrm rot="10800000">
        <a:off x="0" y="1198343"/>
        <a:ext cx="9144000" cy="784568"/>
      </dsp:txXfrm>
    </dsp:sp>
    <dsp:sp modelId="{42D1B40D-9374-4680-84C8-26C814AE9FA1}">
      <dsp:nvSpPr>
        <dsp:cNvPr id="0" name=""/>
        <dsp:cNvSpPr/>
      </dsp:nvSpPr>
      <dsp:spPr>
        <a:xfrm rot="10800000">
          <a:off x="0" y="2664"/>
          <a:ext cx="9144000" cy="1207455"/>
        </a:xfrm>
        <a:prstGeom prst="upArrowCallou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Задачи:</a:t>
          </a:r>
          <a:endParaRPr lang="ru-RU" sz="1800" kern="1200" dirty="0"/>
        </a:p>
      </dsp:txBody>
      <dsp:txXfrm rot="10800000">
        <a:off x="0" y="2664"/>
        <a:ext cx="9144000" cy="784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83B0B-2F49-4F57-9419-07ADCE49DA11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C7F40-D12B-4A5A-B406-CE5A0FA89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347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C7F40-D12B-4A5A-B406-CE5A0FA89BC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23966" y="689141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5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0424" y="4078224"/>
            <a:ext cx="696063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Авторы проекта: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Ученица 10 «А» класса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МБОУ СОШ №73 г.о. Самара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Сафонова Е.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Научный руководитель: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Учитель географии</a:t>
            </a:r>
          </a:p>
          <a:p>
            <a:pPr algn="ctr"/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Вязовкин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А.М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.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3966" y="752034"/>
            <a:ext cx="75458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ФУНКЦИОНАЛЬНОЕ СОСТОЯНИЕ МИОКАРДА ВСЛЕДСТВИЕ ВЛИЯНИЯ АБИОТИЧЕСКИХ АГЕНТОВ – </a:t>
            </a:r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СТРЕССОРОВ</a:t>
            </a:r>
            <a:endParaRPr lang="ru-RU" sz="2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81843635"/>
              </p:ext>
            </p:extLst>
          </p:nvPr>
        </p:nvGraphicFramePr>
        <p:xfrm>
          <a:off x="-2" y="-3"/>
          <a:ext cx="9144001" cy="685800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{93296810-A885-4BE3-A3E7-6D5BEEA58F35}</a:tableStyleId>
              </a:tblPr>
              <a:tblGrid>
                <a:gridCol w="2913323"/>
                <a:gridCol w="839972"/>
                <a:gridCol w="1350335"/>
                <a:gridCol w="1277294"/>
                <a:gridCol w="1391478"/>
                <a:gridCol w="1371599"/>
              </a:tblGrid>
              <a:tr h="14909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Показатели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Норма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Учащиеся 5-го класса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Учащиеся </a:t>
                      </a:r>
                      <a:r>
                        <a:rPr lang="ru-RU" sz="1400" dirty="0" smtClean="0">
                          <a:effectLst/>
                        </a:rPr>
                        <a:t>10-11-го классы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390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Частота сердечных сокращений (1/мин)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60-100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Метеостабильные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Метеочувстви-тельные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</a:t>
                      </a:r>
                      <a:r>
                        <a:rPr lang="ru-RU" sz="1200" dirty="0" smtClean="0">
                          <a:effectLst/>
                        </a:rPr>
                        <a:t>етеостабильные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Метеочувстви-тельные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85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89±5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93±5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79±3,1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85±3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0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Систолическое АД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(ммрт.ст.)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100-120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103 </a:t>
                      </a:r>
                      <a:r>
                        <a:rPr lang="ru-RU" sz="1400" dirty="0">
                          <a:effectLst/>
                        </a:rPr>
                        <a:t>± 9,1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110,6 ± 3,2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120 ± 5,2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133 ± 2,2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0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Диастолическое АД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(ммрт.ст.)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70-80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 ± 6,0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56,8 ± 6,0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76,2 ± 2,0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 ± 1,0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0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Коэффициент выносливости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14-16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19±2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25±5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18±4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21±9</a:t>
                      </a:r>
                      <a:endParaRPr lang="ru-RU" sz="1400" spc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84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Коэффициент экономичности кровообращения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1400" spc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2000-3000</a:t>
                      </a:r>
                      <a:endParaRPr lang="ru-RU" sz="1400" spc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3100±110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3500</a:t>
                      </a: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± 500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3200</a:t>
                      </a: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±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3900±200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0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Вегетативный индекс Кердо</a:t>
                      </a:r>
                      <a:endParaRPr lang="ru-RU" sz="1400" spc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1400" spc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1400" spc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2,4±0,2</a:t>
                      </a:r>
                      <a:endParaRPr lang="ru-RU" sz="1400" spc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3±0,5</a:t>
                      </a:r>
                      <a:endParaRPr lang="ru-RU" sz="1400" spc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1±0,8</a:t>
                      </a:r>
                      <a:endParaRPr lang="ru-RU" sz="1400" spc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2,7±0,9</a:t>
                      </a:r>
                      <a:endParaRPr lang="ru-RU" sz="1400" spc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5983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психоэмоционального состояния участников эксперимента в метеоклиматических условиях физиологического стресса по методике М.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Люшера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5080442"/>
              </p:ext>
            </p:extLst>
          </p:nvPr>
        </p:nvGraphicFramePr>
        <p:xfrm>
          <a:off x="0" y="1184988"/>
          <a:ext cx="9144000" cy="5309119"/>
        </p:xfrm>
        <a:graphic>
          <a:graphicData uri="http://schemas.openxmlformats.org/drawingml/2006/table">
            <a:tbl>
              <a:tblPr/>
              <a:tblGrid>
                <a:gridCol w="943294"/>
                <a:gridCol w="4100353"/>
                <a:gridCol w="4100353"/>
              </a:tblGrid>
              <a:tr h="408394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Эмоциональный фон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6788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 класс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метеостабильные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Негативное состояние, стремление выйти из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подчинения, боязнь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потери.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51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метеочувствительные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Сильное эмоциональное напряжение, тревога, негативное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состояние,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суицидные мысли.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5181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10 - 11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метеостабильные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Беспокойство, чувство неудовлетворенности, напряженность, мечты о гармонии.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35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метеочувствительные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Состояние стресса из-за чувства глубокого разочарования, бессилие решить конфликт, нервное истощение.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96" marR="6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</p:pic>
      <p:sp>
        <p:nvSpPr>
          <p:cNvPr id="3" name="Прямоугольник 2"/>
          <p:cNvSpPr/>
          <p:nvPr/>
        </p:nvSpPr>
        <p:spPr>
          <a:xfrm>
            <a:off x="0" y="524175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III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этап - Сравнительный анализ зависимости функционального состояния организма от абиотических факторов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2" y="2339163"/>
            <a:ext cx="6054355" cy="407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9108" y="2339163"/>
            <a:ext cx="5124892" cy="407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58055" y="1421144"/>
            <a:ext cx="522789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endParaRPr lang="ru-RU" sz="2800" dirty="0"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13184"/>
            <a:ext cx="9144000" cy="6230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7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Ничто в природе не вечно;</a:t>
            </a:r>
          </a:p>
          <a:p>
            <a:pPr marL="11430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7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все беспрестанно разрушается и восстанавливается, перестраивается,</a:t>
            </a:r>
          </a:p>
          <a:p>
            <a:pPr marL="11430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7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изменяется. Силы природы медленно, но беспрерывно работают в двух направлениях: прежнее изменяют или разрушают, новое созидают.… Если теперь мы обратимся к живой, организованной природе, то найдем… наглядное доказательство беспрерывно совершающихся всевозможных изменений…</a:t>
            </a:r>
            <a:endParaRPr lang="ru-RU" sz="27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11430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7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А. Э. Брем</a:t>
            </a:r>
            <a:endParaRPr lang="ru-RU" sz="27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endParaRPr lang="ru-RU" sz="2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25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478465"/>
            <a:ext cx="9144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b="1" spc="300" dirty="0" smtClean="0"/>
              <a:t>Цель:</a:t>
            </a:r>
            <a:r>
              <a:rPr lang="ru-RU" sz="2400" spc="300" dirty="0" smtClean="0"/>
              <a:t> </a:t>
            </a: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u="sng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изучение функциональных особенностей </a:t>
            </a:r>
            <a:r>
              <a:rPr lang="ru-RU" sz="2400" u="sng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кардиомиоцитов миокарда школьников </a:t>
            </a:r>
            <a:r>
              <a:rPr lang="ru-RU" sz="2400" u="sng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под </a:t>
            </a:r>
            <a:r>
              <a:rPr lang="ru-RU" sz="2400" u="sng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влиянием абиотических агентов-стрессоров </a:t>
            </a:r>
            <a:endParaRPr lang="ru-RU" sz="2400" u="sng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2400" u="sng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i="1" u="sng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Эксперимент проведен в январе 2015 года </a:t>
            </a: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i="1" u="sng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На базе МБОУ СОШ №73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000" u="sng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4140268127"/>
              </p:ext>
            </p:extLst>
          </p:nvPr>
        </p:nvGraphicFramePr>
        <p:xfrm>
          <a:off x="0" y="578496"/>
          <a:ext cx="9144000" cy="5573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39975"/>
            <a:ext cx="9144000" cy="660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Объект исследования: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функциональные особенности организма школьников.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Предмет исследования: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влияние метеоклиматических условий на  физиологическое состояние вегетативной системы и процессы проведения возбуждения в миокарде у лиц данных возрастных групп. </a:t>
            </a:r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Гипотеза: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i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В ШКОЛЬНОМ ВОЗРАСТЕ МОЖЕТ БЫТЬ ВЫЯВЛЕНО НАЛИЧИЕ ЗНАЧИТЕЛЬНОЙ ЗАВИСИМОСТИ СОСТОЯНИЯ ОСНОВНЫХ ЖИЗНЕОБЕСПЕЧИВАЮЩИХ СИСТЕМ ОТ ВЛИЯНИЯ МЕТЕОКЛИМАТИЧЕСКИХ И ГЕОМАГНИТНЫХ ФАКТОРОВ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. </a:t>
            </a:r>
            <a:endParaRPr lang="ru-RU" sz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Методы исследования:</a:t>
            </a:r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Анкетирование;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Тестирование с использованием восьми цветового теста М.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Люшера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Измерение и расчет базовых показателей сердечно-сосудистой системы школьников;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Сравнительный анализ вегетативных показателей разновозрастных групп школьников;</a:t>
            </a: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электрокардиографии с использованием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кардиовизора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для оценки функционального состояния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миокарда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90404124"/>
              </p:ext>
            </p:extLst>
          </p:nvPr>
        </p:nvGraphicFramePr>
        <p:xfrm>
          <a:off x="4062" y="857250"/>
          <a:ext cx="9139938" cy="56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69707640"/>
              </p:ext>
            </p:extLst>
          </p:nvPr>
        </p:nvGraphicFramePr>
        <p:xfrm>
          <a:off x="122046" y="1028700"/>
          <a:ext cx="8781924" cy="5401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570827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II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этап - Измерение и математический анализ базовых показателей состояния организма школьников в условиях физиологического комфорта и физиологического стресса.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21163231"/>
              </p:ext>
            </p:extLst>
          </p:nvPr>
        </p:nvGraphicFramePr>
        <p:xfrm>
          <a:off x="0" y="1548881"/>
          <a:ext cx="9144000" cy="53487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{93296810-A885-4BE3-A3E7-6D5BEEA58F35}</a:tableStyleId>
              </a:tblPr>
              <a:tblGrid>
                <a:gridCol w="3014573"/>
                <a:gridCol w="1310844"/>
                <a:gridCol w="2227881"/>
                <a:gridCol w="2590702"/>
              </a:tblGrid>
              <a:tr h="5984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Показатели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Норма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Учащиеся 5-го класса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Учащиеся 10- </a:t>
                      </a:r>
                      <a:r>
                        <a:rPr lang="ru-RU" sz="1400" dirty="0">
                          <a:effectLst/>
                        </a:rPr>
                        <a:t>11-го </a:t>
                      </a:r>
                      <a:r>
                        <a:rPr lang="ru-RU" sz="1400" dirty="0" smtClean="0">
                          <a:effectLst/>
                        </a:rPr>
                        <a:t>классов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8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Частота сердечных сокращений (1/мин)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60-100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87±5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81±6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7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Систолическое АД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</a:t>
                      </a:r>
                      <a:r>
                        <a:rPr lang="ru-RU" sz="1400" dirty="0" err="1">
                          <a:effectLst/>
                        </a:rPr>
                        <a:t>ммрт.ст</a:t>
                      </a:r>
                      <a:r>
                        <a:rPr lang="ru-RU" sz="1400" dirty="0">
                          <a:effectLst/>
                        </a:rPr>
                        <a:t>.)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100-120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108,8 ± 9,2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120 ± 3,2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7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Диастолическое АД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</a:t>
                      </a:r>
                      <a:r>
                        <a:rPr lang="ru-RU" sz="1400" dirty="0" err="1">
                          <a:effectLst/>
                        </a:rPr>
                        <a:t>ммрт.ст</a:t>
                      </a:r>
                      <a:r>
                        <a:rPr lang="ru-RU" sz="1400" dirty="0">
                          <a:effectLst/>
                        </a:rPr>
                        <a:t>.)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70-80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69,8 ± 6,0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75,8 ± 6,0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7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Коэффициент выносливости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14-16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14±5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16±3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6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Коэффициент экономичности кровообращения</a:t>
                      </a:r>
                      <a:endParaRPr lang="ru-RU" sz="1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2000-3000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3000±700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3000±200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2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Вегетативный индекс Кердо</a:t>
                      </a:r>
                      <a:endParaRPr lang="ru-RU" sz="1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1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1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-3±0,3</a:t>
                      </a:r>
                      <a:endParaRPr lang="ru-RU" sz="1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-2±0,9</a:t>
                      </a:r>
                      <a:endParaRPr lang="ru-RU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56916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психоэмоционального состояния участников эксперимента в метеоклиматических условиях физиологической нормы по методике М.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Люшера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79361893"/>
              </p:ext>
            </p:extLst>
          </p:nvPr>
        </p:nvGraphicFramePr>
        <p:xfrm>
          <a:off x="0" y="1642189"/>
          <a:ext cx="9144000" cy="4208106"/>
        </p:xfrm>
        <a:graphic>
          <a:graphicData uri="http://schemas.openxmlformats.org/drawingml/2006/table">
            <a:tbl>
              <a:tblPr/>
              <a:tblGrid>
                <a:gridCol w="1410931"/>
                <a:gridCol w="7733069"/>
              </a:tblGrid>
              <a:tr h="803795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Эмоциональный фон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33" marR="599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17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 класс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33" marR="599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Позитивное состояние, повышенное возбуждение, стремление выйти из неблагоприятной ситуации.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33" marR="599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25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10 - 11 классы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33" marR="599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Чувство удовлетворения и спокойствия, стремление произвести впечатление, активное стремление к деятельности, небольшое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беспокойство,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деловое беспокойство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33" marR="599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2771</TotalTime>
  <Words>600</Words>
  <Application>Microsoft Office PowerPoint</Application>
  <PresentationFormat>Экран (4:3)</PresentationFormat>
  <Paragraphs>150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Катя</cp:lastModifiedBy>
  <cp:revision>159</cp:revision>
  <dcterms:created xsi:type="dcterms:W3CDTF">2013-11-19T05:52:05Z</dcterms:created>
  <dcterms:modified xsi:type="dcterms:W3CDTF">2015-10-08T10:31:46Z</dcterms:modified>
</cp:coreProperties>
</file>