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8" r:id="rId5"/>
    <p:sldId id="266" r:id="rId6"/>
    <p:sldId id="267" r:id="rId7"/>
    <p:sldId id="259" r:id="rId8"/>
    <p:sldId id="264" r:id="rId9"/>
    <p:sldId id="263" r:id="rId10"/>
    <p:sldId id="262" r:id="rId11"/>
    <p:sldId id="261" r:id="rId12"/>
    <p:sldId id="270" r:id="rId13"/>
    <p:sldId id="25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8622-BC42-4929-A1F4-0B2782576C2C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1295-C4D3-4832-BBEF-CF137CBE35C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884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8622-BC42-4929-A1F4-0B2782576C2C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1295-C4D3-4832-BBEF-CF137CBE35C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3251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8622-BC42-4929-A1F4-0B2782576C2C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1295-C4D3-4832-BBEF-CF137CBE35C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8418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8622-BC42-4929-A1F4-0B2782576C2C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1295-C4D3-4832-BBEF-CF137CBE35C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9225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8622-BC42-4929-A1F4-0B2782576C2C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1295-C4D3-4832-BBEF-CF137CBE35C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7457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8622-BC42-4929-A1F4-0B2782576C2C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1295-C4D3-4832-BBEF-CF137CBE35C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3711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8622-BC42-4929-A1F4-0B2782576C2C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1295-C4D3-4832-BBEF-CF137CBE35C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4733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8622-BC42-4929-A1F4-0B2782576C2C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1295-C4D3-4832-BBEF-CF137CBE35C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7910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8622-BC42-4929-A1F4-0B2782576C2C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1295-C4D3-4832-BBEF-CF137CBE35C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010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8622-BC42-4929-A1F4-0B2782576C2C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1295-C4D3-4832-BBEF-CF137CBE35C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2240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28622-BC42-4929-A1F4-0B2782576C2C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1295-C4D3-4832-BBEF-CF137CBE35C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9823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1000">
              <a:srgbClr val="76A09F"/>
            </a:gs>
            <a:gs pos="0">
              <a:srgbClr val="005426"/>
            </a:gs>
            <a:gs pos="10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28622-BC42-4929-A1F4-0B2782576C2C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01295-C4D3-4832-BBEF-CF137CBE35C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355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60848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Франция</a:t>
            </a:r>
            <a:b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</a:b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в </a:t>
            </a:r>
            <a: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первой половине </a:t>
            </a: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/>
            </a:r>
            <a:b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</a:br>
            <a:r>
              <a:rPr lang="en-US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XIX</a:t>
            </a: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</a:t>
            </a:r>
            <a:r>
              <a:rPr lang="ru-RU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века</a:t>
            </a:r>
          </a:p>
        </p:txBody>
      </p:sp>
    </p:spTree>
    <p:extLst>
      <p:ext uri="{BB962C8B-B14F-4D97-AF65-F5344CB8AC3E}">
        <p14:creationId xmlns:p14="http://schemas.microsoft.com/office/powerpoint/2010/main" val="114086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>
            <a:noAutofit/>
          </a:bodyPr>
          <a:lstStyle/>
          <a:p>
            <a:r>
              <a:rPr lang="ru-RU" sz="45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Рабочих Франции упрекали, что они склонны к бунтам, к неповиновению. Как может вести себя человек в подобных условиях? Как они могли изменить условия своего существования?</a:t>
            </a:r>
          </a:p>
        </p:txBody>
      </p:sp>
    </p:spTree>
    <p:extLst>
      <p:ext uri="{BB962C8B-B14F-4D97-AF65-F5344CB8AC3E}">
        <p14:creationId xmlns:p14="http://schemas.microsoft.com/office/powerpoint/2010/main" val="197935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41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1831 и 1834 год – восстания в Лионе</a:t>
            </a:r>
            <a:endParaRPr lang="ru-RU" sz="41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844" y="1196752"/>
            <a:ext cx="9192234" cy="5661248"/>
          </a:xfrm>
        </p:spPr>
      </p:pic>
    </p:spTree>
    <p:extLst>
      <p:ext uri="{BB962C8B-B14F-4D97-AF65-F5344CB8AC3E}">
        <p14:creationId xmlns:p14="http://schemas.microsoft.com/office/powerpoint/2010/main" val="345325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458886"/>
            <a:ext cx="6555578" cy="337017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одной из листовок во время апрельского восстания 1834 года писалось: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448067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2198" y="692696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«Дело, за которое мы боремся, есть дело всего человечества, счастья нашей родины, обеспечения будущего…. Мы люди, мы должны потребовать для себя пользования естественными правами, без них жизнь делается бледной и горькой. Нам отказали в этих правах.  Значит, мы вправе бороться, чтобы их получить. Мы республиканцы… Нам не приходиться выбирать между рабством и свободой. Да здравствует свобода!  Проклятие тиранам!».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96580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7" y="-1"/>
            <a:ext cx="3707904" cy="4810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9"/>
            <a:ext cx="5436096" cy="689297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632" y="4221088"/>
            <a:ext cx="3753835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62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923928" cy="6858000"/>
          </a:xfrm>
        </p:spPr>
        <p:txBody>
          <a:bodyPr>
            <a:normAutofit fontScale="90000"/>
          </a:bodyPr>
          <a:lstStyle/>
          <a:p>
            <a: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Талейран </a:t>
            </a:r>
            <a:r>
              <a:rPr lang="ru-RU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 период Реставрации сказал о  Бурбонах: </a:t>
            </a:r>
            <a: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«</a:t>
            </a:r>
            <a:r>
              <a:rPr lang="ru-RU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Они ничего не забыли и ничему не научились  (в изгнании</a:t>
            </a:r>
            <a: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)».</a:t>
            </a:r>
            <a:b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Какие действия в период Реставрации подтверждают эти слова?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-1"/>
            <a:ext cx="5148064" cy="6823777"/>
          </a:xfrm>
        </p:spPr>
      </p:pic>
    </p:spTree>
    <p:extLst>
      <p:ext uri="{BB962C8B-B14F-4D97-AF65-F5344CB8AC3E}">
        <p14:creationId xmlns:p14="http://schemas.microsoft.com/office/powerpoint/2010/main" val="189995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План урока: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1628800"/>
            <a:ext cx="5112568" cy="2736304"/>
          </a:xfrm>
        </p:spPr>
        <p:txBody>
          <a:bodyPr>
            <a:noAutofit/>
          </a:bodyPr>
          <a:lstStyle/>
          <a:p>
            <a:pPr lvl="0"/>
            <a:r>
              <a:rPr lang="ru-RU" sz="3000" b="1" dirty="0">
                <a:solidFill>
                  <a:srgbClr val="FF0000"/>
                </a:solidFill>
                <a:latin typeface="Segoe Script" pitchFamily="34" charset="0"/>
              </a:rPr>
              <a:t>Промышленная революция</a:t>
            </a:r>
          </a:p>
          <a:p>
            <a:pPr lvl="0"/>
            <a:r>
              <a:rPr lang="ru-RU" sz="3000" b="1" dirty="0">
                <a:solidFill>
                  <a:srgbClr val="FF0000"/>
                </a:solidFill>
                <a:latin typeface="Segoe Script" pitchFamily="34" charset="0"/>
              </a:rPr>
              <a:t>Буржуазная монархия</a:t>
            </a:r>
          </a:p>
          <a:p>
            <a:pPr lvl="0"/>
            <a:r>
              <a:rPr lang="ru-RU" sz="3000" b="1" dirty="0">
                <a:solidFill>
                  <a:srgbClr val="FF0000"/>
                </a:solidFill>
                <a:latin typeface="Segoe Script" pitchFamily="34" charset="0"/>
              </a:rPr>
              <a:t>Июльская революция 1830 года</a:t>
            </a:r>
          </a:p>
          <a:p>
            <a:r>
              <a:rPr lang="ru-RU" sz="3000" b="1" dirty="0">
                <a:solidFill>
                  <a:srgbClr val="FF0000"/>
                </a:solidFill>
                <a:latin typeface="Segoe Script" pitchFamily="34" charset="0"/>
              </a:rPr>
              <a:t>Кризис июльской монархии</a:t>
            </a:r>
            <a:r>
              <a:rPr lang="ru-RU" sz="3000" b="1" dirty="0" smtClean="0">
                <a:solidFill>
                  <a:srgbClr val="FF0000"/>
                </a:solidFill>
                <a:latin typeface="Segoe Script" pitchFamily="34" charset="0"/>
              </a:rPr>
              <a:t> </a:t>
            </a:r>
            <a:endParaRPr lang="ru-RU" sz="3000" b="1" dirty="0">
              <a:solidFill>
                <a:srgbClr val="FF0000"/>
              </a:solidFill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73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00" y="0"/>
            <a:ext cx="9165600" cy="686999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12776"/>
            <a:ext cx="9288000" cy="1080000"/>
          </a:xfrm>
        </p:spPr>
        <p:txBody>
          <a:bodyPr>
            <a:noAutofit/>
          </a:bodyPr>
          <a:lstStyle/>
          <a:p>
            <a:pPr algn="l"/>
            <a:r>
              <a:rPr lang="ru-RU" sz="4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Промышленный</a:t>
            </a:r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переворот - это …</a:t>
            </a:r>
            <a:endParaRPr lang="ru-RU" sz="5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7829" y="1946605"/>
            <a:ext cx="9072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            переход </a:t>
            </a:r>
            <a:r>
              <a:rPr lang="ru-RU" sz="45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от ручного труда к машинному, от мануфактур к </a:t>
            </a:r>
            <a:r>
              <a:rPr lang="ru-RU" sz="4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фабрикам.</a:t>
            </a:r>
            <a:endParaRPr lang="ru-RU" sz="45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845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773" y="306861"/>
            <a:ext cx="8634707" cy="1143000"/>
          </a:xfrm>
        </p:spPr>
        <p:txBody>
          <a:bodyPr>
            <a:noAutofit/>
          </a:bodyPr>
          <a:lstStyle/>
          <a:p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Людовик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XVIII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(1814 – 1824)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6" y="1669449"/>
            <a:ext cx="4795569" cy="516892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329" y="2521305"/>
            <a:ext cx="2856321" cy="34622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70637" y="1628800"/>
            <a:ext cx="42839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>
                <a:latin typeface="Book Antiqua" pitchFamily="18" charset="0"/>
              </a:rPr>
              <a:t>- 1814 – принятие Хартии, согласно которой  законодательная власть короля стала ограничена двухпалатным </a:t>
            </a:r>
            <a:r>
              <a:rPr lang="ru-RU" sz="2500" b="1" dirty="0" smtClean="0">
                <a:latin typeface="Book Antiqua" pitchFamily="18" charset="0"/>
              </a:rPr>
              <a:t>парламентом</a:t>
            </a:r>
            <a:endParaRPr lang="ru-RU" sz="2500" b="1" dirty="0">
              <a:latin typeface="Book Antiqua" pitchFamily="18" charset="0"/>
            </a:endParaRPr>
          </a:p>
          <a:p>
            <a:endParaRPr lang="ru-RU" sz="2500" b="1" dirty="0" smtClean="0">
              <a:latin typeface="Book Antiqua" pitchFamily="18" charset="0"/>
            </a:endParaRPr>
          </a:p>
          <a:p>
            <a:r>
              <a:rPr lang="ru-RU" sz="2500" b="1" dirty="0" smtClean="0">
                <a:latin typeface="Book Antiqua" pitchFamily="18" charset="0"/>
              </a:rPr>
              <a:t>- </a:t>
            </a:r>
            <a:r>
              <a:rPr lang="ru-RU" sz="2500" b="1" dirty="0">
                <a:latin typeface="Book Antiqua" pitchFamily="18" charset="0"/>
              </a:rPr>
              <a:t>1818 – установление парламентом контроля над </a:t>
            </a:r>
            <a:r>
              <a:rPr lang="ru-RU" sz="2500" b="1" dirty="0" smtClean="0">
                <a:latin typeface="Book Antiqua" pitchFamily="18" charset="0"/>
              </a:rPr>
              <a:t>бюджетом</a:t>
            </a:r>
            <a:endParaRPr lang="ru-RU" sz="2500" b="1" dirty="0">
              <a:latin typeface="Book Antiqua" pitchFamily="18" charset="0"/>
            </a:endParaRPr>
          </a:p>
          <a:p>
            <a:endParaRPr lang="ru-RU" sz="2500" b="1" dirty="0" smtClean="0">
              <a:latin typeface="Book Antiqua" pitchFamily="18" charset="0"/>
            </a:endParaRPr>
          </a:p>
          <a:p>
            <a:r>
              <a:rPr lang="ru-RU" sz="2500" b="1" dirty="0" smtClean="0">
                <a:latin typeface="Book Antiqua" pitchFamily="18" charset="0"/>
              </a:rPr>
              <a:t>- </a:t>
            </a:r>
            <a:r>
              <a:rPr lang="ru-RU" sz="2500" b="1" dirty="0">
                <a:latin typeface="Book Antiqua" pitchFamily="18" charset="0"/>
              </a:rPr>
              <a:t>1819 – закон о </a:t>
            </a:r>
            <a:r>
              <a:rPr lang="ru-RU" sz="2500" b="1" dirty="0" smtClean="0">
                <a:latin typeface="Book Antiqua" pitchFamily="18" charset="0"/>
              </a:rPr>
              <a:t>печати</a:t>
            </a:r>
            <a:endParaRPr lang="ru-RU" sz="2500" b="1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105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66855"/>
            <a:ext cx="8229600" cy="1260000"/>
          </a:xfrm>
        </p:spPr>
        <p:txBody>
          <a:bodyPr>
            <a:normAutofit/>
          </a:bodyPr>
          <a:lstStyle/>
          <a:p>
            <a:r>
              <a:rPr lang="ru-RU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Карикатура 1822 года</a:t>
            </a:r>
            <a:endParaRPr lang="ru-RU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6145"/>
            <a:ext cx="9144000" cy="588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16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6" y="1669449"/>
            <a:ext cx="4717302" cy="5168929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525721"/>
            <a:ext cx="2844357" cy="3456384"/>
          </a:xfr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57773" y="306861"/>
            <a:ext cx="8634707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Карл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X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(1824 – 1830)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60032" y="1556792"/>
            <a:ext cx="428396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latin typeface="Book Antiqua" pitchFamily="18" charset="0"/>
              </a:rPr>
              <a:t>- попытка возвращения старых порядков</a:t>
            </a:r>
          </a:p>
          <a:p>
            <a:r>
              <a:rPr lang="ru-RU" sz="2200" b="1" dirty="0">
                <a:latin typeface="Book Antiqua" pitchFamily="18" charset="0"/>
              </a:rPr>
              <a:t>-  репрессии по отношению к либералам</a:t>
            </a:r>
          </a:p>
          <a:p>
            <a:r>
              <a:rPr lang="ru-RU" sz="2200" b="1" dirty="0">
                <a:latin typeface="Book Antiqua" pitchFamily="18" charset="0"/>
              </a:rPr>
              <a:t>- усиление влияние церкви </a:t>
            </a:r>
            <a:r>
              <a:rPr lang="ru-RU" sz="2200" b="1" dirty="0" smtClean="0">
                <a:latin typeface="Book Antiqua" pitchFamily="18" charset="0"/>
              </a:rPr>
              <a:t>(передача </a:t>
            </a:r>
            <a:r>
              <a:rPr lang="ru-RU" sz="2200" b="1" dirty="0">
                <a:latin typeface="Book Antiqua" pitchFamily="18" charset="0"/>
              </a:rPr>
              <a:t>ей народного образования, закон о святотатстве и </a:t>
            </a:r>
            <a:r>
              <a:rPr lang="ru-RU" sz="2200" b="1" dirty="0" smtClean="0">
                <a:latin typeface="Book Antiqua" pitchFamily="18" charset="0"/>
              </a:rPr>
              <a:t>др.)</a:t>
            </a:r>
            <a:endParaRPr lang="ru-RU" sz="2200" b="1" dirty="0">
              <a:latin typeface="Book Antiqua" pitchFamily="18" charset="0"/>
            </a:endParaRPr>
          </a:p>
          <a:p>
            <a:r>
              <a:rPr lang="ru-RU" sz="2200" b="1" dirty="0">
                <a:latin typeface="Book Antiqua" pitchFamily="18" charset="0"/>
              </a:rPr>
              <a:t>- </a:t>
            </a:r>
            <a:r>
              <a:rPr lang="ru-RU" sz="2200" b="1" dirty="0" smtClean="0">
                <a:latin typeface="Book Antiqua" pitchFamily="18" charset="0"/>
              </a:rPr>
              <a:t>роспуск Национальной гвардии</a:t>
            </a:r>
            <a:endParaRPr lang="ru-RU" sz="2200" b="1" dirty="0">
              <a:latin typeface="Book Antiqua" pitchFamily="18" charset="0"/>
            </a:endParaRPr>
          </a:p>
          <a:p>
            <a:r>
              <a:rPr lang="ru-RU" sz="2200" b="1" dirty="0">
                <a:latin typeface="Book Antiqua" pitchFamily="18" charset="0"/>
              </a:rPr>
              <a:t>-  1830 –  фактический государственный переворот: роспуск законодательного собрания, изменения избирательного </a:t>
            </a:r>
            <a:r>
              <a:rPr lang="ru-RU" sz="2200" b="1" dirty="0" smtClean="0">
                <a:latin typeface="Book Antiqua" pitchFamily="18" charset="0"/>
              </a:rPr>
              <a:t>закона</a:t>
            </a:r>
            <a:endParaRPr lang="ru-RU" sz="2200" b="1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62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844824"/>
          </a:xfrm>
        </p:spPr>
        <p:txBody>
          <a:bodyPr>
            <a:normAutofit fontScale="90000"/>
          </a:bodyPr>
          <a:lstStyle/>
          <a:p>
            <a:r>
              <a:rPr lang="ru-RU" sz="5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26 – 29 июля </a:t>
            </a:r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1830</a:t>
            </a:r>
            <a:b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</a:br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/>
            </a:r>
            <a:b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</a:br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Революция </a:t>
            </a:r>
            <a:r>
              <a:rPr lang="ru-RU" sz="5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во </a:t>
            </a:r>
            <a:r>
              <a:rPr lang="ru-RU" sz="5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Франции</a:t>
            </a:r>
            <a:endParaRPr lang="ru-RU" sz="5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59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6" y="1669449"/>
            <a:ext cx="4501278" cy="51689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00" y="2525720"/>
            <a:ext cx="2659524" cy="3456385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57773" y="306861"/>
            <a:ext cx="8634707" cy="1143000"/>
          </a:xfrm>
        </p:spPr>
        <p:txBody>
          <a:bodyPr>
            <a:noAutofit/>
          </a:bodyPr>
          <a:lstStyle/>
          <a:p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Луи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Филипп Орлеанский 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(1830 – 1848)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7414" y="1723818"/>
            <a:ext cx="4572000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dirty="0">
                <a:latin typeface="Book Antiqua" pitchFamily="18" charset="0"/>
              </a:rPr>
              <a:t>- фактическая власть перешла в руки «финансовой аристократии»  (банкиры, владельцы угольных шахт и т.п.)</a:t>
            </a:r>
          </a:p>
          <a:p>
            <a:r>
              <a:rPr lang="ru-RU" sz="2100" b="1" dirty="0">
                <a:latin typeface="Book Antiqua" pitchFamily="18" charset="0"/>
              </a:rPr>
              <a:t>- бурное развитие промышленности (зарождение металлургии, строительство железных дорог и др.)</a:t>
            </a:r>
          </a:p>
          <a:p>
            <a:r>
              <a:rPr lang="ru-RU" sz="2100" b="1" dirty="0">
                <a:latin typeface="Book Antiqua" pitchFamily="18" charset="0"/>
              </a:rPr>
              <a:t> - </a:t>
            </a:r>
            <a:r>
              <a:rPr lang="ru-RU" sz="2100" b="1" dirty="0" smtClean="0">
                <a:latin typeface="Book Antiqua" pitchFamily="18" charset="0"/>
              </a:rPr>
              <a:t>1830 г. </a:t>
            </a:r>
            <a:r>
              <a:rPr lang="ru-RU" sz="2100" b="1" dirty="0">
                <a:latin typeface="Book Antiqua" pitchFamily="18" charset="0"/>
              </a:rPr>
              <a:t>– принятие конституции «Хартия 1830» (король правит по приглашению народа; выборы парламента; провозглашение демократических свобод; снижение возрастного и избирательного ценза</a:t>
            </a:r>
            <a:r>
              <a:rPr lang="ru-RU" sz="2100" b="1" dirty="0" smtClean="0">
                <a:latin typeface="Book Antiqua" pitchFamily="18" charset="0"/>
              </a:rPr>
              <a:t>)</a:t>
            </a:r>
            <a:endParaRPr lang="ru-RU" sz="2100" b="1" dirty="0">
              <a:latin typeface="Book Antiqua" pitchFamily="18" charset="0"/>
            </a:endParaRPr>
          </a:p>
          <a:p>
            <a:endParaRPr lang="ru-RU" sz="2200" b="1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86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atin typeface="Book Antiqua" pitchFamily="18" charset="0"/>
              </a:rPr>
              <a:t>Статистические данные по департаменту Эр-и-Луар</a:t>
            </a:r>
            <a:endParaRPr lang="ru-RU" sz="4000" b="1" dirty="0">
              <a:latin typeface="Book Antiqua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8479860"/>
              </p:ext>
            </p:extLst>
          </p:nvPr>
        </p:nvGraphicFramePr>
        <p:xfrm>
          <a:off x="251520" y="1844824"/>
          <a:ext cx="8568952" cy="451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1368152"/>
                <a:gridCol w="144016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</a:t>
                      </a:r>
                      <a:r>
                        <a:rPr lang="ru-RU" baseline="0" dirty="0" smtClean="0"/>
                        <a:t> сравнения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Данные</a:t>
                      </a:r>
                      <a:r>
                        <a:rPr lang="ru-RU" baseline="0" dirty="0" smtClean="0"/>
                        <a:t> за 1813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Данные за 1839 год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Общее количество</a:t>
                      </a:r>
                      <a:r>
                        <a:rPr lang="ru-RU" baseline="0" dirty="0" smtClean="0"/>
                        <a:t> неимущих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17500 чел.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указано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… в т.ч.,</a:t>
                      </a:r>
                      <a:r>
                        <a:rPr lang="ru-RU" baseline="0" dirty="0" smtClean="0"/>
                        <a:t> занимавшихся нищенством  целый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2814 чел.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 указано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… в т.ч., нищенствовавших</a:t>
                      </a:r>
                      <a:r>
                        <a:rPr lang="ru-RU" baseline="0" dirty="0" smtClean="0"/>
                        <a:t> только в течение части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5817 чел.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 указано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Нищих,</a:t>
                      </a:r>
                      <a:r>
                        <a:rPr lang="ru-RU" baseline="0" dirty="0" smtClean="0"/>
                        <a:t> мужчин и женщин, неспособных работать по болезни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указано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2928 чел.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Нищенствующих детей обоего пола, моложе 15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 указано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5593 чел.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Нищенствующих взрослых,</a:t>
                      </a:r>
                      <a:r>
                        <a:rPr lang="ru-RU" baseline="0" dirty="0" smtClean="0"/>
                        <a:t> трудоспособных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 указано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3156 чел.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 всех лиц из числа местных жителей, занимавшихся нищенством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 указано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11677 чел.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Пришлых нищих из других департаментов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 указано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3335 чел.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</a:t>
                      </a:r>
                      <a:r>
                        <a:rPr lang="ru-RU" baseline="0" dirty="0" smtClean="0"/>
                        <a:t> всех лиц, занимавшихся нищенством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8661 чел.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14000 чел.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33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452</Words>
  <Application>Microsoft Office PowerPoint</Application>
  <PresentationFormat>Экран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Франция в первой половине  XIX века</vt:lpstr>
      <vt:lpstr>План урока:</vt:lpstr>
      <vt:lpstr>Промышленный переворот - это …</vt:lpstr>
      <vt:lpstr>Людовик XVIII (1814 – 1824)</vt:lpstr>
      <vt:lpstr>Карикатура 1822 года</vt:lpstr>
      <vt:lpstr>Карл X (1824 – 1830)</vt:lpstr>
      <vt:lpstr>26 – 29 июля 1830  Революция во Франции</vt:lpstr>
      <vt:lpstr>Луи Филипп Орлеанский (1830 – 1848)</vt:lpstr>
      <vt:lpstr>Статистические данные по департаменту Эр-и-Луар</vt:lpstr>
      <vt:lpstr>Рабочих Франции упрекали, что они склонны к бунтам, к неповиновению. Как может вести себя человек в подобных условиях? Как они могли изменить условия своего существования?</vt:lpstr>
      <vt:lpstr>1831 и 1834 год – восстания в Лионе</vt:lpstr>
      <vt:lpstr>В одной из листовок во время апрельского восстания 1834 года писалось: </vt:lpstr>
      <vt:lpstr>Презентация PowerPoint</vt:lpstr>
      <vt:lpstr> Талейран в период Реставрации сказал о  Бурбонах:  «Они ничего не забыли и ничему не научились  (в изгнании)».  Какие действия в период Реставрации подтверждают эти слова?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Франция в первой половине  XIX века</dc:title>
  <dc:creator>Acer</dc:creator>
  <cp:lastModifiedBy>Acer</cp:lastModifiedBy>
  <cp:revision>21</cp:revision>
  <dcterms:created xsi:type="dcterms:W3CDTF">2015-09-26T15:14:08Z</dcterms:created>
  <dcterms:modified xsi:type="dcterms:W3CDTF">2015-10-08T19:15:07Z</dcterms:modified>
</cp:coreProperties>
</file>