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8" r:id="rId2"/>
    <p:sldId id="257" r:id="rId3"/>
    <p:sldId id="271" r:id="rId4"/>
    <p:sldId id="274" r:id="rId5"/>
    <p:sldId id="264" r:id="rId6"/>
    <p:sldId id="258" r:id="rId7"/>
    <p:sldId id="272" r:id="rId8"/>
    <p:sldId id="269" r:id="rId9"/>
    <p:sldId id="265" r:id="rId10"/>
    <p:sldId id="267" r:id="rId11"/>
    <p:sldId id="270" r:id="rId12"/>
    <p:sldId id="266" r:id="rId13"/>
    <p:sldId id="275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0066"/>
    <a:srgbClr val="000099"/>
    <a:srgbClr val="0000FF"/>
    <a:srgbClr val="66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8" d="100"/>
          <a:sy n="68" d="100"/>
        </p:scale>
        <p:origin x="-123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26353B-CB5E-4B59-A068-E1645ABEEA98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8CD22A-D832-4A5B-8689-9D7D7B3C0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8CD22A-D832-4A5B-8689-9D7D7B3C08AF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биб--тека\Новая папка\49-3435-357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09600" y="304800"/>
            <a:ext cx="8077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hlink"/>
                </a:solidFill>
                <a:latin typeface="Monotype Corsiva" pitchFamily="66" charset="0"/>
              </a:rPr>
              <a:t>                        Международный интернет– проект: «Диалог культур», </a:t>
            </a:r>
          </a:p>
          <a:p>
            <a:r>
              <a:rPr lang="ru-RU" dirty="0" smtClean="0">
                <a:solidFill>
                  <a:schemeClr val="hlink"/>
                </a:solidFill>
                <a:latin typeface="Monotype Corsiva" pitchFamily="66" charset="0"/>
              </a:rPr>
              <a:t>                                  посвящённый Году Литературы в России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Конкурс     мультимедиа-проектов</a:t>
            </a:r>
          </a:p>
          <a:p>
            <a:pPr algn="ctr"/>
            <a:r>
              <a:rPr lang="ru-RU" b="1" dirty="0" smtClean="0"/>
              <a:t>«Хранитель мудрости»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86200" y="4495800"/>
            <a:ext cx="4724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Выполнили : Зиннатуллина Чулпан Габбасовна, Каримова Исламия Илгизаровна,Зиганшина Гульшат Илшатовна, ученики  МБОУ “Большерусаковская СОШ Кайбицкого муниципального района Республики Татарстан”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esktop\биб--тека\Новая папка\img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F:\библиотека карт\SAM_46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4495800" cy="32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 descr="F:\библиотека карт\SAM_46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3505200"/>
            <a:ext cx="4114800" cy="3200400"/>
          </a:xfrm>
          <a:prstGeom prst="rect">
            <a:avLst/>
          </a:prstGeom>
          <a:noFill/>
        </p:spPr>
      </p:pic>
      <p:pic>
        <p:nvPicPr>
          <p:cNvPr id="1026" name="Picture 2" descr="F:\IMG_20150413_12094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505200"/>
            <a:ext cx="4724400" cy="3124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F:\IMG_20150413_12104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00600" y="228600"/>
            <a:ext cx="4114800" cy="3124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 rot="20474551">
            <a:off x="1471558" y="2804723"/>
            <a:ext cx="6324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66"/>
                </a:solidFill>
                <a:latin typeface="Arial Black" pitchFamily="34" charset="0"/>
              </a:rPr>
              <a:t>Наша библиотека</a:t>
            </a:r>
            <a:endParaRPr lang="ru-RU" sz="4400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биб--тека\Новая папка\img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1" name="Picture 3" descr="F:\SAM_02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533400"/>
            <a:ext cx="3733800" cy="3352800"/>
          </a:xfrm>
          <a:prstGeom prst="rect">
            <a:avLst/>
          </a:prstGeom>
          <a:noFill/>
        </p:spPr>
      </p:pic>
      <p:pic>
        <p:nvPicPr>
          <p:cNvPr id="2052" name="Picture 4" descr="F:\SAM_83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533400"/>
            <a:ext cx="4724400" cy="3276600"/>
          </a:xfrm>
          <a:prstGeom prst="rect">
            <a:avLst/>
          </a:prstGeom>
          <a:noFill/>
        </p:spPr>
      </p:pic>
      <p:pic>
        <p:nvPicPr>
          <p:cNvPr id="2053" name="Picture 5" descr="F:\SAM_839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4114800"/>
            <a:ext cx="3962400" cy="2514600"/>
          </a:xfrm>
          <a:prstGeom prst="rect">
            <a:avLst/>
          </a:prstGeom>
          <a:noFill/>
        </p:spPr>
      </p:pic>
      <p:pic>
        <p:nvPicPr>
          <p:cNvPr id="7" name="Picture 2" descr="C:\Users\Альфия\Desktop\Новая папка\IMG_056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19600" y="3962400"/>
            <a:ext cx="4419600" cy="2586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биб--тека\Новая папка\3388340-93fccdf150d490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 rot="10800000" flipV="1">
            <a:off x="228600" y="1676400"/>
            <a:ext cx="594359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6831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Библиотека и была, и будет</a:t>
            </a:r>
            <a:r>
              <a:rPr lang="ru-RU" sz="2400" dirty="0" smtClean="0">
                <a:solidFill>
                  <a:srgbClr val="FF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</a:t>
            </a:r>
          </a:p>
          <a:p>
            <a:pPr marL="0" marR="0" lvl="0" indent="46831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Священный храм живых печатных слов.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6831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ее жрецах ходил и юный Бунин,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6831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целых тридцать лет – мудрец         </a:t>
            </a:r>
          </a:p>
          <a:p>
            <a:pPr marL="0" marR="0" lvl="0" indent="46831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FF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Крылов…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68313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В. Черкесов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1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1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1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биб--тека\Новая папка\49-3435-357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 rot="20953891">
            <a:off x="1143000" y="1676400"/>
            <a:ext cx="6858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Спасибо за             </a:t>
            </a:r>
          </a:p>
          <a:p>
            <a:r>
              <a:rPr lang="ru-RU" sz="72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           внимание</a:t>
            </a:r>
            <a:endParaRPr lang="ru-RU" sz="7200" dirty="0"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биб--тека\Новая папка\1bfc037105cbb8984f9e17de3e51bce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33400" y="0"/>
            <a:ext cx="9677400" cy="70866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2400" y="381000"/>
            <a:ext cx="8534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Библиотека - живой меняющийся организм,    энергию которому дают люди, читатели, учителя, ученики. </a:t>
            </a:r>
            <a:endParaRPr lang="ru-RU" sz="24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600200"/>
            <a:ext cx="899160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    В учебнике русского языка мы прочитали упражнение о библиотеке 21 века. Нам захотелось узнать все об истории возникновения библиотек, о работе библиотекаря.</a:t>
            </a:r>
          </a:p>
          <a:p>
            <a:pPr>
              <a:defRPr/>
            </a:pPr>
            <a:r>
              <a:rPr lang="ru-RU" sz="2000" i="1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 Цель</a:t>
            </a:r>
            <a:r>
              <a:rPr lang="ru-RU" sz="2000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 работы – изучение истории появления  разных библиотек;  показ роли библиотекаря  как «хранителя мудрости». </a:t>
            </a:r>
          </a:p>
          <a:p>
            <a:pPr>
              <a:defRPr/>
            </a:pPr>
            <a:r>
              <a:rPr lang="ru-RU" sz="2000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 Поставлены следующие </a:t>
            </a:r>
            <a:r>
              <a:rPr lang="ru-RU" sz="2000" i="1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задачи</a:t>
            </a:r>
            <a:r>
              <a:rPr lang="ru-RU" sz="2000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</a:p>
          <a:p>
            <a:pPr>
              <a:defRPr/>
            </a:pPr>
            <a:r>
              <a:rPr lang="ru-RU" sz="2000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1. Узнать из источников информации (словари, Интернет) , что такое библиотека.</a:t>
            </a:r>
          </a:p>
          <a:p>
            <a:pPr>
              <a:defRPr/>
            </a:pPr>
            <a:r>
              <a:rPr lang="ru-RU" sz="2000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2. Описать историю возникновения одной библиотеки Республики Татарстан.</a:t>
            </a:r>
          </a:p>
          <a:p>
            <a:pPr>
              <a:defRPr/>
            </a:pPr>
            <a:r>
              <a:rPr lang="ru-RU" sz="2000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3. Рассказать о роли школьной библиотеки , показать профессию педагога -библиотекаря </a:t>
            </a:r>
          </a:p>
          <a:p>
            <a:pPr>
              <a:defRPr/>
            </a:pPr>
            <a:endParaRPr lang="ru-RU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биб--тека\Новая папка\1294255_html_m18b0dd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38200" y="762001"/>
            <a:ext cx="7620000" cy="6000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          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Библиотека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(греч. «книга» и «место хранения») — учреждение, в котором хранятся собранные произведения печати и письменности для общественного пользования, также там осуществляется справочно-библиографическая работа. Библиотеки являются неотъемлемой частью страны и нации, отражают потребность человека в накоплении и приумножении знаний, культурном и интеллектуальном развитии.  В настоящее время существуют национальные, региональные, публичные, специальные, а также учебные (университетские, институтские, школьные).     </a:t>
            </a:r>
          </a:p>
          <a:p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Сегодня в нашей стране более 150 тысяч библиотек, в которых работают сотни тысяч квалифицированных библиотекарей. Национальные библиотеки нашей страны - Российская государственная библиотека в Москве и Российская национальная в Санкт-Петербурге - входят в пятерку крупнейших библиотечных учреждений мира.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биб--тека\Новая папка\1294255_html_m18b0dd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3000" y="1143000"/>
            <a:ext cx="68580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Первые библиотеки на территории Республики  Татарстан появились в Волжской 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Булгарии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как собрание рукописной религиозной и учебной литературы.                            В Казанском ханстве было  4 типа библиотек: личные, учебные, книжные собрания при мечетях и дворцовые.        Дальнейшее распространение библиотек связано                            с открытием русских учебных заведений в 18 веке.                               В начале 20 века  в Казане  работали  33 русских и несколько татарских обществ библиотек. 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Республика Татарстан тоже может гордиться своими национальными библиотеками. Это и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Национальная библиотека Республики Татарстан, Республиканская юношеская библиотека Татарстана.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4267200"/>
          </a:xfrm>
          <a:prstGeom prst="rect">
            <a:avLst/>
          </a:prstGeom>
          <a:noFill/>
        </p:spPr>
      </p:pic>
      <p:pic>
        <p:nvPicPr>
          <p:cNvPr id="9218" name="Picture 2" descr="C:\Users\user\Desktop\биб--тека\Новая папка\i (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267201"/>
            <a:ext cx="9144000" cy="259079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81000" y="4572000"/>
            <a:ext cx="8534400" cy="1577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Это единственная публичная библиотека мира, занимающаяся вопросами комплектования, сохранения и распространения татарской книги и литературы о республике.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С 1919 года в нем располагается</a:t>
            </a:r>
            <a:endParaRPr lang="en-US" sz="2400" dirty="0" smtClean="0">
              <a:solidFill>
                <a:schemeClr val="accent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400" b="1" dirty="0" smtClean="0">
                <a:solidFill>
                  <a:srgbClr val="FF00FF"/>
                </a:solidFill>
              </a:rPr>
              <a:t>Национальная библиотека РТ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биб--тека\Новая папка\62532-yarkiy-shablon-dlya-prezentac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Users\user\Desktop\биб--тека\Новая папка\62532-yarkiy-shablon-dlya-prezentac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677400" cy="70104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14400" y="5105400"/>
            <a:ext cx="7696200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09600" y="5181600"/>
            <a:ext cx="8229600" cy="3194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bg1"/>
                </a:solidFill>
              </a:rPr>
              <a:t>Российская государственная библиотека</a:t>
            </a:r>
            <a:r>
              <a:rPr lang="ru-RU" dirty="0" smtClean="0">
                <a:solidFill>
                  <a:schemeClr val="bg1"/>
                </a:solidFill>
              </a:rPr>
              <a:t>  в Москве</a:t>
            </a:r>
            <a:r>
              <a:rPr lang="ru-RU" sz="1600" dirty="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066800" y="1"/>
            <a:ext cx="6934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3300"/>
                </a:solidFill>
              </a:rPr>
              <a:t>      Республиканская юношеская библиотека Татарстана </a:t>
            </a:r>
            <a:endParaRPr lang="ru-RU" b="1" dirty="0">
              <a:solidFill>
                <a:srgbClr val="FF33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2400" y="381000"/>
            <a:ext cx="784860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lang="ru-RU" sz="16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Была создана как центр информации, духовного общения и досуга молодежи, методический центр для библиотек всех систем и ведомств, работающих с молодежью и средствами массовой информации в 1976 году, а в июне 1978 года распахнула свои двери для читателей. Фонд библиотеки насчитывает около 106 тысяч экземпляров книг, более 160 наименований газет и журналов, 3700 экземпляров аудио и видеокассет, CD-дисков. </a:t>
            </a:r>
          </a:p>
          <a:p>
            <a:pPr algn="just"/>
            <a:r>
              <a:rPr lang="ru-RU" sz="16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            Справочно-библиографический аппарат библиотеки состоит из традиционных и электронных каталогов и картотек. Сегодня наиболее востребован читателями электронный каталог РЮБ. </a:t>
            </a:r>
          </a:p>
          <a:p>
            <a:pPr algn="just"/>
            <a:r>
              <a:rPr lang="ru-RU" sz="16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     В библиотеке всегда кипит жизнь. Среди пользователей библиотеки - 85 % учащаяся и студенческая молодежь, а также педагоги и воспитатели юношества. Для них проводятся дни информации, </a:t>
            </a:r>
            <a:r>
              <a:rPr lang="ru-RU" sz="1600" b="1" dirty="0" err="1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профориентационная</a:t>
            </a:r>
            <a:r>
              <a:rPr lang="ru-RU" sz="16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работа, организуются беседы со специалистами. Популярна библиотека у молодёжи как </a:t>
            </a:r>
            <a:r>
              <a:rPr lang="ru-RU" sz="1600" b="1" dirty="0" err="1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культурно-досуговый</a:t>
            </a:r>
            <a:r>
              <a:rPr lang="ru-RU" sz="16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центр. Проводятся встречи с писателями, поэтами, литературоведами Казани. </a:t>
            </a:r>
          </a:p>
          <a:p>
            <a:pPr algn="just"/>
            <a:r>
              <a:rPr lang="ru-RU" sz="16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      Сегодня можно твёрдо сказать, что библиотека востребована читателями и имеет неповторимое лицо в библиотечном пространстве нашего города Казани и республики. </a:t>
            </a:r>
          </a:p>
          <a:p>
            <a:pPr algn="just"/>
            <a:r>
              <a:rPr lang="ru-RU" sz="12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              </a:t>
            </a:r>
          </a:p>
          <a:p>
            <a:pPr algn="just"/>
            <a:r>
              <a:rPr lang="ru-RU" sz="12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              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6" descr="ru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5334000"/>
            <a:ext cx="228282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7" descr="tb_p000000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7200" y="533400"/>
            <a:ext cx="1447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tb_p00000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7400" y="5410200"/>
            <a:ext cx="1981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tb_p000000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77200" y="2057400"/>
            <a:ext cx="146685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9" descr="tb_p00000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077200" y="3810000"/>
            <a:ext cx="1447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3" descr="tb_p000000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34200" y="5334000"/>
            <a:ext cx="2590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1" descr="tb_p000001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400" y="5334000"/>
            <a:ext cx="1676400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user\Desktop\биб--тека\Новая папка\2036217191_main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81000" y="381000"/>
            <a:ext cx="6248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Просто невозможно представить нашу жизнь без книг и без библиотек. Каждый день массовые библиотеки наших городов и районов распахивают свои двери читателям. </a:t>
            </a:r>
          </a:p>
          <a:p>
            <a:pPr algn="ctr"/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Дмитрий Сергеевич Лихачев </a:t>
            </a:r>
            <a:r>
              <a:rPr lang="ru-RU" b="1" i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сказал: "Человечество не выживет физически, если погибнет духовно". </a:t>
            </a:r>
          </a:p>
          <a:p>
            <a:pPr algn="ctr"/>
            <a:r>
              <a:rPr lang="ru-RU" b="1" i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Так вот, погибнуть духовно не дадут библиотеки и люди, чья профессия - библиотекарь. Сегодняшние библиотеки - не только хранилища книг. Это настоящие культурные центры с регулярно проводимыми образовательными мероприятиями и постоянно действующими тематическими выставками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биб--тека\Новая папка\img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95600" y="609600"/>
            <a:ext cx="58674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0099"/>
                </a:solidFill>
              </a:rPr>
              <a:t>    </a:t>
            </a:r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Важную роль  в жизни ученика  играет  школьная  библиотека. Библиотекарь - это и друг,     и наставник, и психолог, с ним легко и интересно. Быть библиотекарем – это очень ответственное дело.</a:t>
            </a:r>
            <a:b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      Педагог –библиотекарь поддерживает и развивает творческие способности школьников с использованием новейших технологий , повышает престиж книг и чтения, осуществляет поддержку проектной деятельности учителей-предметников. Настоящий библиотекарь всегда знает, как искать.  Профессия школьного библиотекаря требует знания            во многих областях. </a:t>
            </a:r>
          </a:p>
          <a:p>
            <a:endParaRPr lang="ru-RU" dirty="0"/>
          </a:p>
        </p:txBody>
      </p:sp>
      <p:pic>
        <p:nvPicPr>
          <p:cNvPr id="5" name="Picture 1" descr="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609600"/>
            <a:ext cx="2209800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F:\Рисунок2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0400" y="4800600"/>
            <a:ext cx="5562600" cy="1828800"/>
          </a:xfrm>
          <a:prstGeom prst="rect">
            <a:avLst/>
          </a:prstGeom>
          <a:noFill/>
        </p:spPr>
      </p:pic>
      <p:pic>
        <p:nvPicPr>
          <p:cNvPr id="2051" name="Picture 3" descr="F:\библиотека карт\SAM_462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3124200"/>
            <a:ext cx="2590800" cy="35052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биб--тека\Новая папка\img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81000" y="1028343"/>
            <a:ext cx="8229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       В нашей школе тоже есть библиотека. Она небольшая, но в ней собрано много книг и учебников.  В библиотеке чисто и уютно. Мы часто обращаемся нашему библиотекарю </a:t>
            </a:r>
            <a:r>
              <a:rPr lang="ru-RU" sz="2400" i="1" dirty="0" err="1" smtClean="0">
                <a:latin typeface="Arial" pitchFamily="34" charset="0"/>
                <a:cs typeface="Arial" pitchFamily="34" charset="0"/>
              </a:rPr>
              <a:t>Тимуршиной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2400" i="1" dirty="0" err="1" smtClean="0">
                <a:latin typeface="Arial" pitchFamily="34" charset="0"/>
                <a:cs typeface="Arial" pitchFamily="34" charset="0"/>
              </a:rPr>
              <a:t>Альфие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 smtClean="0">
                <a:latin typeface="Arial" pitchFamily="34" charset="0"/>
                <a:cs typeface="Arial" pitchFamily="34" charset="0"/>
              </a:rPr>
              <a:t>Абраровне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. Она знаток своего дела. Быстро находит любой материал, знает, где что лежит, готовит интересные мероприятия. Всегда помогает учителям и ученикам в поиске информации. Конечно, нет  у нас таких условий, как в больших городских  или районных библиотеках. Но мы любим свою библиотеку и уважаем </a:t>
            </a:r>
            <a:r>
              <a:rPr lang="ru-RU" sz="2400" i="1" dirty="0" err="1" smtClean="0">
                <a:latin typeface="Arial" pitchFamily="34" charset="0"/>
                <a:cs typeface="Arial" pitchFamily="34" charset="0"/>
              </a:rPr>
              <a:t>Альфию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2400" i="1" dirty="0" err="1" smtClean="0">
                <a:latin typeface="Arial" pitchFamily="34" charset="0"/>
                <a:cs typeface="Arial" pitchFamily="34" charset="0"/>
              </a:rPr>
              <a:t>Абраровну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        Ведь они -  «хранители мудрости»!</a:t>
            </a:r>
            <a:endParaRPr lang="ru-RU" sz="2400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763</Words>
  <Application>Microsoft Office PowerPoint</Application>
  <PresentationFormat>Экран (4:3)</PresentationFormat>
  <Paragraphs>47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41</cp:revision>
  <dcterms:created xsi:type="dcterms:W3CDTF">2015-04-09T17:38:23Z</dcterms:created>
  <dcterms:modified xsi:type="dcterms:W3CDTF">2015-10-08T18:47:47Z</dcterms:modified>
</cp:coreProperties>
</file>