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99CC"/>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82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39EE6B-D8DC-4F16-A3FC-65B9B0B09BA0}" type="datetimeFigureOut">
              <a:rPr lang="ru-RU" smtClean="0"/>
              <a:pPr/>
              <a:t>08.10.2015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64DBAF-CC4B-44C8-AE34-457724DD490C}" type="slidenum">
              <a:rPr lang="ru-RU" smtClean="0"/>
              <a:pPr/>
              <a:t>‹#›</a:t>
            </a:fld>
            <a:endParaRPr lang="ru-RU"/>
          </a:p>
        </p:txBody>
      </p:sp>
    </p:spTree>
    <p:extLst>
      <p:ext uri="{BB962C8B-B14F-4D97-AF65-F5344CB8AC3E}">
        <p14:creationId xmlns:p14="http://schemas.microsoft.com/office/powerpoint/2010/main" val="2551987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Michael Joseph Jackson - American pop singer, dancer, songwriter, philanthropist, entrepreneur. Michael Jackson was born August 29, 1958 in the family of Joseph and Katherine in Gary (Indiana). He was the seventh of nine children. During his life, he became one of the most successful artists in history, winner of 13 Grammy Awards and dozens of other prizes. 13 times listed in the Guinness Book of Records; has sold about 750 million albums Jackson. Michael Jackson has made a significant contribution to the development of popular music videos, dance and fashion. The King of Pop is depicted in one of their favorite dance poses right arm slightly bent at the elbow, the index finger is pointing at the viewer, the left - on the chest and legs are ready to "moonwalk."</a:t>
            </a:r>
            <a:endParaRPr lang="ru-RU" dirty="0"/>
          </a:p>
        </p:txBody>
      </p:sp>
      <p:sp>
        <p:nvSpPr>
          <p:cNvPr id="4" name="Номер слайда 3"/>
          <p:cNvSpPr>
            <a:spLocks noGrp="1"/>
          </p:cNvSpPr>
          <p:nvPr>
            <p:ph type="sldNum" sz="quarter" idx="10"/>
          </p:nvPr>
        </p:nvSpPr>
        <p:spPr/>
        <p:txBody>
          <a:bodyPr/>
          <a:lstStyle/>
          <a:p>
            <a:fld id="{A764DBAF-CC4B-44C8-AE34-457724DD490C}" type="slidenum">
              <a:rPr lang="ru-RU" smtClean="0"/>
              <a:pPr/>
              <a:t>2</a:t>
            </a:fld>
            <a:endParaRPr lang="ru-RU"/>
          </a:p>
        </p:txBody>
      </p:sp>
    </p:spTree>
    <p:extLst>
      <p:ext uri="{BB962C8B-B14F-4D97-AF65-F5344CB8AC3E}">
        <p14:creationId xmlns:p14="http://schemas.microsoft.com/office/powerpoint/2010/main" val="1467747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764DBAF-CC4B-44C8-AE34-457724DD490C}" type="slidenum">
              <a:rPr lang="ru-RU" smtClean="0"/>
              <a:pPr/>
              <a:t>3</a:t>
            </a:fld>
            <a:endParaRPr lang="ru-RU"/>
          </a:p>
        </p:txBody>
      </p:sp>
    </p:spTree>
    <p:extLst>
      <p:ext uri="{BB962C8B-B14F-4D97-AF65-F5344CB8AC3E}">
        <p14:creationId xmlns:p14="http://schemas.microsoft.com/office/powerpoint/2010/main" val="3559714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-Foot bear - this gift to the city of Yekaterinburg Consul General of Germany </a:t>
            </a:r>
            <a:r>
              <a:rPr lang="en-US" dirty="0" err="1" smtClean="0"/>
              <a:t>Tilo</a:t>
            </a:r>
            <a:r>
              <a:rPr lang="en-US" dirty="0" smtClean="0"/>
              <a:t> </a:t>
            </a:r>
            <a:r>
              <a:rPr lang="en-US" dirty="0" err="1" smtClean="0"/>
              <a:t>Klinner</a:t>
            </a:r>
            <a:r>
              <a:rPr lang="en-US" dirty="0" smtClean="0"/>
              <a:t> in 2007. Bear, who for seven centuries adorn Berlin coat of arms, now is the "symbol of friendship between Germany and the Urals." </a:t>
            </a:r>
            <a:br>
              <a:rPr lang="en-US" dirty="0" smtClean="0"/>
            </a:br>
            <a:r>
              <a:rPr lang="en-US" dirty="0" smtClean="0"/>
              <a:t/>
            </a:r>
            <a:br>
              <a:rPr lang="en-US" dirty="0" smtClean="0"/>
            </a:br>
            <a:r>
              <a:rPr lang="en-US" dirty="0" smtClean="0"/>
              <a:t>Bear - a symbol of Germany and the Beast, who gave the name Berlin (bar (in German) - Bear) w Bears </a:t>
            </a:r>
            <a:r>
              <a:rPr lang="en-US" dirty="0" err="1" smtClean="0"/>
              <a:t>stoyatv</a:t>
            </a:r>
            <a:r>
              <a:rPr lang="en-US" dirty="0" smtClean="0"/>
              <a:t> throughout this country, and in 2002, the Germans decided to make their bears ambassadors. developed three standard options: running bear, standing on the front feet and dancing. </a:t>
            </a:r>
            <a:r>
              <a:rPr lang="en-US" dirty="0" err="1" smtClean="0"/>
              <a:t>Ekaterinburg</a:t>
            </a:r>
            <a:r>
              <a:rPr lang="en-US" dirty="0" smtClean="0"/>
              <a:t> went dancing</a:t>
            </a:r>
            <a:endParaRPr lang="ru-RU" dirty="0"/>
          </a:p>
        </p:txBody>
      </p:sp>
      <p:sp>
        <p:nvSpPr>
          <p:cNvPr id="4" name="Номер слайда 3"/>
          <p:cNvSpPr>
            <a:spLocks noGrp="1"/>
          </p:cNvSpPr>
          <p:nvPr>
            <p:ph type="sldNum" sz="quarter" idx="10"/>
          </p:nvPr>
        </p:nvSpPr>
        <p:spPr/>
        <p:txBody>
          <a:bodyPr/>
          <a:lstStyle/>
          <a:p>
            <a:fld id="{A764DBAF-CC4B-44C8-AE34-457724DD490C}" type="slidenum">
              <a:rPr lang="ru-RU" smtClean="0"/>
              <a:pPr/>
              <a:t>4</a:t>
            </a:fld>
            <a:endParaRPr lang="ru-RU"/>
          </a:p>
        </p:txBody>
      </p:sp>
    </p:spTree>
    <p:extLst>
      <p:ext uri="{BB962C8B-B14F-4D97-AF65-F5344CB8AC3E}">
        <p14:creationId xmlns:p14="http://schemas.microsoft.com/office/powerpoint/2010/main" val="1344221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C8A603F-3A8B-47B5-A54B-4B56133ED376}" type="datetimeFigureOut">
              <a:rPr lang="ru-RU" smtClean="0"/>
              <a:pPr/>
              <a:t>08.10.2015</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4E9DD8E3-736F-4E90-8E48-11BB4DF6B52D}"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C8A603F-3A8B-47B5-A54B-4B56133ED376}" type="datetimeFigureOut">
              <a:rPr lang="ru-RU" smtClean="0"/>
              <a:pPr/>
              <a:t>08.10.2015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9DD8E3-736F-4E90-8E48-11BB4DF6B52D}" type="slidenum">
              <a:rPr lang="ru-RU" smtClean="0"/>
              <a:pPr/>
              <a:t>‹#›</a:t>
            </a:fld>
            <a:endParaRPr lang="ru-RU"/>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C8A603F-3A8B-47B5-A54B-4B56133ED376}" type="datetimeFigureOut">
              <a:rPr lang="ru-RU" smtClean="0"/>
              <a:pPr/>
              <a:t>08.10.2015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9DD8E3-736F-4E90-8E48-11BB4DF6B52D}" type="slidenum">
              <a:rPr lang="ru-RU" smtClean="0"/>
              <a:pPr/>
              <a:t>‹#›</a:t>
            </a:fld>
            <a:endParaRPr lang="ru-RU"/>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C8A603F-3A8B-47B5-A54B-4B56133ED376}" type="datetimeFigureOut">
              <a:rPr lang="ru-RU" smtClean="0"/>
              <a:pPr/>
              <a:t>08.10.2015</a:t>
            </a:fld>
            <a:endParaRPr lang="ru-RU"/>
          </a:p>
        </p:txBody>
      </p:sp>
      <p:sp>
        <p:nvSpPr>
          <p:cNvPr id="9" name="Номер слайда 8"/>
          <p:cNvSpPr>
            <a:spLocks noGrp="1"/>
          </p:cNvSpPr>
          <p:nvPr>
            <p:ph type="sldNum" sz="quarter" idx="15"/>
          </p:nvPr>
        </p:nvSpPr>
        <p:spPr/>
        <p:txBody>
          <a:bodyPr rtlCol="0"/>
          <a:lstStyle/>
          <a:p>
            <a:fld id="{4E9DD8E3-736F-4E90-8E48-11BB4DF6B52D}"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C8A603F-3A8B-47B5-A54B-4B56133ED376}" type="datetimeFigureOut">
              <a:rPr lang="ru-RU" smtClean="0"/>
              <a:pPr/>
              <a:t>08.10.2015</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4E9DD8E3-736F-4E90-8E48-11BB4DF6B52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C8A603F-3A8B-47B5-A54B-4B56133ED376}" type="datetimeFigureOut">
              <a:rPr lang="ru-RU" smtClean="0"/>
              <a:pPr/>
              <a:t>08.10.2015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E9DD8E3-736F-4E90-8E48-11BB4DF6B52D}"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C8A603F-3A8B-47B5-A54B-4B56133ED376}" type="datetimeFigureOut">
              <a:rPr lang="ru-RU" smtClean="0"/>
              <a:pPr/>
              <a:t>08.10.2015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E9DD8E3-736F-4E90-8E48-11BB4DF6B52D}"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C8A603F-3A8B-47B5-A54B-4B56133ED376}" type="datetimeFigureOut">
              <a:rPr lang="ru-RU" smtClean="0"/>
              <a:pPr/>
              <a:t>08.10.2015</a:t>
            </a:fld>
            <a:endParaRPr lang="ru-RU"/>
          </a:p>
        </p:txBody>
      </p:sp>
      <p:sp>
        <p:nvSpPr>
          <p:cNvPr id="7" name="Номер слайда 6"/>
          <p:cNvSpPr>
            <a:spLocks noGrp="1"/>
          </p:cNvSpPr>
          <p:nvPr>
            <p:ph type="sldNum" sz="quarter" idx="11"/>
          </p:nvPr>
        </p:nvSpPr>
        <p:spPr/>
        <p:txBody>
          <a:bodyPr rtlCol="0"/>
          <a:lstStyle/>
          <a:p>
            <a:fld id="{4E9DD8E3-736F-4E90-8E48-11BB4DF6B52D}"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C8A603F-3A8B-47B5-A54B-4B56133ED376}" type="datetimeFigureOut">
              <a:rPr lang="ru-RU" smtClean="0"/>
              <a:pPr/>
              <a:t>08.10.2015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E9DD8E3-736F-4E90-8E48-11BB4DF6B52D}" type="slidenum">
              <a:rPr lang="ru-RU" smtClean="0"/>
              <a:pPr/>
              <a:t>‹#›</a:t>
            </a:fld>
            <a:endParaRPr lang="ru-RU"/>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C8A603F-3A8B-47B5-A54B-4B56133ED376}" type="datetimeFigureOut">
              <a:rPr lang="ru-RU" smtClean="0"/>
              <a:pPr/>
              <a:t>08.10.2015</a:t>
            </a:fld>
            <a:endParaRPr lang="ru-RU"/>
          </a:p>
        </p:txBody>
      </p:sp>
      <p:sp>
        <p:nvSpPr>
          <p:cNvPr id="22" name="Номер слайда 21"/>
          <p:cNvSpPr>
            <a:spLocks noGrp="1"/>
          </p:cNvSpPr>
          <p:nvPr>
            <p:ph type="sldNum" sz="quarter" idx="15"/>
          </p:nvPr>
        </p:nvSpPr>
        <p:spPr/>
        <p:txBody>
          <a:bodyPr rtlCol="0"/>
          <a:lstStyle/>
          <a:p>
            <a:fld id="{4E9DD8E3-736F-4E90-8E48-11BB4DF6B52D}"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C8A603F-3A8B-47B5-A54B-4B56133ED376}" type="datetimeFigureOut">
              <a:rPr lang="ru-RU" smtClean="0"/>
              <a:pPr/>
              <a:t>08.10.2015</a:t>
            </a:fld>
            <a:endParaRPr lang="ru-RU"/>
          </a:p>
        </p:txBody>
      </p:sp>
      <p:sp>
        <p:nvSpPr>
          <p:cNvPr id="18" name="Номер слайда 17"/>
          <p:cNvSpPr>
            <a:spLocks noGrp="1"/>
          </p:cNvSpPr>
          <p:nvPr>
            <p:ph type="sldNum" sz="quarter" idx="11"/>
          </p:nvPr>
        </p:nvSpPr>
        <p:spPr/>
        <p:txBody>
          <a:bodyPr rtlCol="0"/>
          <a:lstStyle/>
          <a:p>
            <a:fld id="{4E9DD8E3-736F-4E90-8E48-11BB4DF6B52D}"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C8A603F-3A8B-47B5-A54B-4B56133ED376}" type="datetimeFigureOut">
              <a:rPr lang="ru-RU" smtClean="0"/>
              <a:pPr/>
              <a:t>08.10.2015</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E9DD8E3-736F-4E90-8E48-11BB4DF6B52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heel spokes="8"/>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28794" y="1285860"/>
            <a:ext cx="6172200" cy="928694"/>
          </a:xfrm>
        </p:spPr>
        <p:txBody>
          <a:bodyPr>
            <a:normAutofit fontScale="90000"/>
          </a:bodyPr>
          <a:lstStyle/>
          <a:p>
            <a:r>
              <a:rPr lang="en-US" dirty="0" smtClean="0">
                <a:solidFill>
                  <a:schemeClr val="accent4">
                    <a:lumMod val="60000"/>
                    <a:lumOff val="40000"/>
                  </a:schemeClr>
                </a:solidFill>
              </a:rPr>
              <a:t>Interesting monuments in Yekaterinburg.</a:t>
            </a:r>
            <a:endParaRPr lang="ru-RU" dirty="0">
              <a:solidFill>
                <a:schemeClr val="accent4">
                  <a:lumMod val="60000"/>
                  <a:lumOff val="40000"/>
                </a:schemeClr>
              </a:solidFill>
            </a:endParaRPr>
          </a:p>
        </p:txBody>
      </p:sp>
      <p:sp>
        <p:nvSpPr>
          <p:cNvPr id="3" name="Подзаголовок 2"/>
          <p:cNvSpPr>
            <a:spLocks noGrp="1"/>
          </p:cNvSpPr>
          <p:nvPr>
            <p:ph type="subTitle" idx="1"/>
          </p:nvPr>
        </p:nvSpPr>
        <p:spPr>
          <a:xfrm>
            <a:off x="2214546" y="5643578"/>
            <a:ext cx="6172200" cy="785818"/>
          </a:xfrm>
        </p:spPr>
        <p:txBody>
          <a:bodyPr>
            <a:normAutofit/>
          </a:bodyPr>
          <a:lstStyle/>
          <a:p>
            <a:r>
              <a:rPr lang="en-US" sz="2800" dirty="0" smtClean="0">
                <a:solidFill>
                  <a:schemeClr val="accent2">
                    <a:lumMod val="60000"/>
                    <a:lumOff val="40000"/>
                  </a:schemeClr>
                </a:solidFill>
              </a:rPr>
              <a:t>by Popova Dina, 6 “A”</a:t>
            </a:r>
            <a:endParaRPr lang="ru-RU" sz="2800" dirty="0">
              <a:solidFill>
                <a:schemeClr val="accent2">
                  <a:lumMod val="60000"/>
                  <a:lumOff val="40000"/>
                </a:schemeClr>
              </a:solidFill>
            </a:endParaRPr>
          </a:p>
        </p:txBody>
      </p:sp>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786842" cy="928670"/>
          </a:xfrm>
        </p:spPr>
        <p:style>
          <a:lnRef idx="0">
            <a:schemeClr val="accent5"/>
          </a:lnRef>
          <a:fillRef idx="3">
            <a:schemeClr val="accent5"/>
          </a:fillRef>
          <a:effectRef idx="3">
            <a:schemeClr val="accent5"/>
          </a:effectRef>
          <a:fontRef idx="minor">
            <a:schemeClr val="lt1"/>
          </a:fontRef>
        </p:style>
        <p:txBody>
          <a:bodyPr/>
          <a:lstStyle/>
          <a:p>
            <a:r>
              <a:rPr lang="en-US" dirty="0" smtClean="0">
                <a:solidFill>
                  <a:srgbClr val="002060"/>
                </a:solidFill>
              </a:rPr>
              <a:t>Michael Joseph Jackson </a:t>
            </a:r>
            <a:endParaRPr lang="ru-RU" dirty="0">
              <a:solidFill>
                <a:srgbClr val="002060"/>
              </a:solidFill>
            </a:endParaRPr>
          </a:p>
        </p:txBody>
      </p:sp>
      <p:pic>
        <p:nvPicPr>
          <p:cNvPr id="4" name="Содержимое 3" descr="5_55_.jpg"/>
          <p:cNvPicPr>
            <a:picLocks noGrp="1" noChangeAspect="1"/>
          </p:cNvPicPr>
          <p:nvPr>
            <p:ph sz="quarter" idx="1"/>
          </p:nvPr>
        </p:nvPicPr>
        <p:blipFill>
          <a:blip r:embed="rId3"/>
          <a:stretch>
            <a:fillRect/>
          </a:stretch>
        </p:blipFill>
        <p:spPr>
          <a:xfrm>
            <a:off x="0" y="1000108"/>
            <a:ext cx="4214842" cy="5857892"/>
          </a:xfrm>
          <a:prstGeom prst="rect">
            <a:avLst/>
          </a:prstGeom>
          <a:solidFill>
            <a:srgbClr val="FFFFFF">
              <a:shade val="85000"/>
            </a:srgbClr>
          </a:solidFill>
          <a:ln w="88900" cap="sq">
            <a:solidFill>
              <a:srgbClr val="FFFFFF"/>
            </a:solidFill>
            <a:miter lim="800000"/>
          </a:ln>
          <a:effectLst>
            <a:glow rad="101600">
              <a:schemeClr val="accent3">
                <a:satMod val="175000"/>
                <a:alpha val="40000"/>
              </a:schemeClr>
            </a:glow>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Прямоугольник 5"/>
          <p:cNvSpPr/>
          <p:nvPr/>
        </p:nvSpPr>
        <p:spPr>
          <a:xfrm>
            <a:off x="4357686" y="948690"/>
            <a:ext cx="4572000" cy="5909310"/>
          </a:xfrm>
          <a:prstGeom prst="rect">
            <a:avLst/>
          </a:prstGeom>
        </p:spPr>
        <p:txBody>
          <a:bodyPr>
            <a:spAutoFit/>
          </a:bodyPr>
          <a:lstStyle/>
          <a:p>
            <a:r>
              <a:rPr lang="en-US" dirty="0" smtClean="0"/>
              <a:t>Michael Joseph Jackson - American pop singer, dancer, songwriter, philanthropist, entrepreneur. Michael Jackson was born August 29, 1958 in the family of Joseph and Katherine in Gary (Indiana). He was the seventh of nine children. During his life, he became one of the most successful artists in history, winner of 13 Grammy Awards and dozens of other prizes. 13 times listed in the Guinness Book of Records; has sold about 750 million albums Jackson. Michael Jackson has made a significant contribution to the development of popular music videos, dance and fashion. The King of Pop is depicted in one of their favorite dance poses right arm slightly bent at the elbow, the index finger is pointing at the viewer, the left - on the chest and legs are ready to "moonwalk."</a:t>
            </a:r>
            <a:endParaRPr lang="ru-RU" dirty="0"/>
          </a:p>
        </p:txBody>
      </p:sp>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6472254" cy="703282"/>
          </a:xfrm>
        </p:spPr>
        <p:style>
          <a:lnRef idx="0">
            <a:schemeClr val="accent1"/>
          </a:lnRef>
          <a:fillRef idx="3">
            <a:schemeClr val="accent1"/>
          </a:fillRef>
          <a:effectRef idx="3">
            <a:schemeClr val="accent1"/>
          </a:effectRef>
          <a:fontRef idx="minor">
            <a:schemeClr val="lt1"/>
          </a:fontRef>
        </p:style>
        <p:txBody>
          <a:bodyPr/>
          <a:lstStyle/>
          <a:p>
            <a:r>
              <a:rPr lang="en-US" dirty="0" err="1" smtClean="0">
                <a:solidFill>
                  <a:schemeClr val="accent4">
                    <a:lumMod val="75000"/>
                  </a:schemeClr>
                </a:solidFill>
              </a:rPr>
              <a:t>Gena</a:t>
            </a:r>
            <a:r>
              <a:rPr lang="en-US" dirty="0" smtClean="0">
                <a:solidFill>
                  <a:schemeClr val="accent4">
                    <a:lumMod val="75000"/>
                  </a:schemeClr>
                </a:solidFill>
              </a:rPr>
              <a:t> </a:t>
            </a:r>
            <a:r>
              <a:rPr lang="en-US" dirty="0" err="1" smtClean="0">
                <a:solidFill>
                  <a:schemeClr val="accent4">
                    <a:lumMod val="75000"/>
                  </a:schemeClr>
                </a:solidFill>
              </a:rPr>
              <a:t>bykin</a:t>
            </a:r>
            <a:endParaRPr lang="ru-RU" dirty="0">
              <a:solidFill>
                <a:schemeClr val="accent4">
                  <a:lumMod val="75000"/>
                </a:schemeClr>
              </a:solidFill>
            </a:endParaRPr>
          </a:p>
        </p:txBody>
      </p:sp>
      <p:pic>
        <p:nvPicPr>
          <p:cNvPr id="4" name="Содержимое 3" descr="0_583e1_988776aa_XL.jpg"/>
          <p:cNvPicPr>
            <a:picLocks noGrp="1" noChangeAspect="1"/>
          </p:cNvPicPr>
          <p:nvPr>
            <p:ph sz="quarter" idx="1"/>
          </p:nvPr>
        </p:nvPicPr>
        <p:blipFill>
          <a:blip r:embed="rId3"/>
          <a:stretch>
            <a:fillRect/>
          </a:stretch>
        </p:blipFill>
        <p:spPr>
          <a:xfrm>
            <a:off x="0" y="785794"/>
            <a:ext cx="3786182" cy="6072206"/>
          </a:xfrm>
        </p:spPr>
      </p:pic>
      <p:sp>
        <p:nvSpPr>
          <p:cNvPr id="5" name="Прямоугольник 4"/>
          <p:cNvSpPr/>
          <p:nvPr/>
        </p:nvSpPr>
        <p:spPr>
          <a:xfrm>
            <a:off x="3929058" y="714356"/>
            <a:ext cx="5000628" cy="5909310"/>
          </a:xfrm>
          <a:prstGeom prst="rect">
            <a:avLst/>
          </a:prstGeom>
        </p:spPr>
        <p:txBody>
          <a:bodyPr wrap="square">
            <a:spAutoFit/>
          </a:bodyPr>
          <a:lstStyle/>
          <a:p>
            <a:r>
              <a:rPr lang="en-US" dirty="0" smtClean="0"/>
              <a:t>Sculpture Director </a:t>
            </a:r>
            <a:r>
              <a:rPr lang="en-US" dirty="0" err="1" smtClean="0"/>
              <a:t>Bukin</a:t>
            </a:r>
            <a:r>
              <a:rPr lang="en-US" dirty="0" smtClean="0"/>
              <a:t> - the protagonist of the television series "Happy Together" on TNT . </a:t>
            </a:r>
            <a:r>
              <a:rPr lang="en-US" dirty="0" err="1" smtClean="0"/>
              <a:t>Gena</a:t>
            </a:r>
            <a:r>
              <a:rPr lang="en-US" dirty="0" smtClean="0"/>
              <a:t> </a:t>
            </a:r>
            <a:r>
              <a:rPr lang="en-US" dirty="0" err="1" smtClean="0"/>
              <a:t>Bukin</a:t>
            </a:r>
            <a:r>
              <a:rPr lang="en-US" dirty="0" smtClean="0"/>
              <a:t> serials became the first character in Russia , which immortalized for posterity. The sculpture was installed February 4, 2011 on the street Weiner closer to the shopping center " Greenwich" .</a:t>
            </a:r>
            <a:br>
              <a:rPr lang="en-US" dirty="0" smtClean="0"/>
            </a:br>
            <a:r>
              <a:rPr lang="en-US" dirty="0" smtClean="0"/>
              <a:t/>
            </a:r>
            <a:br>
              <a:rPr lang="en-US" dirty="0" smtClean="0"/>
            </a:br>
            <a:r>
              <a:rPr lang="en-US" dirty="0" smtClean="0"/>
              <a:t>Sculpture created by a member of the Union of Artists of Russia sculptor Victor </a:t>
            </a:r>
            <a:r>
              <a:rPr lang="en-US" dirty="0" err="1" smtClean="0"/>
              <a:t>Mosielev</a:t>
            </a:r>
            <a:r>
              <a:rPr lang="en-US" dirty="0" smtClean="0"/>
              <a:t> . As a result, the bronze Gennady </a:t>
            </a:r>
            <a:r>
              <a:rPr lang="en-US" dirty="0" err="1" smtClean="0"/>
              <a:t>Bukin</a:t>
            </a:r>
            <a:r>
              <a:rPr lang="en-US" dirty="0" smtClean="0"/>
              <a:t> turned heroic growth ( 2.2 m) and the solid weight ( 435 kg ) . In his left hand he holds a shoe which is a brooch in the form of bees and thumb of his right pants tucked in his belt . "When I sculpted </a:t>
            </a:r>
            <a:r>
              <a:rPr lang="en-US" dirty="0" err="1" smtClean="0"/>
              <a:t>Gena</a:t>
            </a:r>
            <a:r>
              <a:rPr lang="en-US" dirty="0" smtClean="0"/>
              <a:t> </a:t>
            </a:r>
            <a:r>
              <a:rPr lang="en-US" dirty="0" err="1" smtClean="0"/>
              <a:t>Bukin</a:t>
            </a:r>
            <a:r>
              <a:rPr lang="en-US" dirty="0" smtClean="0"/>
              <a:t> , I asked my friends , who are familiar with the series , to characterize the hero. Yet , as one said," </a:t>
            </a:r>
            <a:r>
              <a:rPr lang="en-US" dirty="0" err="1" smtClean="0"/>
              <a:t>Gena</a:t>
            </a:r>
            <a:r>
              <a:rPr lang="en-US" dirty="0" smtClean="0"/>
              <a:t> </a:t>
            </a:r>
            <a:r>
              <a:rPr lang="en-US" dirty="0" err="1" smtClean="0"/>
              <a:t>Bukin</a:t>
            </a:r>
            <a:r>
              <a:rPr lang="en-US" dirty="0" smtClean="0"/>
              <a:t> ? He certainly thumb should be tucked in his belt , "- said the sculptor Victor </a:t>
            </a:r>
            <a:r>
              <a:rPr lang="en-US" dirty="0" err="1" smtClean="0"/>
              <a:t>Mosielev</a:t>
            </a:r>
            <a:r>
              <a:rPr lang="en-US" dirty="0" smtClean="0"/>
              <a:t> .</a:t>
            </a:r>
            <a:endParaRPr lang="ru-RU" dirty="0"/>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46158"/>
          </a:xfrm>
        </p:spPr>
        <p:style>
          <a:lnRef idx="2">
            <a:schemeClr val="accent5">
              <a:shade val="50000"/>
            </a:schemeClr>
          </a:lnRef>
          <a:fillRef idx="1">
            <a:schemeClr val="accent5"/>
          </a:fillRef>
          <a:effectRef idx="0">
            <a:schemeClr val="accent5"/>
          </a:effectRef>
          <a:fontRef idx="minor">
            <a:schemeClr val="lt1"/>
          </a:fontRef>
        </p:style>
        <p:txBody>
          <a:bodyPr/>
          <a:lstStyle/>
          <a:p>
            <a:r>
              <a:rPr lang="en-US" dirty="0" smtClean="0"/>
              <a:t>Berlin Bear.</a:t>
            </a:r>
            <a:endParaRPr lang="ru-RU" dirty="0"/>
          </a:p>
        </p:txBody>
      </p:sp>
      <p:pic>
        <p:nvPicPr>
          <p:cNvPr id="4" name="Содержимое 3" descr="6(11).jpg"/>
          <p:cNvPicPr>
            <a:picLocks noGrp="1" noChangeAspect="1"/>
          </p:cNvPicPr>
          <p:nvPr>
            <p:ph sz="quarter" idx="1"/>
          </p:nvPr>
        </p:nvPicPr>
        <p:blipFill>
          <a:blip r:embed="rId3"/>
          <a:stretch>
            <a:fillRect/>
          </a:stretch>
        </p:blipFill>
        <p:spPr>
          <a:xfrm>
            <a:off x="0" y="857232"/>
            <a:ext cx="4929189" cy="6000768"/>
          </a:xfrm>
        </p:spPr>
      </p:pic>
      <p:sp>
        <p:nvSpPr>
          <p:cNvPr id="5" name="Прямоугольник 4"/>
          <p:cNvSpPr/>
          <p:nvPr/>
        </p:nvSpPr>
        <p:spPr>
          <a:xfrm>
            <a:off x="4929190" y="1000108"/>
            <a:ext cx="4500594" cy="4929222"/>
          </a:xfrm>
          <a:prstGeom prst="rect">
            <a:avLst/>
          </a:prstGeom>
        </p:spPr>
        <p:txBody>
          <a:bodyPr wrap="square">
            <a:spAutoFit/>
          </a:bodyPr>
          <a:lstStyle/>
          <a:p>
            <a:r>
              <a:rPr lang="en-US" dirty="0" smtClean="0"/>
              <a:t>-Foot bear - this gift to the city of Yekaterinburg Consul General of Germany </a:t>
            </a:r>
            <a:r>
              <a:rPr lang="en-US" dirty="0" err="1" smtClean="0"/>
              <a:t>Tilo</a:t>
            </a:r>
            <a:r>
              <a:rPr lang="en-US" dirty="0" smtClean="0"/>
              <a:t> </a:t>
            </a:r>
            <a:r>
              <a:rPr lang="en-US" dirty="0" err="1" smtClean="0"/>
              <a:t>Klinner</a:t>
            </a:r>
            <a:r>
              <a:rPr lang="en-US" dirty="0" smtClean="0"/>
              <a:t> in 2007. Bear, who for seven centuries adorn Berlin coat of arms, now is the "symbol of friendship between Germany and the Urals." </a:t>
            </a:r>
            <a:br>
              <a:rPr lang="en-US" dirty="0" smtClean="0"/>
            </a:br>
            <a:r>
              <a:rPr lang="en-US" dirty="0" smtClean="0"/>
              <a:t/>
            </a:r>
            <a:br>
              <a:rPr lang="en-US" dirty="0" smtClean="0"/>
            </a:br>
            <a:r>
              <a:rPr lang="en-US" dirty="0" smtClean="0"/>
              <a:t>Bear - a symbol of Germany and the Beast, who gave the name Berlin (bar (in German) - Bear) w Bears </a:t>
            </a:r>
            <a:r>
              <a:rPr lang="en-US" dirty="0" err="1" smtClean="0"/>
              <a:t>stoyatv</a:t>
            </a:r>
            <a:r>
              <a:rPr lang="en-US" dirty="0" smtClean="0"/>
              <a:t> throughout this country, and in 2002, the Germans decided to make their bears ambassadors. developed three standard options: running bear, standing on the front feet and dancing. </a:t>
            </a:r>
            <a:r>
              <a:rPr lang="en-US" dirty="0" err="1" smtClean="0"/>
              <a:t>Ekaterinburg</a:t>
            </a:r>
            <a:r>
              <a:rPr lang="en-US" dirty="0" smtClean="0"/>
              <a:t> went dancing</a:t>
            </a:r>
            <a:endParaRPr lang="ru-RU" dirty="0"/>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2IxMi00ZG.jpg"/>
          <p:cNvPicPr>
            <a:picLocks noGrp="1" noChangeAspect="1"/>
          </p:cNvPicPr>
          <p:nvPr>
            <p:ph sz="quarter" idx="1"/>
          </p:nvPr>
        </p:nvPicPr>
        <p:blipFill>
          <a:blip r:embed="rId2"/>
          <a:stretch>
            <a:fillRect/>
          </a:stretch>
        </p:blipFill>
        <p:spPr>
          <a:xfrm>
            <a:off x="0" y="0"/>
            <a:ext cx="9144000" cy="6858000"/>
          </a:xfrm>
        </p:spPr>
        <p:style>
          <a:lnRef idx="3">
            <a:schemeClr val="lt1"/>
          </a:lnRef>
          <a:fillRef idx="1">
            <a:schemeClr val="accent3"/>
          </a:fillRef>
          <a:effectRef idx="1">
            <a:schemeClr val="accent3"/>
          </a:effectRef>
          <a:fontRef idx="minor">
            <a:schemeClr val="lt1"/>
          </a:fontRef>
        </p:style>
      </p:pic>
      <p:sp>
        <p:nvSpPr>
          <p:cNvPr id="6" name="Сердце 5"/>
          <p:cNvSpPr/>
          <p:nvPr/>
        </p:nvSpPr>
        <p:spPr>
          <a:xfrm>
            <a:off x="8215338" y="4143380"/>
            <a:ext cx="500066" cy="571504"/>
          </a:xfrm>
          <a:prstGeom prst="hear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Tree>
  </p:cSld>
  <p:clrMapOvr>
    <a:masterClrMapping/>
  </p:clrMapOvr>
  <p:transition>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131</TotalTime>
  <Words>469</Words>
  <Application>Microsoft Office PowerPoint</Application>
  <PresentationFormat>Экран (4:3)</PresentationFormat>
  <Paragraphs>13</Paragraphs>
  <Slides>5</Slides>
  <Notes>3</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5</vt:i4>
      </vt:variant>
    </vt:vector>
  </HeadingPairs>
  <TitlesOfParts>
    <vt:vector size="10" baseType="lpstr">
      <vt:lpstr>Calibri</vt:lpstr>
      <vt:lpstr>Century Schoolbook</vt:lpstr>
      <vt:lpstr>Wingdings</vt:lpstr>
      <vt:lpstr>Wingdings 2</vt:lpstr>
      <vt:lpstr>Эркер</vt:lpstr>
      <vt:lpstr>Interesting monuments in Yekaterinburg.</vt:lpstr>
      <vt:lpstr>Michael Joseph Jackson </vt:lpstr>
      <vt:lpstr>Gena bykin</vt:lpstr>
      <vt:lpstr>Berlin Bear.</vt:lpstr>
      <vt:lpstr>Презентация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most interesting monuments of Yekaterinburg.</dc:title>
  <dc:creator>Admin</dc:creator>
  <cp:lastModifiedBy>Evgeniy Goncharov</cp:lastModifiedBy>
  <cp:revision>14</cp:revision>
  <dcterms:created xsi:type="dcterms:W3CDTF">2014-04-23T09:20:32Z</dcterms:created>
  <dcterms:modified xsi:type="dcterms:W3CDTF">2015-10-08T17:25:38Z</dcterms:modified>
</cp:coreProperties>
</file>