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73" r:id="rId2"/>
    <p:sldId id="301" r:id="rId3"/>
    <p:sldId id="282" r:id="rId4"/>
    <p:sldId id="256" r:id="rId5"/>
    <p:sldId id="321" r:id="rId6"/>
    <p:sldId id="274" r:id="rId7"/>
    <p:sldId id="257" r:id="rId8"/>
    <p:sldId id="258" r:id="rId9"/>
    <p:sldId id="298" r:id="rId10"/>
    <p:sldId id="313" r:id="rId11"/>
    <p:sldId id="278" r:id="rId12"/>
    <p:sldId id="296" r:id="rId13"/>
    <p:sldId id="292" r:id="rId14"/>
    <p:sldId id="261" r:id="rId15"/>
    <p:sldId id="270" r:id="rId16"/>
    <p:sldId id="310" r:id="rId17"/>
    <p:sldId id="271" r:id="rId18"/>
    <p:sldId id="302" r:id="rId19"/>
    <p:sldId id="266" r:id="rId20"/>
    <p:sldId id="269"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E0BE3"/>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207" autoAdjust="0"/>
    <p:restoredTop sz="94654" autoAdjust="0"/>
  </p:normalViewPr>
  <p:slideViewPr>
    <p:cSldViewPr>
      <p:cViewPr varScale="1">
        <p:scale>
          <a:sx n="100" d="100"/>
          <a:sy n="100" d="100"/>
        </p:scale>
        <p:origin x="-264" y="-90"/>
      </p:cViewPr>
      <p:guideLst>
        <p:guide orient="horz" pos="2160"/>
        <p:guide pos="2880"/>
      </p:guideLst>
    </p:cSldViewPr>
  </p:slideViewPr>
  <p:notesTextViewPr>
    <p:cViewPr>
      <p:scale>
        <a:sx n="100" d="100"/>
        <a:sy n="100" d="100"/>
      </p:scale>
      <p:origin x="0" y="0"/>
    </p:cViewPr>
  </p:notesTextViewPr>
  <p:notesViewPr>
    <p:cSldViewPr>
      <p:cViewPr varScale="1">
        <p:scale>
          <a:sx n="80" d="100"/>
          <a:sy n="80" d="100"/>
        </p:scale>
        <p:origin x="-1974" y="-9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Office_Excel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u-RU"/>
  <c:chart>
    <c:plotArea>
      <c:layout>
        <c:manualLayout>
          <c:layoutTarget val="inner"/>
          <c:xMode val="edge"/>
          <c:yMode val="edge"/>
          <c:x val="7.476764716566453E-2"/>
          <c:y val="4.1654787282364346E-2"/>
          <c:w val="0.6690088473080622"/>
          <c:h val="0.81574661569261664"/>
        </c:manualLayout>
      </c:layout>
      <c:barChart>
        <c:barDir val="col"/>
        <c:grouping val="clustered"/>
        <c:ser>
          <c:idx val="0"/>
          <c:order val="0"/>
          <c:tx>
            <c:strRef>
              <c:f>Лист1!$B$1</c:f>
              <c:strCache>
                <c:ptCount val="1"/>
                <c:pt idx="0">
                  <c:v>Площадь опоры, кв. см .</c:v>
                </c:pt>
              </c:strCache>
            </c:strRef>
          </c:tx>
          <c:spPr>
            <a:solidFill>
              <a:srgbClr val="FFFF00"/>
            </a:solidFill>
            <a:scene3d>
              <a:camera prst="orthographicFront"/>
              <a:lightRig rig="threePt" dir="t"/>
            </a:scene3d>
            <a:sp3d>
              <a:bevelT/>
            </a:sp3d>
          </c:spPr>
          <c:dLbls>
            <c:spPr>
              <a:noFill/>
              <a:ln>
                <a:noFill/>
              </a:ln>
              <a:effectLst/>
            </c:spPr>
            <c:txPr>
              <a:bodyPr/>
              <a:lstStyle/>
              <a:p>
                <a:pPr>
                  <a:defRPr sz="1200" b="1">
                    <a:latin typeface="Times New Roman" pitchFamily="18" charset="0"/>
                    <a:cs typeface="Times New Roman" pitchFamily="18" charset="0"/>
                  </a:defRPr>
                </a:pPr>
                <a:endParaRPr lang="ru-RU"/>
              </a:p>
            </c:txPr>
            <c:dLblPos val="ctr"/>
            <c:showVal val="1"/>
            <c:extLst>
              <c:ext xmlns:c15="http://schemas.microsoft.com/office/drawing/2012/chart" uri="{CE6537A1-D6FC-4f65-9D91-7224C49458BB}">
                <c15:layout/>
                <c15:showLeaderLines val="0"/>
              </c:ext>
            </c:extLst>
          </c:dLbls>
          <c:cat>
            <c:strRef>
              <c:f>Лист1!$A$2:$A$7</c:f>
              <c:strCache>
                <c:ptCount val="6"/>
                <c:pt idx="0">
                  <c:v>3 см</c:v>
                </c:pt>
                <c:pt idx="1">
                  <c:v>4 см</c:v>
                </c:pt>
                <c:pt idx="2">
                  <c:v>6 см</c:v>
                </c:pt>
                <c:pt idx="3">
                  <c:v>8 см</c:v>
                </c:pt>
                <c:pt idx="4">
                  <c:v>10 см</c:v>
                </c:pt>
                <c:pt idx="5">
                  <c:v>11 см</c:v>
                </c:pt>
              </c:strCache>
            </c:strRef>
          </c:cat>
          <c:val>
            <c:numRef>
              <c:f>Лист1!$B$2:$B$7</c:f>
              <c:numCache>
                <c:formatCode>General</c:formatCode>
                <c:ptCount val="6"/>
                <c:pt idx="0">
                  <c:v>150</c:v>
                </c:pt>
                <c:pt idx="1">
                  <c:v>139</c:v>
                </c:pt>
                <c:pt idx="2">
                  <c:v>134</c:v>
                </c:pt>
                <c:pt idx="3">
                  <c:v>112</c:v>
                </c:pt>
                <c:pt idx="4">
                  <c:v>85</c:v>
                </c:pt>
                <c:pt idx="5">
                  <c:v>50</c:v>
                </c:pt>
              </c:numCache>
            </c:numRef>
          </c:val>
        </c:ser>
        <c:ser>
          <c:idx val="1"/>
          <c:order val="1"/>
          <c:tx>
            <c:strRef>
              <c:f>Лист1!$C$1</c:f>
              <c:strCache>
                <c:ptCount val="1"/>
                <c:pt idx="0">
                  <c:v>Давление на  стопу, кПа</c:v>
                </c:pt>
              </c:strCache>
            </c:strRef>
          </c:tx>
          <c:spPr>
            <a:solidFill>
              <a:srgbClr val="FF0000"/>
            </a:solidFill>
            <a:ln>
              <a:solidFill>
                <a:srgbClr val="C00000">
                  <a:alpha val="76000"/>
                </a:srgbClr>
              </a:solidFill>
            </a:ln>
            <a:scene3d>
              <a:camera prst="orthographicFront"/>
              <a:lightRig rig="threePt" dir="t">
                <a:rot lat="0" lon="0" rev="0"/>
              </a:lightRig>
            </a:scene3d>
            <a:sp3d>
              <a:bevelT/>
            </a:sp3d>
          </c:spPr>
          <c:dLbls>
            <c:spPr>
              <a:noFill/>
              <a:ln>
                <a:noFill/>
              </a:ln>
              <a:effectLst/>
            </c:spPr>
            <c:txPr>
              <a:bodyPr/>
              <a:lstStyle/>
              <a:p>
                <a:pPr>
                  <a:defRPr sz="1200" b="1" baseline="0">
                    <a:latin typeface="Times New Roman" pitchFamily="18" charset="0"/>
                  </a:defRPr>
                </a:pPr>
                <a:endParaRPr lang="ru-RU"/>
              </a:p>
            </c:txPr>
            <c:dLblPos val="outEnd"/>
            <c:showVal val="1"/>
            <c:extLst>
              <c:ext xmlns:c15="http://schemas.microsoft.com/office/drawing/2012/chart" uri="{CE6537A1-D6FC-4f65-9D91-7224C49458BB}">
                <c15:layout/>
                <c15:showLeaderLines val="0"/>
              </c:ext>
            </c:extLst>
          </c:dLbls>
          <c:cat>
            <c:strRef>
              <c:f>Лист1!$A$2:$A$7</c:f>
              <c:strCache>
                <c:ptCount val="6"/>
                <c:pt idx="0">
                  <c:v>3 см</c:v>
                </c:pt>
                <c:pt idx="1">
                  <c:v>4 см</c:v>
                </c:pt>
                <c:pt idx="2">
                  <c:v>6 см</c:v>
                </c:pt>
                <c:pt idx="3">
                  <c:v>8 см</c:v>
                </c:pt>
                <c:pt idx="4">
                  <c:v>10 см</c:v>
                </c:pt>
                <c:pt idx="5">
                  <c:v>11 см</c:v>
                </c:pt>
              </c:strCache>
            </c:strRef>
          </c:cat>
          <c:val>
            <c:numRef>
              <c:f>Лист1!$C$2:$C$7</c:f>
              <c:numCache>
                <c:formatCode>General</c:formatCode>
                <c:ptCount val="6"/>
                <c:pt idx="0">
                  <c:v>39</c:v>
                </c:pt>
                <c:pt idx="1">
                  <c:v>42.3</c:v>
                </c:pt>
                <c:pt idx="2">
                  <c:v>44</c:v>
                </c:pt>
                <c:pt idx="3">
                  <c:v>52.5</c:v>
                </c:pt>
                <c:pt idx="4">
                  <c:v>69.599999999999994</c:v>
                </c:pt>
                <c:pt idx="5">
                  <c:v>117</c:v>
                </c:pt>
              </c:numCache>
            </c:numRef>
          </c:val>
        </c:ser>
        <c:ser>
          <c:idx val="2"/>
          <c:order val="2"/>
          <c:tx>
            <c:strRef>
              <c:f>Лист1!$D$1</c:f>
              <c:strCache>
                <c:ptCount val="1"/>
                <c:pt idx="0">
                  <c:v>Столбец1</c:v>
                </c:pt>
              </c:strCache>
            </c:strRef>
          </c:tx>
          <c:cat>
            <c:strRef>
              <c:f>Лист1!$A$2:$A$7</c:f>
              <c:strCache>
                <c:ptCount val="6"/>
                <c:pt idx="0">
                  <c:v>3 см</c:v>
                </c:pt>
                <c:pt idx="1">
                  <c:v>4 см</c:v>
                </c:pt>
                <c:pt idx="2">
                  <c:v>6 см</c:v>
                </c:pt>
                <c:pt idx="3">
                  <c:v>8 см</c:v>
                </c:pt>
                <c:pt idx="4">
                  <c:v>10 см</c:v>
                </c:pt>
                <c:pt idx="5">
                  <c:v>11 см</c:v>
                </c:pt>
              </c:strCache>
            </c:strRef>
          </c:cat>
          <c:val>
            <c:numRef>
              <c:f>Лист1!$D$2:$D$7</c:f>
              <c:numCache>
                <c:formatCode>General</c:formatCode>
                <c:ptCount val="6"/>
              </c:numCache>
            </c:numRef>
          </c:val>
        </c:ser>
        <c:gapWidth val="0"/>
        <c:overlap val="-2"/>
        <c:axId val="76788096"/>
        <c:axId val="76789632"/>
      </c:barChart>
      <c:catAx>
        <c:axId val="76788096"/>
        <c:scaling>
          <c:orientation val="minMax"/>
        </c:scaling>
        <c:axPos val="b"/>
        <c:numFmt formatCode="General" sourceLinked="0"/>
        <c:tickLblPos val="nextTo"/>
        <c:txPr>
          <a:bodyPr/>
          <a:lstStyle/>
          <a:p>
            <a:pPr>
              <a:defRPr sz="1600">
                <a:latin typeface="Times New Roman" pitchFamily="18" charset="0"/>
                <a:cs typeface="Times New Roman" pitchFamily="18" charset="0"/>
              </a:defRPr>
            </a:pPr>
            <a:endParaRPr lang="ru-RU"/>
          </a:p>
        </c:txPr>
        <c:crossAx val="76789632"/>
        <c:crosses val="autoZero"/>
        <c:auto val="1"/>
        <c:lblAlgn val="ctr"/>
        <c:lblOffset val="100"/>
      </c:catAx>
      <c:valAx>
        <c:axId val="76789632"/>
        <c:scaling>
          <c:orientation val="minMax"/>
          <c:max val="170"/>
          <c:min val="10"/>
        </c:scaling>
        <c:axPos val="l"/>
        <c:majorGridlines/>
        <c:numFmt formatCode="General" sourceLinked="1"/>
        <c:tickLblPos val="nextTo"/>
        <c:txPr>
          <a:bodyPr/>
          <a:lstStyle/>
          <a:p>
            <a:pPr>
              <a:defRPr sz="1400">
                <a:latin typeface="Times New Roman" pitchFamily="18" charset="0"/>
                <a:cs typeface="Times New Roman" pitchFamily="18" charset="0"/>
              </a:defRPr>
            </a:pPr>
            <a:endParaRPr lang="ru-RU"/>
          </a:p>
        </c:txPr>
        <c:crossAx val="76788096"/>
        <c:crosses val="autoZero"/>
        <c:crossBetween val="between"/>
        <c:majorUnit val="30"/>
        <c:minorUnit val="3"/>
      </c:valAx>
    </c:plotArea>
    <c:legend>
      <c:legendPos val="r"/>
      <c:layout>
        <c:manualLayout>
          <c:xMode val="edge"/>
          <c:yMode val="edge"/>
          <c:x val="0.76183432498245829"/>
          <c:y val="0.34108652677894385"/>
          <c:w val="0.23694732042668212"/>
          <c:h val="0.28415455451138083"/>
        </c:manualLayout>
      </c:layout>
    </c:legend>
    <c:plotVisOnly val="1"/>
    <c:dispBlanksAs val="gap"/>
  </c:chart>
  <c:txPr>
    <a:bodyPr/>
    <a:lstStyle/>
    <a:p>
      <a:pPr>
        <a:defRPr sz="1800"/>
      </a:pPr>
      <a:endParaRPr lang="ru-RU"/>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77B7CD-9EB5-4831-B182-94B49D16CD94}" type="datetimeFigureOut">
              <a:rPr lang="ru-RU" smtClean="0"/>
              <a:pPr/>
              <a:t>08.10.2015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3139706-B743-4292-8D10-7169085521D6}" type="slidenum">
              <a:rPr lang="ru-RU" smtClean="0"/>
              <a:pPr/>
              <a:t>‹#›</a:t>
            </a:fld>
            <a:endParaRPr lang="ru-RU"/>
          </a:p>
        </p:txBody>
      </p:sp>
    </p:spTree>
    <p:extLst>
      <p:ext uri="{BB962C8B-B14F-4D97-AF65-F5344CB8AC3E}">
        <p14:creationId xmlns="" xmlns:p14="http://schemas.microsoft.com/office/powerpoint/2010/main" val="16030580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83139706-B743-4292-8D10-7169085521D6}" type="slidenum">
              <a:rPr lang="ru-RU" smtClean="0"/>
              <a:pPr/>
              <a:t>17</a:t>
            </a:fld>
            <a:endParaRPr lang="ru-RU"/>
          </a:p>
        </p:txBody>
      </p:sp>
    </p:spTree>
    <p:extLst>
      <p:ext uri="{BB962C8B-B14F-4D97-AF65-F5344CB8AC3E}">
        <p14:creationId xmlns="" xmlns:p14="http://schemas.microsoft.com/office/powerpoint/2010/main" val="2546493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08.10.2015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08.10.2015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08.10.2015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08.10.2015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08.10.2015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08.10.2015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08.10.2015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08.10.2015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08.10.2015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08.10.2015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08.10.2015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08.10.2015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1.jpeg"/><Relationship Id="rId13" Type="http://schemas.openxmlformats.org/officeDocument/2006/relationships/image" Target="../media/image14.jpeg"/><Relationship Id="rId3" Type="http://schemas.openxmlformats.org/officeDocument/2006/relationships/slide" Target="slide14.xml"/><Relationship Id="rId7" Type="http://schemas.openxmlformats.org/officeDocument/2006/relationships/slide" Target="slide13.xml"/><Relationship Id="rId12" Type="http://schemas.openxmlformats.org/officeDocument/2006/relationships/image" Target="../media/image13.jpeg"/><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10.jpeg"/><Relationship Id="rId11" Type="http://schemas.openxmlformats.org/officeDocument/2006/relationships/slide" Target="slide16.xml"/><Relationship Id="rId5" Type="http://schemas.openxmlformats.org/officeDocument/2006/relationships/slide" Target="slide15.xml"/><Relationship Id="rId10" Type="http://schemas.openxmlformats.org/officeDocument/2006/relationships/image" Target="../media/image12.jpeg"/><Relationship Id="rId4" Type="http://schemas.openxmlformats.org/officeDocument/2006/relationships/image" Target="../media/image9.jpeg"/><Relationship Id="rId9" Type="http://schemas.openxmlformats.org/officeDocument/2006/relationships/slide" Target="slide19.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CCCCFF"/>
            </a:gs>
            <a:gs pos="17999">
              <a:srgbClr val="99CCFF"/>
            </a:gs>
            <a:gs pos="36000">
              <a:srgbClr val="9966FF"/>
            </a:gs>
            <a:gs pos="61000">
              <a:srgbClr val="CC99FF"/>
            </a:gs>
            <a:gs pos="82001">
              <a:srgbClr val="99CCFF"/>
            </a:gs>
            <a:gs pos="100000">
              <a:srgbClr val="CCCCFF"/>
            </a:gs>
          </a:gsLst>
          <a:lin ang="5400000" scaled="0"/>
        </a:gradFill>
        <a:effectLst/>
      </p:bgPr>
    </p:bg>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71472" y="1785926"/>
            <a:ext cx="8001056" cy="4857784"/>
          </a:xfrm>
        </p:spPr>
        <p:txBody>
          <a:bodyPr/>
          <a:lstStyle/>
          <a:p>
            <a:endParaRPr lang="ru-RU" dirty="0"/>
          </a:p>
        </p:txBody>
      </p:sp>
      <p:sp>
        <p:nvSpPr>
          <p:cNvPr id="6" name="Заголовок 1"/>
          <p:cNvSpPr txBox="1">
            <a:spLocks/>
          </p:cNvSpPr>
          <p:nvPr/>
        </p:nvSpPr>
        <p:spPr>
          <a:xfrm>
            <a:off x="642910" y="2143116"/>
            <a:ext cx="7772400" cy="1470025"/>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ru-RU" sz="6000" b="1"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pic>
        <p:nvPicPr>
          <p:cNvPr id="11" name="Рисунок 10" descr="y71OkXqs_4g.jpg"/>
          <p:cNvPicPr>
            <a:picLocks noChangeAspect="1"/>
          </p:cNvPicPr>
          <p:nvPr/>
        </p:nvPicPr>
        <p:blipFill>
          <a:blip r:embed="rId2"/>
          <a:stretch>
            <a:fillRect/>
          </a:stretch>
        </p:blipFill>
        <p:spPr>
          <a:xfrm>
            <a:off x="0" y="3286124"/>
            <a:ext cx="5000627" cy="3714752"/>
          </a:xfrm>
          <a:prstGeom prst="rect">
            <a:avLst/>
          </a:prstGeom>
          <a:effectLst>
            <a:softEdge rad="317500"/>
          </a:effectLst>
        </p:spPr>
      </p:pic>
      <p:pic>
        <p:nvPicPr>
          <p:cNvPr id="12" name="Рисунок 11" descr="красивая-обувь.jpg"/>
          <p:cNvPicPr>
            <a:picLocks noChangeAspect="1"/>
          </p:cNvPicPr>
          <p:nvPr/>
        </p:nvPicPr>
        <p:blipFill>
          <a:blip r:embed="rId3"/>
          <a:stretch>
            <a:fillRect/>
          </a:stretch>
        </p:blipFill>
        <p:spPr>
          <a:xfrm>
            <a:off x="4714876" y="3286124"/>
            <a:ext cx="4571999" cy="3714752"/>
          </a:xfrm>
          <a:prstGeom prst="rect">
            <a:avLst/>
          </a:prstGeom>
          <a:effectLst>
            <a:softEdge rad="317500"/>
          </a:effectLst>
        </p:spPr>
      </p:pic>
      <p:sp>
        <p:nvSpPr>
          <p:cNvPr id="13" name="Прямоугольник 12"/>
          <p:cNvSpPr/>
          <p:nvPr/>
        </p:nvSpPr>
        <p:spPr>
          <a:xfrm>
            <a:off x="571472" y="214290"/>
            <a:ext cx="7572428" cy="2923877"/>
          </a:xfrm>
          <a:prstGeom prst="rect">
            <a:avLst/>
          </a:prstGeom>
        </p:spPr>
        <p:txBody>
          <a:bodyPr wrap="square">
            <a:spAutoFit/>
          </a:bodyPr>
          <a:lstStyle/>
          <a:p>
            <a:pPr lvl="0" algn="ctr">
              <a:spcBef>
                <a:spcPct val="0"/>
              </a:spcBef>
              <a:defRPr/>
            </a:pPr>
            <a:r>
              <a:rPr lang="ru-RU" sz="4400" b="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Проектно – исследовательская работа </a:t>
            </a:r>
            <a:r>
              <a:rPr lang="ru-RU" sz="4800" b="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«МОДНО, КРАСИВО…,  НО ОПАСНО!»</a:t>
            </a:r>
            <a:endParaRPr lang="ru-RU" sz="480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rgbClr val="CCCCFF"/>
            </a:gs>
            <a:gs pos="17999">
              <a:srgbClr val="99CCFF"/>
            </a:gs>
            <a:gs pos="36000">
              <a:srgbClr val="9966FF"/>
            </a:gs>
            <a:gs pos="61000">
              <a:srgbClr val="CC99FF"/>
            </a:gs>
            <a:gs pos="82001">
              <a:srgbClr val="99CCFF"/>
            </a:gs>
            <a:gs pos="100000">
              <a:srgbClr val="CCCCFF"/>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714356"/>
          </a:xfrm>
        </p:spPr>
        <p:txBody>
          <a:bodyPr>
            <a:noAutofit/>
          </a:bodyPr>
          <a:lstStyle/>
          <a:p>
            <a:r>
              <a:rPr lang="ru-RU" b="1" dirty="0" smtClean="0">
                <a:solidFill>
                  <a:srgbClr val="00B050"/>
                </a:solidFill>
                <a:latin typeface="Times New Roman" pitchFamily="18" charset="0"/>
                <a:cs typeface="Times New Roman" pitchFamily="18" charset="0"/>
              </a:rPr>
              <a:t>История происхождения обуви:</a:t>
            </a:r>
            <a:endParaRPr lang="ru-RU" b="1" dirty="0">
              <a:solidFill>
                <a:srgbClr val="00B050"/>
              </a:solidFill>
              <a:latin typeface="Times New Roman" pitchFamily="18" charset="0"/>
              <a:cs typeface="Times New Roman" pitchFamily="18" charset="0"/>
            </a:endParaRPr>
          </a:p>
        </p:txBody>
      </p:sp>
      <p:sp>
        <p:nvSpPr>
          <p:cNvPr id="4" name="Скругленный прямоугольник 3"/>
          <p:cNvSpPr/>
          <p:nvPr/>
        </p:nvSpPr>
        <p:spPr>
          <a:xfrm>
            <a:off x="142844" y="1571612"/>
            <a:ext cx="2857520" cy="1857388"/>
          </a:xfrm>
          <a:prstGeom prst="roundRect">
            <a:avLst/>
          </a:prstGeom>
          <a:blipFill>
            <a:blip r:embed="rId2"/>
            <a:tile tx="0" ty="0" sx="100000" sy="100000" flip="none" algn="tl"/>
          </a:blip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ru-RU"/>
          </a:p>
        </p:txBody>
      </p:sp>
      <p:sp>
        <p:nvSpPr>
          <p:cNvPr id="6" name="TextBox 5"/>
          <p:cNvSpPr txBox="1"/>
          <p:nvPr/>
        </p:nvSpPr>
        <p:spPr>
          <a:xfrm>
            <a:off x="3143240" y="928670"/>
            <a:ext cx="2714644" cy="646331"/>
          </a:xfrm>
          <a:prstGeom prst="rect">
            <a:avLst/>
          </a:prstGeom>
          <a:noFill/>
        </p:spPr>
        <p:txBody>
          <a:bodyPr wrap="square" rtlCol="0">
            <a:spAutoFit/>
          </a:bodyPr>
          <a:lstStyle/>
          <a:p>
            <a:pPr algn="ctr"/>
            <a:r>
              <a:rPr lang="ru-RU" b="1" dirty="0" smtClean="0">
                <a:latin typeface="Times New Roman" pitchFamily="18" charset="0"/>
                <a:cs typeface="Times New Roman" pitchFamily="18" charset="0"/>
              </a:rPr>
              <a:t>Обувь египетских фараонов</a:t>
            </a:r>
            <a:endParaRPr lang="ru-RU" b="1" dirty="0">
              <a:latin typeface="Times New Roman" pitchFamily="18" charset="0"/>
              <a:cs typeface="Times New Roman" pitchFamily="18" charset="0"/>
            </a:endParaRPr>
          </a:p>
        </p:txBody>
      </p:sp>
      <p:sp>
        <p:nvSpPr>
          <p:cNvPr id="8" name="TextBox 7"/>
          <p:cNvSpPr txBox="1"/>
          <p:nvPr/>
        </p:nvSpPr>
        <p:spPr>
          <a:xfrm>
            <a:off x="2928926" y="642918"/>
            <a:ext cx="2714644" cy="369332"/>
          </a:xfrm>
          <a:prstGeom prst="rect">
            <a:avLst/>
          </a:prstGeom>
          <a:noFill/>
        </p:spPr>
        <p:txBody>
          <a:bodyPr wrap="square" rtlCol="0">
            <a:spAutoFit/>
          </a:bodyPr>
          <a:lstStyle/>
          <a:p>
            <a:pPr algn="ctr"/>
            <a:endParaRPr lang="ru-RU" b="1" dirty="0">
              <a:latin typeface="Times New Roman" pitchFamily="18" charset="0"/>
              <a:cs typeface="Times New Roman" pitchFamily="18" charset="0"/>
            </a:endParaRPr>
          </a:p>
        </p:txBody>
      </p:sp>
      <p:sp>
        <p:nvSpPr>
          <p:cNvPr id="10" name="Скругленный прямоугольник 9"/>
          <p:cNvSpPr/>
          <p:nvPr/>
        </p:nvSpPr>
        <p:spPr>
          <a:xfrm>
            <a:off x="6000760" y="1571612"/>
            <a:ext cx="2857520" cy="1857388"/>
          </a:xfrm>
          <a:prstGeom prst="roundRect">
            <a:avLst/>
          </a:prstGeom>
          <a:blipFill>
            <a:blip r:embed="rId2"/>
            <a:tile tx="0" ty="0" sx="100000" sy="100000" flip="none" algn="tl"/>
          </a:blip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ru-RU"/>
          </a:p>
        </p:txBody>
      </p:sp>
      <p:sp>
        <p:nvSpPr>
          <p:cNvPr id="13" name="Скругленный прямоугольник 12"/>
          <p:cNvSpPr/>
          <p:nvPr/>
        </p:nvSpPr>
        <p:spPr>
          <a:xfrm>
            <a:off x="142844" y="4500570"/>
            <a:ext cx="2857520" cy="1857388"/>
          </a:xfrm>
          <a:prstGeom prst="roundRect">
            <a:avLst/>
          </a:prstGeom>
          <a:blipFill>
            <a:blip r:embed="rId2"/>
            <a:tile tx="0" ty="0" sx="100000" sy="100000" flip="none" algn="tl"/>
          </a:blip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ru-RU"/>
          </a:p>
        </p:txBody>
      </p:sp>
      <p:pic>
        <p:nvPicPr>
          <p:cNvPr id="14" name="Рисунок 13" descr="7881568_69920nothumb500.jpg">
            <a:hlinkClick r:id="rId3" action="ppaction://hlinksldjump"/>
          </p:cNvPr>
          <p:cNvPicPr>
            <a:picLocks noChangeAspect="1"/>
          </p:cNvPicPr>
          <p:nvPr/>
        </p:nvPicPr>
        <p:blipFill>
          <a:blip r:embed="rId4"/>
          <a:srcRect/>
          <a:stretch>
            <a:fillRect/>
          </a:stretch>
        </p:blipFill>
        <p:spPr>
          <a:xfrm>
            <a:off x="6000760" y="1571612"/>
            <a:ext cx="2897525" cy="1857388"/>
          </a:xfrm>
          <a:prstGeom prst="rect">
            <a:avLst/>
          </a:prstGeom>
          <a:effectLst>
            <a:softEdge rad="127000"/>
          </a:effectLst>
        </p:spPr>
      </p:pic>
      <p:sp>
        <p:nvSpPr>
          <p:cNvPr id="15" name="TextBox 14"/>
          <p:cNvSpPr txBox="1"/>
          <p:nvPr/>
        </p:nvSpPr>
        <p:spPr>
          <a:xfrm>
            <a:off x="6072198" y="642918"/>
            <a:ext cx="2714644" cy="923330"/>
          </a:xfrm>
          <a:prstGeom prst="rect">
            <a:avLst/>
          </a:prstGeom>
          <a:noFill/>
        </p:spPr>
        <p:txBody>
          <a:bodyPr wrap="square" rtlCol="0">
            <a:spAutoFit/>
          </a:bodyPr>
          <a:lstStyle/>
          <a:p>
            <a:pPr algn="ctr"/>
            <a:r>
              <a:rPr lang="ru-RU" b="1" dirty="0" err="1" smtClean="0">
                <a:latin typeface="Times New Roman" pitchFamily="18" charset="0"/>
                <a:cs typeface="Times New Roman" pitchFamily="18" charset="0"/>
              </a:rPr>
              <a:t>Пулены</a:t>
            </a:r>
            <a:r>
              <a:rPr lang="ru-RU" b="1" dirty="0" smtClean="0">
                <a:latin typeface="Times New Roman" pitchFamily="18" charset="0"/>
                <a:cs typeface="Times New Roman" pitchFamily="18" charset="0"/>
              </a:rPr>
              <a:t> – туфли с длинными, загнутыми вверх носами. </a:t>
            </a:r>
            <a:r>
              <a:rPr lang="en-US" b="1" dirty="0" smtClean="0">
                <a:latin typeface="Times New Roman" pitchFamily="18" charset="0"/>
                <a:cs typeface="Times New Roman" pitchFamily="18" charset="0"/>
              </a:rPr>
              <a:t>XIV</a:t>
            </a:r>
            <a:r>
              <a:rPr lang="ru-RU" b="1" dirty="0" smtClean="0">
                <a:latin typeface="Times New Roman" pitchFamily="18" charset="0"/>
                <a:cs typeface="Times New Roman" pitchFamily="18" charset="0"/>
              </a:rPr>
              <a:t> век.</a:t>
            </a:r>
            <a:endParaRPr lang="ru-RU" b="1" dirty="0">
              <a:latin typeface="Times New Roman" pitchFamily="18" charset="0"/>
              <a:cs typeface="Times New Roman" pitchFamily="18" charset="0"/>
            </a:endParaRPr>
          </a:p>
        </p:txBody>
      </p:sp>
      <p:sp>
        <p:nvSpPr>
          <p:cNvPr id="16" name="Скругленный прямоугольник 15"/>
          <p:cNvSpPr/>
          <p:nvPr/>
        </p:nvSpPr>
        <p:spPr>
          <a:xfrm>
            <a:off x="3143240" y="4500570"/>
            <a:ext cx="2857520" cy="1857388"/>
          </a:xfrm>
          <a:prstGeom prst="roundRect">
            <a:avLst/>
          </a:prstGeom>
          <a:blipFill>
            <a:blip r:embed="rId2"/>
            <a:tile tx="0" ty="0" sx="100000" sy="100000" flip="none" algn="tl"/>
          </a:blip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ru-RU"/>
          </a:p>
        </p:txBody>
      </p:sp>
      <p:sp>
        <p:nvSpPr>
          <p:cNvPr id="17" name="Скругленный прямоугольник 16"/>
          <p:cNvSpPr/>
          <p:nvPr/>
        </p:nvSpPr>
        <p:spPr>
          <a:xfrm>
            <a:off x="6143636" y="4500570"/>
            <a:ext cx="2857520" cy="1857388"/>
          </a:xfrm>
          <a:prstGeom prst="roundRect">
            <a:avLst/>
          </a:prstGeom>
          <a:blipFill>
            <a:blip r:embed="rId2"/>
            <a:tile tx="0" ty="0" sx="100000" sy="100000" flip="none" algn="tl"/>
          </a:blip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ru-RU"/>
          </a:p>
        </p:txBody>
      </p:sp>
      <p:sp>
        <p:nvSpPr>
          <p:cNvPr id="19" name="TextBox 18"/>
          <p:cNvSpPr txBox="1"/>
          <p:nvPr/>
        </p:nvSpPr>
        <p:spPr>
          <a:xfrm>
            <a:off x="3071802" y="3786190"/>
            <a:ext cx="2714644" cy="646331"/>
          </a:xfrm>
          <a:prstGeom prst="rect">
            <a:avLst/>
          </a:prstGeom>
          <a:noFill/>
        </p:spPr>
        <p:txBody>
          <a:bodyPr wrap="square" rtlCol="0">
            <a:spAutoFit/>
          </a:bodyPr>
          <a:lstStyle/>
          <a:p>
            <a:pPr algn="ctr"/>
            <a:r>
              <a:rPr lang="ru-RU" b="1" dirty="0" smtClean="0">
                <a:latin typeface="Times New Roman" pitchFamily="18" charset="0"/>
                <a:cs typeface="Times New Roman" pitchFamily="18" charset="0"/>
              </a:rPr>
              <a:t>Балетки </a:t>
            </a:r>
          </a:p>
          <a:p>
            <a:pPr algn="ctr"/>
            <a:r>
              <a:rPr lang="en-US" b="1" dirty="0" smtClean="0">
                <a:latin typeface="Times New Roman" pitchFamily="18" charset="0"/>
                <a:cs typeface="Times New Roman" pitchFamily="18" charset="0"/>
              </a:rPr>
              <a:t>XVII </a:t>
            </a:r>
            <a:r>
              <a:rPr lang="ru-RU" b="1" dirty="0" smtClean="0">
                <a:latin typeface="Times New Roman" pitchFamily="18" charset="0"/>
                <a:cs typeface="Times New Roman" pitchFamily="18" charset="0"/>
              </a:rPr>
              <a:t>века </a:t>
            </a:r>
            <a:endParaRPr lang="ru-RU" b="1" dirty="0">
              <a:latin typeface="Times New Roman" pitchFamily="18" charset="0"/>
              <a:cs typeface="Times New Roman" pitchFamily="18" charset="0"/>
            </a:endParaRPr>
          </a:p>
        </p:txBody>
      </p:sp>
      <p:pic>
        <p:nvPicPr>
          <p:cNvPr id="20" name="Рисунок 19" descr="smishnie-tufli.jpg">
            <a:hlinkClick r:id="rId5" action="ppaction://hlinksldjump"/>
          </p:cNvPr>
          <p:cNvPicPr>
            <a:picLocks noChangeAspect="1"/>
          </p:cNvPicPr>
          <p:nvPr/>
        </p:nvPicPr>
        <p:blipFill>
          <a:blip r:embed="rId6"/>
          <a:stretch>
            <a:fillRect/>
          </a:stretch>
        </p:blipFill>
        <p:spPr>
          <a:xfrm>
            <a:off x="142844" y="4500570"/>
            <a:ext cx="2827754" cy="1785950"/>
          </a:xfrm>
          <a:prstGeom prst="rect">
            <a:avLst/>
          </a:prstGeom>
          <a:effectLst>
            <a:softEdge rad="127000"/>
          </a:effectLst>
        </p:spPr>
      </p:pic>
      <p:sp>
        <p:nvSpPr>
          <p:cNvPr id="21" name="TextBox 20"/>
          <p:cNvSpPr txBox="1"/>
          <p:nvPr/>
        </p:nvSpPr>
        <p:spPr>
          <a:xfrm>
            <a:off x="214282" y="3857628"/>
            <a:ext cx="2714644" cy="646331"/>
          </a:xfrm>
          <a:prstGeom prst="rect">
            <a:avLst/>
          </a:prstGeom>
          <a:noFill/>
        </p:spPr>
        <p:txBody>
          <a:bodyPr wrap="square" rtlCol="0">
            <a:spAutoFit/>
          </a:bodyPr>
          <a:lstStyle/>
          <a:p>
            <a:pPr algn="ctr"/>
            <a:r>
              <a:rPr lang="ru-RU" b="1" dirty="0" smtClean="0">
                <a:latin typeface="Times New Roman" pitchFamily="18" charset="0"/>
                <a:cs typeface="Times New Roman" pitchFamily="18" charset="0"/>
              </a:rPr>
              <a:t>Легкие туфельки– </a:t>
            </a:r>
          </a:p>
          <a:p>
            <a:pPr algn="ctr"/>
            <a:r>
              <a:rPr lang="en-US" b="1" dirty="0" smtClean="0">
                <a:latin typeface="Times New Roman" pitchFamily="18" charset="0"/>
                <a:cs typeface="Times New Roman" pitchFamily="18" charset="0"/>
              </a:rPr>
              <a:t>XVI </a:t>
            </a:r>
            <a:r>
              <a:rPr lang="ru-RU" b="1" dirty="0" smtClean="0">
                <a:latin typeface="Times New Roman" pitchFamily="18" charset="0"/>
                <a:cs typeface="Times New Roman" pitchFamily="18" charset="0"/>
              </a:rPr>
              <a:t>века.</a:t>
            </a:r>
            <a:endParaRPr lang="ru-RU" b="1" dirty="0">
              <a:latin typeface="Times New Roman" pitchFamily="18" charset="0"/>
              <a:cs typeface="Times New Roman" pitchFamily="18" charset="0"/>
            </a:endParaRPr>
          </a:p>
        </p:txBody>
      </p:sp>
      <p:pic>
        <p:nvPicPr>
          <p:cNvPr id="22" name="Рисунок 3" descr="C:\Users\Лер04еК\Desktop\проект леры болговой\египетская обувь фараона.jpg">
            <a:hlinkClick r:id="rId7" action="ppaction://hlinksldjump"/>
          </p:cNvPr>
          <p:cNvPicPr>
            <a:picLocks noChangeAspect="1" noChangeArrowheads="1"/>
          </p:cNvPicPr>
          <p:nvPr/>
        </p:nvPicPr>
        <p:blipFill>
          <a:blip r:embed="rId8" cstate="print"/>
          <a:srcRect/>
          <a:stretch>
            <a:fillRect/>
          </a:stretch>
        </p:blipFill>
        <p:spPr bwMode="auto">
          <a:xfrm>
            <a:off x="285720" y="1571611"/>
            <a:ext cx="2643206" cy="1881313"/>
          </a:xfrm>
          <a:prstGeom prst="rect">
            <a:avLst/>
          </a:prstGeom>
          <a:noFill/>
          <a:ln w="9525">
            <a:noFill/>
            <a:miter lim="800000"/>
            <a:headEnd/>
            <a:tailEnd/>
          </a:ln>
          <a:effectLst>
            <a:softEdge rad="127000"/>
          </a:effectLst>
        </p:spPr>
      </p:pic>
      <p:pic>
        <p:nvPicPr>
          <p:cNvPr id="24" name="Рисунок 23" descr="загруженное (2).jpg">
            <a:hlinkClick r:id="rId9" action="ppaction://hlinksldjump"/>
          </p:cNvPr>
          <p:cNvPicPr>
            <a:picLocks noChangeAspect="1"/>
          </p:cNvPicPr>
          <p:nvPr/>
        </p:nvPicPr>
        <p:blipFill>
          <a:blip r:embed="rId10"/>
          <a:srcRect l="2500" r="5000"/>
          <a:stretch>
            <a:fillRect/>
          </a:stretch>
        </p:blipFill>
        <p:spPr>
          <a:xfrm>
            <a:off x="3214678" y="4601356"/>
            <a:ext cx="2714644" cy="1599428"/>
          </a:xfrm>
          <a:prstGeom prst="rect">
            <a:avLst/>
          </a:prstGeom>
          <a:effectLst>
            <a:softEdge rad="127000"/>
          </a:effectLst>
        </p:spPr>
      </p:pic>
      <p:sp>
        <p:nvSpPr>
          <p:cNvPr id="25" name="TextBox 24"/>
          <p:cNvSpPr txBox="1"/>
          <p:nvPr/>
        </p:nvSpPr>
        <p:spPr>
          <a:xfrm>
            <a:off x="6215074" y="3857628"/>
            <a:ext cx="2714644" cy="646331"/>
          </a:xfrm>
          <a:prstGeom prst="rect">
            <a:avLst/>
          </a:prstGeom>
          <a:noFill/>
        </p:spPr>
        <p:txBody>
          <a:bodyPr wrap="square" rtlCol="0">
            <a:spAutoFit/>
          </a:bodyPr>
          <a:lstStyle/>
          <a:p>
            <a:pPr algn="ctr"/>
            <a:r>
              <a:rPr lang="ru-RU" b="1" dirty="0" smtClean="0">
                <a:latin typeface="Times New Roman" pitchFamily="18" charset="0"/>
                <a:cs typeface="Times New Roman" pitchFamily="18" charset="0"/>
              </a:rPr>
              <a:t>Современная модная обувь</a:t>
            </a:r>
            <a:endParaRPr lang="ru-RU" b="1" dirty="0">
              <a:latin typeface="Times New Roman" pitchFamily="18" charset="0"/>
              <a:cs typeface="Times New Roman" pitchFamily="18" charset="0"/>
            </a:endParaRPr>
          </a:p>
        </p:txBody>
      </p:sp>
      <p:pic>
        <p:nvPicPr>
          <p:cNvPr id="27" name="Рисунок 26" descr="TeMlfLh8PyI.jpg">
            <a:hlinkClick r:id="rId11" action="ppaction://hlinksldjump"/>
          </p:cNvPr>
          <p:cNvPicPr>
            <a:picLocks noChangeAspect="1"/>
          </p:cNvPicPr>
          <p:nvPr/>
        </p:nvPicPr>
        <p:blipFill>
          <a:blip r:embed="rId12" cstate="screen"/>
          <a:srcRect/>
          <a:stretch>
            <a:fillRect/>
          </a:stretch>
        </p:blipFill>
        <p:spPr>
          <a:xfrm>
            <a:off x="6286512" y="4429132"/>
            <a:ext cx="2571768" cy="1970627"/>
          </a:xfrm>
          <a:prstGeom prst="rect">
            <a:avLst/>
          </a:prstGeom>
          <a:effectLst>
            <a:softEdge rad="127000"/>
          </a:effectLst>
        </p:spPr>
      </p:pic>
      <p:sp>
        <p:nvSpPr>
          <p:cNvPr id="7" name="Скругленный прямоугольник 6"/>
          <p:cNvSpPr/>
          <p:nvPr/>
        </p:nvSpPr>
        <p:spPr>
          <a:xfrm>
            <a:off x="3071802" y="1571612"/>
            <a:ext cx="2857520" cy="1857388"/>
          </a:xfrm>
          <a:prstGeom prst="roundRect">
            <a:avLst/>
          </a:prstGeom>
          <a:blipFill>
            <a:blip r:embed="rId2"/>
            <a:tile tx="0" ty="0" sx="100000" sy="100000" flip="none" algn="tl"/>
          </a:blip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ru-RU"/>
          </a:p>
        </p:txBody>
      </p:sp>
      <p:sp>
        <p:nvSpPr>
          <p:cNvPr id="23" name="TextBox 22"/>
          <p:cNvSpPr txBox="1"/>
          <p:nvPr/>
        </p:nvSpPr>
        <p:spPr>
          <a:xfrm>
            <a:off x="214282" y="642918"/>
            <a:ext cx="2724168" cy="923330"/>
          </a:xfrm>
          <a:prstGeom prst="rect">
            <a:avLst/>
          </a:prstGeom>
          <a:noFill/>
        </p:spPr>
        <p:txBody>
          <a:bodyPr wrap="square" rtlCol="0">
            <a:spAutoFit/>
          </a:bodyPr>
          <a:lstStyle/>
          <a:p>
            <a:pPr algn="ctr"/>
            <a:r>
              <a:rPr lang="ru-RU" b="1" dirty="0" smtClean="0">
                <a:latin typeface="Times New Roman" pitchFamily="18" charset="0"/>
                <a:cs typeface="Times New Roman" pitchFamily="18" charset="0"/>
              </a:rPr>
              <a:t>Первая обувь на каблуке</a:t>
            </a:r>
          </a:p>
          <a:p>
            <a:pPr algn="ctr"/>
            <a:r>
              <a:rPr lang="ru-RU" b="1" dirty="0" smtClean="0">
                <a:latin typeface="Times New Roman" pitchFamily="18" charset="0"/>
                <a:cs typeface="Times New Roman" pitchFamily="18" charset="0"/>
              </a:rPr>
              <a:t>4000 до н. э.</a:t>
            </a:r>
            <a:endParaRPr lang="ru-RU" b="1" dirty="0">
              <a:latin typeface="Times New Roman" pitchFamily="18" charset="0"/>
              <a:cs typeface="Times New Roman" pitchFamily="18" charset="0"/>
            </a:endParaRPr>
          </a:p>
        </p:txBody>
      </p:sp>
      <p:pic>
        <p:nvPicPr>
          <p:cNvPr id="26" name="Рисунок 25" descr="0L9lgrmZEpA (1).jpg">
            <a:hlinkClick r:id="rId5" action="ppaction://hlinksldjump"/>
          </p:cNvPr>
          <p:cNvPicPr>
            <a:picLocks noChangeAspect="1"/>
          </p:cNvPicPr>
          <p:nvPr/>
        </p:nvPicPr>
        <p:blipFill>
          <a:blip r:embed="rId13" cstate="screen"/>
          <a:stretch>
            <a:fillRect/>
          </a:stretch>
        </p:blipFill>
        <p:spPr>
          <a:xfrm>
            <a:off x="3214678" y="1571612"/>
            <a:ext cx="2500330" cy="1812328"/>
          </a:xfrm>
          <a:prstGeom prst="rect">
            <a:avLst/>
          </a:prstGeom>
          <a:effectLst>
            <a:softEdge rad="127000"/>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4" name="Содержимое 3" descr="5635.jpg"/>
          <p:cNvPicPr>
            <a:picLocks noGrp="1" noChangeAspect="1"/>
          </p:cNvPicPr>
          <p:nvPr>
            <p:ph idx="1"/>
          </p:nvPr>
        </p:nvPicPr>
        <p:blipFill>
          <a:blip r:embed="rId2" cstate="screen"/>
          <a:stretch>
            <a:fillRect/>
          </a:stretch>
        </p:blipFill>
        <p:spPr>
          <a:xfrm>
            <a:off x="-7438" y="0"/>
            <a:ext cx="9151437" cy="6863578"/>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rgbClr val="CCCCFF"/>
            </a:gs>
            <a:gs pos="17999">
              <a:srgbClr val="99CCFF"/>
            </a:gs>
            <a:gs pos="36000">
              <a:srgbClr val="9966FF"/>
            </a:gs>
            <a:gs pos="61000">
              <a:srgbClr val="CC99FF"/>
            </a:gs>
            <a:gs pos="82001">
              <a:srgbClr val="99CCFF"/>
            </a:gs>
            <a:gs pos="100000">
              <a:srgbClr val="CCCCFF"/>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357166"/>
            <a:ext cx="8929718" cy="857232"/>
          </a:xfrm>
        </p:spPr>
        <p:txBody>
          <a:bodyPr>
            <a:normAutofit fontScale="90000"/>
          </a:bodyPr>
          <a:lstStyle/>
          <a:p>
            <a:pPr algn="l"/>
            <a:r>
              <a:rPr lang="ru-RU" sz="3200" b="1" dirty="0" smtClean="0">
                <a:latin typeface="Times New Roman" pitchFamily="18" charset="0"/>
                <a:cs typeface="Times New Roman" pitchFamily="18" charset="0"/>
              </a:rPr>
              <a:t>Плоскостопие - </a:t>
            </a:r>
            <a:r>
              <a:rPr lang="ru-RU" sz="3100" b="1" dirty="0" smtClean="0">
                <a:latin typeface="Times New Roman" pitchFamily="18" charset="0"/>
                <a:cs typeface="Times New Roman" pitchFamily="18" charset="0"/>
              </a:rPr>
              <a:t>это деформация стопы, </a:t>
            </a:r>
            <a:br>
              <a:rPr lang="ru-RU" sz="3100" b="1" dirty="0" smtClean="0">
                <a:latin typeface="Times New Roman" pitchFamily="18" charset="0"/>
                <a:cs typeface="Times New Roman" pitchFamily="18" charset="0"/>
              </a:rPr>
            </a:br>
            <a:r>
              <a:rPr lang="ru-RU" sz="3100" b="1" dirty="0" smtClean="0">
                <a:latin typeface="Times New Roman" pitchFamily="18" charset="0"/>
                <a:cs typeface="Times New Roman" pitchFamily="18" charset="0"/>
              </a:rPr>
              <a:t>характеризующаяся уплощением ее сводов. </a:t>
            </a:r>
            <a:endParaRPr lang="ru-RU" sz="3100" b="1" dirty="0">
              <a:latin typeface="Times New Roman" pitchFamily="18" charset="0"/>
              <a:cs typeface="Times New Roman" pitchFamily="18" charset="0"/>
            </a:endParaRPr>
          </a:p>
        </p:txBody>
      </p:sp>
      <p:pic>
        <p:nvPicPr>
          <p:cNvPr id="8" name="Содержимое 7" descr="picture2.jpg"/>
          <p:cNvPicPr>
            <a:picLocks noGrp="1" noChangeAspect="1"/>
          </p:cNvPicPr>
          <p:nvPr>
            <p:ph idx="1"/>
          </p:nvPr>
        </p:nvPicPr>
        <p:blipFill>
          <a:blip r:embed="rId2"/>
          <a:stretch>
            <a:fillRect/>
          </a:stretch>
        </p:blipFill>
        <p:spPr>
          <a:xfrm>
            <a:off x="1" y="1285860"/>
            <a:ext cx="9144000" cy="5572140"/>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rgbClr val="CCCCFF"/>
            </a:gs>
            <a:gs pos="17999">
              <a:srgbClr val="99CCFF"/>
            </a:gs>
            <a:gs pos="36000">
              <a:srgbClr val="9966FF"/>
            </a:gs>
            <a:gs pos="61000">
              <a:srgbClr val="CC99FF"/>
            </a:gs>
            <a:gs pos="82001">
              <a:srgbClr val="99CCFF"/>
            </a:gs>
            <a:gs pos="100000">
              <a:srgbClr val="CCCCFF"/>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r>
            <a:br>
              <a:rPr lang="ru-RU" dirty="0" smtClean="0"/>
            </a:br>
            <a:r>
              <a:rPr lang="ru-RU" b="1" dirty="0" smtClean="0">
                <a:latin typeface="Times New Roman" pitchFamily="18" charset="0"/>
                <a:cs typeface="Times New Roman" pitchFamily="18" charset="0"/>
              </a:rPr>
              <a:t> Куда </a:t>
            </a:r>
            <a:r>
              <a:rPr lang="ru-RU" sz="4900" b="1" dirty="0" smtClean="0">
                <a:solidFill>
                  <a:srgbClr val="FF0000"/>
                </a:solidFill>
                <a:latin typeface="Times New Roman" pitchFamily="18" charset="0"/>
                <a:cs typeface="Times New Roman" pitchFamily="18" charset="0"/>
              </a:rPr>
              <a:t>БЬЕТ</a:t>
            </a:r>
            <a:r>
              <a:rPr lang="ru-RU" b="1" dirty="0" smtClean="0">
                <a:latin typeface="Times New Roman" pitchFamily="18" charset="0"/>
                <a:cs typeface="Times New Roman" pitchFamily="18" charset="0"/>
              </a:rPr>
              <a:t> обувь на плоской подошве:</a:t>
            </a:r>
            <a:br>
              <a:rPr lang="ru-RU" b="1" dirty="0" smtClean="0">
                <a:latin typeface="Times New Roman" pitchFamily="18" charset="0"/>
                <a:cs typeface="Times New Roman" pitchFamily="18" charset="0"/>
              </a:rPr>
            </a:br>
            <a:endParaRPr lang="ru-RU" b="1" dirty="0">
              <a:latin typeface="Times New Roman" pitchFamily="18" charset="0"/>
              <a:cs typeface="Times New Roman" pitchFamily="18" charset="0"/>
            </a:endParaRPr>
          </a:p>
        </p:txBody>
      </p:sp>
      <p:sp>
        <p:nvSpPr>
          <p:cNvPr id="10" name="Содержимое 12"/>
          <p:cNvSpPr txBox="1">
            <a:spLocks/>
          </p:cNvSpPr>
          <p:nvPr/>
        </p:nvSpPr>
        <p:spPr>
          <a:xfrm>
            <a:off x="357158" y="1357298"/>
            <a:ext cx="4429124" cy="500066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Char char="ü"/>
              <a:tabLst/>
              <a:defRPr/>
            </a:pPr>
            <a:r>
              <a:rPr lang="ru-RU" sz="2400" b="1" i="1" dirty="0" smtClean="0">
                <a:latin typeface="Times New Roman" pitchFamily="18" charset="0"/>
                <a:cs typeface="Times New Roman" pitchFamily="18" charset="0"/>
              </a:rPr>
              <a:t>П</a:t>
            </a:r>
            <a:r>
              <a:rPr kumimoji="0" lang="ru-RU" sz="2400" b="1" i="1" u="none" strike="noStrike" kern="1200" cap="none" spc="0" normalizeH="0" baseline="0" noProof="0" dirty="0" err="1" smtClean="0">
                <a:ln>
                  <a:noFill/>
                </a:ln>
                <a:solidFill>
                  <a:schemeClr val="tx1"/>
                </a:solidFill>
                <a:effectLst/>
                <a:uLnTx/>
                <a:uFillTx/>
                <a:latin typeface="Times New Roman" pitchFamily="18" charset="0"/>
                <a:ea typeface="+mn-ea"/>
                <a:cs typeface="Times New Roman" pitchFamily="18" charset="0"/>
              </a:rPr>
              <a:t>лоскостопие</a:t>
            </a:r>
            <a:endParaRPr kumimoji="0" lang="ru-RU" sz="2400" b="1" i="1"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Char char="ü"/>
              <a:tabLst/>
              <a:defRPr/>
            </a:pPr>
            <a:r>
              <a:rPr lang="ru-RU" sz="2400" b="1" i="1" dirty="0" smtClean="0">
                <a:latin typeface="Times New Roman" pitchFamily="18" charset="0"/>
                <a:cs typeface="Times New Roman" pitchFamily="18" charset="0"/>
              </a:rPr>
              <a:t>Она не держит форму, стопы заваливаются</a:t>
            </a: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Char char="ü"/>
              <a:tabLst/>
              <a:defRPr/>
            </a:pPr>
            <a:r>
              <a:rPr kumimoji="0" lang="ru-RU" sz="2400" b="1" i="1"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Увеличивается нагрузка на пятку и отсутствует амортизация</a:t>
            </a:r>
          </a:p>
        </p:txBody>
      </p:sp>
      <p:pic>
        <p:nvPicPr>
          <p:cNvPr id="9" name="Рисунок 8" descr="903054_8a4e3469_16.jpg"/>
          <p:cNvPicPr>
            <a:picLocks noChangeAspect="1"/>
          </p:cNvPicPr>
          <p:nvPr/>
        </p:nvPicPr>
        <p:blipFill>
          <a:blip r:embed="rId2" cstate="screen"/>
          <a:stretch>
            <a:fillRect/>
          </a:stretch>
        </p:blipFill>
        <p:spPr>
          <a:xfrm>
            <a:off x="5143504" y="1500174"/>
            <a:ext cx="3442991" cy="2490789"/>
          </a:xfrm>
          <a:prstGeom prst="rect">
            <a:avLst/>
          </a:prstGeom>
          <a:effectLst>
            <a:softEdge rad="127000"/>
          </a:effectLst>
        </p:spPr>
      </p:pic>
      <p:pic>
        <p:nvPicPr>
          <p:cNvPr id="8" name="Рисунок 7" descr="P1040834.JPG"/>
          <p:cNvPicPr>
            <a:picLocks noChangeAspect="1"/>
          </p:cNvPicPr>
          <p:nvPr/>
        </p:nvPicPr>
        <p:blipFill>
          <a:blip r:embed="rId3" cstate="screen"/>
          <a:srcRect/>
          <a:stretch>
            <a:fillRect/>
          </a:stretch>
        </p:blipFill>
        <p:spPr>
          <a:xfrm>
            <a:off x="4857752" y="4000504"/>
            <a:ext cx="3786214" cy="2606072"/>
          </a:xfrm>
          <a:prstGeom prst="rect">
            <a:avLst/>
          </a:prstGeom>
          <a:effectLst>
            <a:softEdge rad="127000"/>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rgbClr val="CCCCFF"/>
            </a:gs>
            <a:gs pos="17999">
              <a:srgbClr val="99CCFF"/>
            </a:gs>
            <a:gs pos="36000">
              <a:srgbClr val="9966FF"/>
            </a:gs>
            <a:gs pos="61000">
              <a:srgbClr val="CC99FF"/>
            </a:gs>
            <a:gs pos="82001">
              <a:srgbClr val="99CCFF"/>
            </a:gs>
            <a:gs pos="100000">
              <a:srgbClr val="CCCCFF"/>
            </a:gs>
          </a:gsLst>
          <a:lin ang="5400000" scaled="0"/>
        </a:gradFill>
        <a:effectLst/>
      </p:bgPr>
    </p:bg>
    <p:spTree>
      <p:nvGrpSpPr>
        <p:cNvPr id="1" name=""/>
        <p:cNvGrpSpPr/>
        <p:nvPr/>
      </p:nvGrpSpPr>
      <p:grpSpPr>
        <a:xfrm>
          <a:off x="0" y="0"/>
          <a:ext cx="0" cy="0"/>
          <a:chOff x="0" y="0"/>
          <a:chExt cx="0" cy="0"/>
        </a:xfrm>
      </p:grpSpPr>
      <p:sp>
        <p:nvSpPr>
          <p:cNvPr id="12291" name="Содержимое 2"/>
          <p:cNvSpPr>
            <a:spLocks noGrp="1"/>
          </p:cNvSpPr>
          <p:nvPr>
            <p:ph sz="quarter" idx="1"/>
          </p:nvPr>
        </p:nvSpPr>
        <p:spPr>
          <a:xfrm>
            <a:off x="142844" y="0"/>
            <a:ext cx="8858312" cy="6500858"/>
          </a:xfrm>
        </p:spPr>
        <p:txBody>
          <a:bodyPr>
            <a:normAutofit fontScale="92500" lnSpcReduction="10000"/>
          </a:bodyPr>
          <a:lstStyle/>
          <a:p>
            <a:pPr marL="457200" indent="-457200" algn="ctr">
              <a:buNone/>
            </a:pPr>
            <a:r>
              <a:rPr lang="ru-RU" b="1" dirty="0" smtClean="0">
                <a:latin typeface="Times New Roman" pitchFamily="18" charset="0"/>
                <a:cs typeface="Times New Roman" pitchFamily="18" charset="0"/>
              </a:rPr>
              <a:t>Практическая часть</a:t>
            </a:r>
          </a:p>
          <a:p>
            <a:pPr marL="266700" indent="-266700" algn="ctr">
              <a:buAutoNum type="arabicPeriod"/>
            </a:pPr>
            <a:r>
              <a:rPr lang="ru-RU" b="1" dirty="0" smtClean="0">
                <a:latin typeface="Times New Roman" pitchFamily="18" charset="0"/>
                <a:cs typeface="Times New Roman" pitchFamily="18" charset="0"/>
              </a:rPr>
              <a:t> Расчет физиологически - правильной высоты каблука для девочек 10-х классов </a:t>
            </a:r>
            <a:r>
              <a:rPr lang="ru-RU" sz="2400" b="1" dirty="0" smtClean="0">
                <a:latin typeface="Times New Roman" pitchFamily="18" charset="0"/>
                <a:cs typeface="Times New Roman" pitchFamily="18" charset="0"/>
              </a:rPr>
              <a:t>(25 обучающихся)</a:t>
            </a:r>
          </a:p>
          <a:p>
            <a:pPr marL="0" indent="0">
              <a:lnSpc>
                <a:spcPct val="120000"/>
              </a:lnSpc>
              <a:spcBef>
                <a:spcPts val="0"/>
              </a:spcBef>
              <a:buNone/>
            </a:pPr>
            <a:r>
              <a:rPr lang="ru-RU" sz="2600" b="1" i="1" dirty="0" smtClean="0">
                <a:latin typeface="Times New Roman" pitchFamily="18" charset="0"/>
                <a:cs typeface="Times New Roman" pitchFamily="18" charset="0"/>
              </a:rPr>
              <a:t>Ведущими ортопедами была выведена формула </a:t>
            </a:r>
          </a:p>
          <a:p>
            <a:pPr marL="0" indent="0">
              <a:lnSpc>
                <a:spcPct val="120000"/>
              </a:lnSpc>
              <a:spcBef>
                <a:spcPts val="0"/>
              </a:spcBef>
              <a:buNone/>
            </a:pPr>
            <a:r>
              <a:rPr lang="ru-RU" sz="2600" b="1" i="1" dirty="0" smtClean="0">
                <a:latin typeface="Times New Roman" pitchFamily="18" charset="0"/>
                <a:cs typeface="Times New Roman" pitchFamily="18" charset="0"/>
              </a:rPr>
              <a:t>физиологически – правильной высоты каблука, соответствующей длине стопы:</a:t>
            </a:r>
          </a:p>
          <a:p>
            <a:pPr marL="457200" indent="-457200">
              <a:buNone/>
            </a:pPr>
            <a:r>
              <a:rPr lang="ru-RU" sz="3500" b="1" i="1" dirty="0" smtClean="0">
                <a:solidFill>
                  <a:schemeClr val="bg1"/>
                </a:solidFill>
                <a:latin typeface="Times New Roman" pitchFamily="18" charset="0"/>
                <a:cs typeface="Times New Roman" pitchFamily="18" charset="0"/>
              </a:rPr>
              <a:t>длина стопы в сантиметрах, деленная на семь.</a:t>
            </a:r>
          </a:p>
          <a:p>
            <a:pPr>
              <a:buNone/>
            </a:pPr>
            <a:r>
              <a:rPr lang="ru-RU" sz="2400" b="1" i="1" dirty="0" smtClean="0">
                <a:latin typeface="Times New Roman" pitchFamily="18" charset="0"/>
                <a:cs typeface="Times New Roman" pitchFamily="18" charset="0"/>
              </a:rPr>
              <a:t>Идеальная высота каблука для девочек 10-х классов</a:t>
            </a:r>
          </a:p>
          <a:p>
            <a:pPr>
              <a:buNone/>
            </a:pPr>
            <a:r>
              <a:rPr lang="ru-RU" sz="2400" b="1" i="1" dirty="0" smtClean="0">
                <a:latin typeface="Times New Roman" pitchFamily="18" charset="0"/>
                <a:cs typeface="Times New Roman" pitchFamily="18" charset="0"/>
              </a:rPr>
              <a:t>(средний результат):</a:t>
            </a:r>
          </a:p>
          <a:p>
            <a:pPr>
              <a:buNone/>
            </a:pPr>
            <a:r>
              <a:rPr lang="ru-RU" sz="2400" b="1" i="1" dirty="0" smtClean="0">
                <a:latin typeface="Times New Roman" pitchFamily="18" charset="0"/>
                <a:cs typeface="Times New Roman" pitchFamily="18" charset="0"/>
              </a:rPr>
              <a:t>36 размер:  23 см / 7= 3,3 см.</a:t>
            </a:r>
          </a:p>
          <a:p>
            <a:pPr>
              <a:buNone/>
            </a:pPr>
            <a:r>
              <a:rPr lang="ru-RU" sz="2400" b="1" i="1" dirty="0" smtClean="0">
                <a:latin typeface="Times New Roman" pitchFamily="18" charset="0"/>
                <a:cs typeface="Times New Roman" pitchFamily="18" charset="0"/>
              </a:rPr>
              <a:t>37 размер:  23,5 см / 7 = 3,4 см.</a:t>
            </a:r>
          </a:p>
          <a:p>
            <a:pPr>
              <a:buNone/>
            </a:pPr>
            <a:r>
              <a:rPr lang="ru-RU" sz="2400" b="1" i="1" dirty="0" smtClean="0">
                <a:latin typeface="Times New Roman" pitchFamily="18" charset="0"/>
                <a:cs typeface="Times New Roman" pitchFamily="18" charset="0"/>
              </a:rPr>
              <a:t>38 размер:  24,5 см /7 = 3,5 см.</a:t>
            </a:r>
          </a:p>
          <a:p>
            <a:pPr>
              <a:buNone/>
            </a:pPr>
            <a:r>
              <a:rPr lang="ru-RU" sz="2400" b="1" i="1" dirty="0" smtClean="0">
                <a:latin typeface="Times New Roman" pitchFamily="18" charset="0"/>
                <a:cs typeface="Times New Roman" pitchFamily="18" charset="0"/>
              </a:rPr>
              <a:t>39 размер:  25 см/ 7 = 3,6 см.</a:t>
            </a:r>
          </a:p>
          <a:p>
            <a:pPr>
              <a:buNone/>
            </a:pPr>
            <a:r>
              <a:rPr lang="ru-RU" sz="2400" b="1" i="1" dirty="0" smtClean="0">
                <a:latin typeface="Times New Roman" pitchFamily="18" charset="0"/>
                <a:cs typeface="Times New Roman" pitchFamily="18" charset="0"/>
              </a:rPr>
              <a:t>40 размер:  25,5 см / 7 = 3,7 см.</a:t>
            </a:r>
          </a:p>
          <a:p>
            <a:pPr marL="0" indent="0">
              <a:buNone/>
            </a:pPr>
            <a:r>
              <a:rPr lang="ru-RU" sz="2400" dirty="0" smtClean="0">
                <a:latin typeface="Times New Roman" pitchFamily="18" charset="0"/>
                <a:cs typeface="Times New Roman" pitchFamily="18" charset="0"/>
              </a:rPr>
              <a:t>Каблуки высотой 3-4 см помогают ступням при ходьбе и оберегают их от усталости.</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rgbClr val="CCCCFF"/>
            </a:gs>
            <a:gs pos="17999">
              <a:srgbClr val="99CCFF"/>
            </a:gs>
            <a:gs pos="36000">
              <a:srgbClr val="9966FF"/>
            </a:gs>
            <a:gs pos="61000">
              <a:srgbClr val="CC99FF"/>
            </a:gs>
            <a:gs pos="82001">
              <a:srgbClr val="99CCFF"/>
            </a:gs>
            <a:gs pos="100000">
              <a:srgbClr val="CCCCFF"/>
            </a:gs>
          </a:gsLst>
          <a:lin ang="5400000" scaled="0"/>
        </a:gradFill>
        <a:effectLst/>
      </p:bgPr>
    </p:bg>
    <p:spTree>
      <p:nvGrpSpPr>
        <p:cNvPr id="1" name=""/>
        <p:cNvGrpSpPr/>
        <p:nvPr/>
      </p:nvGrpSpPr>
      <p:grpSpPr>
        <a:xfrm>
          <a:off x="0" y="0"/>
          <a:ext cx="0" cy="0"/>
          <a:chOff x="0" y="0"/>
          <a:chExt cx="0" cy="0"/>
        </a:xfrm>
      </p:grpSpPr>
      <p:sp>
        <p:nvSpPr>
          <p:cNvPr id="12290" name="Заголовок 1"/>
          <p:cNvSpPr>
            <a:spLocks noGrp="1"/>
          </p:cNvSpPr>
          <p:nvPr>
            <p:ph type="title"/>
          </p:nvPr>
        </p:nvSpPr>
        <p:spPr>
          <a:xfrm>
            <a:off x="142844" y="357166"/>
            <a:ext cx="8715436" cy="1071570"/>
          </a:xfrm>
        </p:spPr>
        <p:txBody>
          <a:bodyPr>
            <a:noAutofit/>
          </a:bodyPr>
          <a:lstStyle/>
          <a:p>
            <a:r>
              <a:rPr lang="ru-RU" sz="2800" b="1" dirty="0" smtClean="0">
                <a:latin typeface="Times New Roman" pitchFamily="18" charset="0"/>
                <a:cs typeface="Times New Roman" pitchFamily="18" charset="0"/>
              </a:rPr>
              <a:t>2. Вычислить давление, которое производит тело человека, стоящего на высоких каблуках на стопы  ног.</a:t>
            </a:r>
            <a:endParaRPr lang="ru-RU" sz="2800" b="1" dirty="0">
              <a:latin typeface="Times New Roman" pitchFamily="18" charset="0"/>
              <a:cs typeface="Times New Roman" pitchFamily="18" charset="0"/>
            </a:endParaRPr>
          </a:p>
        </p:txBody>
      </p:sp>
      <p:sp>
        <p:nvSpPr>
          <p:cNvPr id="5" name="Содержимое 4"/>
          <p:cNvSpPr>
            <a:spLocks noGrp="1"/>
          </p:cNvSpPr>
          <p:nvPr>
            <p:ph idx="1"/>
          </p:nvPr>
        </p:nvSpPr>
        <p:spPr>
          <a:xfrm>
            <a:off x="214282" y="1785926"/>
            <a:ext cx="8786874" cy="4525963"/>
          </a:xfrm>
        </p:spPr>
        <p:txBody>
          <a:bodyPr>
            <a:normAutofit/>
          </a:bodyPr>
          <a:lstStyle/>
          <a:p>
            <a:pPr marL="0" indent="0">
              <a:spcBef>
                <a:spcPts val="0"/>
              </a:spcBef>
              <a:buNone/>
            </a:pPr>
            <a:r>
              <a:rPr lang="ru-RU" sz="2500" b="1" dirty="0" smtClean="0">
                <a:latin typeface="Times New Roman" pitchFamily="18" charset="0"/>
                <a:cs typeface="Times New Roman" pitchFamily="18" charset="0"/>
              </a:rPr>
              <a:t>Цель: </a:t>
            </a:r>
            <a:r>
              <a:rPr lang="ru-RU" sz="2500" dirty="0" smtClean="0">
                <a:latin typeface="Times New Roman" pitchFamily="18" charset="0"/>
                <a:cs typeface="Times New Roman" pitchFamily="18" charset="0"/>
              </a:rPr>
              <a:t>просчитать площадь опоры и давление, которое производит тело человека, стоящего на высоких каблуках, на стопы ног.</a:t>
            </a:r>
          </a:p>
          <a:p>
            <a:pPr marL="0" indent="0">
              <a:spcBef>
                <a:spcPts val="0"/>
              </a:spcBef>
              <a:buNone/>
            </a:pPr>
            <a:r>
              <a:rPr lang="ru-RU" sz="2500" dirty="0" smtClean="0">
                <a:latin typeface="Times New Roman" pitchFamily="18" charset="0"/>
                <a:cs typeface="Times New Roman" pitchFamily="18" charset="0"/>
              </a:rPr>
              <a:t>Давление – это физическая величина, равная отношению силы, приложенной перпендикулярно к данной поверхности, к площади данной поверхности.</a:t>
            </a:r>
          </a:p>
          <a:p>
            <a:pPr marL="0" indent="0">
              <a:spcBef>
                <a:spcPts val="0"/>
              </a:spcBef>
              <a:buNone/>
            </a:pPr>
            <a:endParaRPr lang="ru-RU" sz="2500" dirty="0" smtClean="0">
              <a:latin typeface="Times New Roman" pitchFamily="18" charset="0"/>
              <a:cs typeface="Times New Roman" pitchFamily="18" charset="0"/>
            </a:endParaRPr>
          </a:p>
          <a:p>
            <a:pPr marL="0" indent="0">
              <a:spcBef>
                <a:spcPts val="0"/>
              </a:spcBef>
              <a:buNone/>
            </a:pPr>
            <a:r>
              <a:rPr lang="en-US" sz="2500" dirty="0" smtClean="0">
                <a:latin typeface="Times New Roman" pitchFamily="18" charset="0"/>
                <a:cs typeface="Times New Roman" pitchFamily="18" charset="0"/>
              </a:rPr>
              <a:t>p</a:t>
            </a:r>
            <a:r>
              <a:rPr lang="ru-RU" sz="2500" dirty="0" smtClean="0">
                <a:latin typeface="Times New Roman" pitchFamily="18" charset="0"/>
                <a:cs typeface="Times New Roman" pitchFamily="18" charset="0"/>
              </a:rPr>
              <a:t> =   ,   где </a:t>
            </a:r>
            <a:r>
              <a:rPr lang="en-US" sz="2500" dirty="0" smtClean="0">
                <a:latin typeface="Times New Roman" pitchFamily="18" charset="0"/>
                <a:cs typeface="Times New Roman" pitchFamily="18" charset="0"/>
              </a:rPr>
              <a:t>p </a:t>
            </a:r>
            <a:r>
              <a:rPr lang="ru-RU" sz="2500" dirty="0" smtClean="0">
                <a:latin typeface="Times New Roman" pitchFamily="18" charset="0"/>
                <a:cs typeface="Times New Roman" pitchFamily="18" charset="0"/>
              </a:rPr>
              <a:t>– давление, </a:t>
            </a:r>
            <a:r>
              <a:rPr lang="en-US" sz="2500" dirty="0" smtClean="0">
                <a:latin typeface="Times New Roman" pitchFamily="18" charset="0"/>
                <a:cs typeface="Times New Roman" pitchFamily="18" charset="0"/>
              </a:rPr>
              <a:t>F</a:t>
            </a:r>
            <a:r>
              <a:rPr lang="ru-RU" sz="2500" dirty="0" smtClean="0">
                <a:latin typeface="Times New Roman" pitchFamily="18" charset="0"/>
                <a:cs typeface="Times New Roman" pitchFamily="18" charset="0"/>
              </a:rPr>
              <a:t> – сила давления,</a:t>
            </a:r>
            <a:r>
              <a:rPr lang="en-US" sz="2500" dirty="0" smtClean="0">
                <a:latin typeface="Times New Roman" pitchFamily="18" charset="0"/>
                <a:cs typeface="Times New Roman" pitchFamily="18" charset="0"/>
              </a:rPr>
              <a:t>S</a:t>
            </a:r>
            <a:r>
              <a:rPr lang="ru-RU" sz="2500" dirty="0" smtClean="0">
                <a:latin typeface="Times New Roman" pitchFamily="18" charset="0"/>
                <a:cs typeface="Times New Roman" pitchFamily="18" charset="0"/>
              </a:rPr>
              <a:t> – площадь опоры.</a:t>
            </a:r>
          </a:p>
          <a:p>
            <a:pPr>
              <a:spcBef>
                <a:spcPts val="0"/>
              </a:spcBef>
              <a:buNone/>
            </a:pPr>
            <a:endParaRPr lang="ru-RU" sz="2500" dirty="0">
              <a:latin typeface="Times New Roman" pitchFamily="18" charset="0"/>
              <a:cs typeface="Times New Roman" pitchFamily="18" charset="0"/>
            </a:endParaRPr>
          </a:p>
        </p:txBody>
      </p:sp>
      <p:sp>
        <p:nvSpPr>
          <p:cNvPr id="1945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19457"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714348" y="4714884"/>
            <a:ext cx="171451" cy="642939"/>
          </a:xfrm>
          <a:prstGeom prst="rect">
            <a:avLst/>
          </a:prstGeom>
          <a:noFill/>
        </p:spPr>
      </p:pic>
      <p:sp>
        <p:nvSpPr>
          <p:cNvPr id="1946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19459"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428596" y="5643578"/>
            <a:ext cx="1505301" cy="1071570"/>
          </a:xfrm>
          <a:prstGeom prst="rect">
            <a:avLst/>
          </a:prstGeom>
          <a:noFill/>
        </p:spPr>
      </p:pic>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0">
              <a:srgbClr val="CCCCFF"/>
            </a:gs>
            <a:gs pos="17999">
              <a:srgbClr val="99CCFF"/>
            </a:gs>
            <a:gs pos="36000">
              <a:srgbClr val="9966FF"/>
            </a:gs>
            <a:gs pos="61000">
              <a:srgbClr val="CC99FF"/>
            </a:gs>
            <a:gs pos="82001">
              <a:srgbClr val="99CCFF"/>
            </a:gs>
            <a:gs pos="100000">
              <a:srgbClr val="CCCCFF"/>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44" y="285728"/>
            <a:ext cx="8229600" cy="1143000"/>
          </a:xfrm>
        </p:spPr>
        <p:txBody>
          <a:bodyPr>
            <a:noAutofit/>
          </a:bodyPr>
          <a:lstStyle/>
          <a:p>
            <a:pPr algn="l"/>
            <a:r>
              <a:rPr lang="ru-RU" sz="2800" dirty="0" smtClean="0">
                <a:latin typeface="Times New Roman" pitchFamily="18" charset="0"/>
                <a:cs typeface="Times New Roman" pitchFamily="18" charset="0"/>
              </a:rPr>
              <a:t>Высота каблука 11 см, </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площадь опоры - </a:t>
            </a:r>
            <a:r>
              <a:rPr lang="ru-RU" sz="2800" dirty="0" smtClean="0">
                <a:latin typeface="Times New Roman" pitchFamily="18" charset="0"/>
                <a:ea typeface="Times New Roman"/>
                <a:cs typeface="Times New Roman" pitchFamily="18" charset="0"/>
              </a:rPr>
              <a:t>50 см</a:t>
            </a:r>
            <a:r>
              <a:rPr lang="ru-RU" sz="2800" baseline="30000" dirty="0" smtClean="0">
                <a:latin typeface="Times New Roman" pitchFamily="18" charset="0"/>
                <a:ea typeface="Times New Roman"/>
                <a:cs typeface="Times New Roman" pitchFamily="18" charset="0"/>
              </a:rPr>
              <a:t>2</a:t>
            </a:r>
            <a:r>
              <a:rPr lang="ru-RU" sz="2800" dirty="0" smtClean="0">
                <a:latin typeface="Times New Roman" pitchFamily="18" charset="0"/>
                <a:ea typeface="Times New Roman"/>
                <a:cs typeface="Times New Roman" pitchFamily="18" charset="0"/>
              </a:rPr>
              <a:t/>
            </a:r>
            <a:br>
              <a:rPr lang="ru-RU" sz="2800" dirty="0" smtClean="0">
                <a:latin typeface="Times New Roman" pitchFamily="18" charset="0"/>
                <a:ea typeface="Times New Roman"/>
                <a:cs typeface="Times New Roman" pitchFamily="18" charset="0"/>
              </a:rPr>
            </a:br>
            <a:r>
              <a:rPr lang="ru-RU" sz="2800" dirty="0" smtClean="0">
                <a:latin typeface="Times New Roman" pitchFamily="18" charset="0"/>
                <a:ea typeface="Times New Roman"/>
                <a:cs typeface="Times New Roman" pitchFamily="18" charset="0"/>
              </a:rPr>
              <a:t>давление на стопу - 117 ∙10</a:t>
            </a:r>
            <a:r>
              <a:rPr lang="ru-RU" sz="2800" baseline="30000" dirty="0" smtClean="0">
                <a:latin typeface="Times New Roman" pitchFamily="18" charset="0"/>
                <a:ea typeface="Times New Roman"/>
                <a:cs typeface="Times New Roman" pitchFamily="18" charset="0"/>
              </a:rPr>
              <a:t>3</a:t>
            </a:r>
            <a:r>
              <a:rPr lang="ru-RU" sz="2800" dirty="0" smtClean="0">
                <a:latin typeface="Times New Roman" pitchFamily="18" charset="0"/>
                <a:ea typeface="Times New Roman"/>
                <a:cs typeface="Times New Roman" pitchFamily="18" charset="0"/>
              </a:rPr>
              <a:t>Па</a:t>
            </a:r>
            <a:r>
              <a:rPr lang="ru-RU" sz="2800" baseline="30000" dirty="0" smtClean="0">
                <a:latin typeface="Times New Roman" pitchFamily="18" charset="0"/>
                <a:ea typeface="Times New Roman"/>
                <a:cs typeface="Times New Roman" pitchFamily="18" charset="0"/>
              </a:rPr>
              <a:t/>
            </a:r>
            <a:br>
              <a:rPr lang="ru-RU" sz="2800" baseline="30000" dirty="0" smtClean="0">
                <a:latin typeface="Times New Roman" pitchFamily="18" charset="0"/>
                <a:ea typeface="Times New Roman"/>
                <a:cs typeface="Times New Roman" pitchFamily="18" charset="0"/>
              </a:rPr>
            </a:br>
            <a:endParaRPr lang="ru-RU" sz="2800" dirty="0">
              <a:latin typeface="Times New Roman" pitchFamily="18" charset="0"/>
              <a:cs typeface="Times New Roman" pitchFamily="18" charset="0"/>
            </a:endParaRPr>
          </a:p>
        </p:txBody>
      </p:sp>
      <p:pic>
        <p:nvPicPr>
          <p:cNvPr id="6" name="Содержимое 5" descr="DSC_0080.JPG"/>
          <p:cNvPicPr>
            <a:picLocks noGrp="1" noChangeAspect="1"/>
          </p:cNvPicPr>
          <p:nvPr>
            <p:ph idx="1"/>
          </p:nvPr>
        </p:nvPicPr>
        <p:blipFill>
          <a:blip r:embed="rId2" cstate="screen"/>
          <a:stretch>
            <a:fillRect/>
          </a:stretch>
        </p:blipFill>
        <p:spPr>
          <a:xfrm rot="5400000">
            <a:off x="4968003" y="2682003"/>
            <a:ext cx="5000635" cy="3351356"/>
          </a:xfrm>
        </p:spPr>
      </p:pic>
      <p:pic>
        <p:nvPicPr>
          <p:cNvPr id="7" name="Рисунок 6" descr="P1040568.JPG"/>
          <p:cNvPicPr>
            <a:picLocks noChangeAspect="1"/>
          </p:cNvPicPr>
          <p:nvPr/>
        </p:nvPicPr>
        <p:blipFill>
          <a:blip r:embed="rId3" cstate="screen"/>
          <a:stretch>
            <a:fillRect/>
          </a:stretch>
        </p:blipFill>
        <p:spPr>
          <a:xfrm>
            <a:off x="-1" y="1857364"/>
            <a:ext cx="6191261" cy="5000636"/>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0">
              <a:srgbClr val="CCCCFF"/>
            </a:gs>
            <a:gs pos="17999">
              <a:srgbClr val="99CCFF"/>
            </a:gs>
            <a:gs pos="36000">
              <a:srgbClr val="9966FF"/>
            </a:gs>
            <a:gs pos="61000">
              <a:srgbClr val="CC99FF"/>
            </a:gs>
            <a:gs pos="82001">
              <a:srgbClr val="99CCFF"/>
            </a:gs>
            <a:gs pos="100000">
              <a:srgbClr val="CCCCFF"/>
            </a:gs>
          </a:gsLst>
          <a:lin ang="5400000" scaled="0"/>
        </a:gradFill>
        <a:effectLst/>
      </p:bgPr>
    </p:bg>
    <p:spTree>
      <p:nvGrpSpPr>
        <p:cNvPr id="1" name=""/>
        <p:cNvGrpSpPr/>
        <p:nvPr/>
      </p:nvGrpSpPr>
      <p:grpSpPr>
        <a:xfrm>
          <a:off x="0" y="0"/>
          <a:ext cx="0" cy="0"/>
          <a:chOff x="0" y="0"/>
          <a:chExt cx="0" cy="0"/>
        </a:xfrm>
      </p:grpSpPr>
      <p:sp>
        <p:nvSpPr>
          <p:cNvPr id="12290" name="Заголовок 1"/>
          <p:cNvSpPr>
            <a:spLocks noGrp="1"/>
          </p:cNvSpPr>
          <p:nvPr>
            <p:ph type="title"/>
          </p:nvPr>
        </p:nvSpPr>
        <p:spPr>
          <a:xfrm>
            <a:off x="214282" y="285728"/>
            <a:ext cx="8715436" cy="1071570"/>
          </a:xfrm>
        </p:spPr>
        <p:txBody>
          <a:bodyPr>
            <a:noAutofit/>
          </a:bodyPr>
          <a:lstStyle/>
          <a:p>
            <a:r>
              <a:rPr lang="ru-RU" sz="3200" b="1" dirty="0" smtClean="0">
                <a:latin typeface="Times New Roman" pitchFamily="18" charset="0"/>
                <a:cs typeface="Times New Roman" pitchFamily="18" charset="0"/>
              </a:rPr>
              <a:t>В результате исследования были получены следующие данные:</a:t>
            </a:r>
            <a:endParaRPr lang="ru-RU" sz="3200" b="1" dirty="0">
              <a:latin typeface="Times New Roman" pitchFamily="18" charset="0"/>
              <a:cs typeface="Times New Roman" pitchFamily="18" charset="0"/>
            </a:endParaRPr>
          </a:p>
        </p:txBody>
      </p:sp>
      <p:graphicFrame>
        <p:nvGraphicFramePr>
          <p:cNvPr id="4" name="Содержимое 3"/>
          <p:cNvGraphicFramePr>
            <a:graphicFrameLocks noGrp="1"/>
          </p:cNvGraphicFramePr>
          <p:nvPr>
            <p:ph sz="quarter" idx="1"/>
            <p:extLst>
              <p:ext uri="{D42A27DB-BD31-4B8C-83A1-F6EECF244321}">
                <p14:modId xmlns="" xmlns:p14="http://schemas.microsoft.com/office/powerpoint/2010/main" val="726635521"/>
              </p:ext>
            </p:extLst>
          </p:nvPr>
        </p:nvGraphicFramePr>
        <p:xfrm>
          <a:off x="142844" y="1500174"/>
          <a:ext cx="8786844" cy="2191279"/>
        </p:xfrm>
        <a:graphic>
          <a:graphicData uri="http://schemas.openxmlformats.org/drawingml/2006/table">
            <a:tbl>
              <a:tblPr firstRow="1" bandRow="1">
                <a:tableStyleId>{5940675A-B579-460E-94D1-54222C63F5DA}</a:tableStyleId>
              </a:tblPr>
              <a:tblGrid>
                <a:gridCol w="1143008"/>
                <a:gridCol w="1143008"/>
                <a:gridCol w="1285884"/>
                <a:gridCol w="1071570"/>
                <a:gridCol w="1000132"/>
                <a:gridCol w="1000132"/>
                <a:gridCol w="1000132"/>
                <a:gridCol w="1142978"/>
              </a:tblGrid>
              <a:tr h="341411">
                <a:tc gridSpan="8">
                  <a:txBody>
                    <a:bodyPr/>
                    <a:lstStyle/>
                    <a:p>
                      <a:pPr algn="ctr">
                        <a:lnSpc>
                          <a:spcPct val="100000"/>
                        </a:lnSpc>
                        <a:spcBef>
                          <a:spcPts val="0"/>
                        </a:spcBef>
                        <a:spcAft>
                          <a:spcPts val="0"/>
                        </a:spcAft>
                      </a:pPr>
                      <a:r>
                        <a:rPr lang="ru-RU" sz="1600" b="1" dirty="0" smtClean="0">
                          <a:latin typeface="Times New Roman" pitchFamily="18" charset="0"/>
                          <a:ea typeface="Times New Roman"/>
                          <a:cs typeface="Times New Roman" pitchFamily="18" charset="0"/>
                        </a:rPr>
                        <a:t>Высота каблука</a:t>
                      </a:r>
                      <a:endParaRPr lang="ru-RU" sz="1600" b="1" dirty="0">
                        <a:latin typeface="Times New Roman" pitchFamily="18" charset="0"/>
                        <a:ea typeface="Times New Roman"/>
                        <a:cs typeface="Times New Roman" pitchFamily="18" charset="0"/>
                      </a:endParaRPr>
                    </a:p>
                  </a:txBody>
                  <a:tcPr marL="68580" marR="68580" marT="0" marB="0"/>
                </a:tc>
                <a:tc hMerge="1">
                  <a:txBody>
                    <a:bodyPr/>
                    <a:lstStyle/>
                    <a:p>
                      <a:endParaRPr lang="ru-RU"/>
                    </a:p>
                  </a:txBody>
                  <a:tcPr/>
                </a:tc>
                <a:tc hMerge="1">
                  <a:txBody>
                    <a:bodyPr/>
                    <a:lstStyle/>
                    <a:p>
                      <a:pPr algn="l">
                        <a:lnSpc>
                          <a:spcPct val="115000"/>
                        </a:lnSpc>
                        <a:spcAft>
                          <a:spcPts val="0"/>
                        </a:spcAft>
                      </a:pPr>
                      <a:endParaRPr lang="ru-RU" sz="1800" b="1" dirty="0">
                        <a:latin typeface="Calibri"/>
                        <a:ea typeface="Times New Roman"/>
                        <a:cs typeface="Times New Roman"/>
                      </a:endParaRPr>
                    </a:p>
                  </a:txBody>
                  <a:tcPr marL="68580" marR="68580" marT="0" marB="0"/>
                </a:tc>
                <a:tc hMerge="1">
                  <a:txBody>
                    <a:bodyPr/>
                    <a:lstStyle/>
                    <a:p>
                      <a:pPr algn="l">
                        <a:lnSpc>
                          <a:spcPct val="115000"/>
                        </a:lnSpc>
                        <a:spcAft>
                          <a:spcPts val="0"/>
                        </a:spcAft>
                      </a:pPr>
                      <a:endParaRPr lang="ru-RU" sz="1800" b="1" dirty="0">
                        <a:latin typeface="Calibri"/>
                        <a:ea typeface="Times New Roman"/>
                        <a:cs typeface="Times New Roman"/>
                      </a:endParaRPr>
                    </a:p>
                  </a:txBody>
                  <a:tcPr marL="68580" marR="68580" marT="0" marB="0"/>
                </a:tc>
                <a:tc hMerge="1">
                  <a:txBody>
                    <a:bodyPr/>
                    <a:lstStyle/>
                    <a:p>
                      <a:pPr algn="l">
                        <a:lnSpc>
                          <a:spcPct val="115000"/>
                        </a:lnSpc>
                        <a:spcAft>
                          <a:spcPts val="0"/>
                        </a:spcAft>
                      </a:pPr>
                      <a:endParaRPr lang="ru-RU" sz="1800" b="1" dirty="0">
                        <a:latin typeface="Calibri"/>
                        <a:ea typeface="Times New Roman"/>
                        <a:cs typeface="Times New Roman"/>
                      </a:endParaRPr>
                    </a:p>
                  </a:txBody>
                  <a:tcPr marL="68580" marR="68580" marT="0" marB="0"/>
                </a:tc>
                <a:tc hMerge="1">
                  <a:txBody>
                    <a:bodyPr/>
                    <a:lstStyle/>
                    <a:p>
                      <a:pPr algn="ctr">
                        <a:lnSpc>
                          <a:spcPct val="115000"/>
                        </a:lnSpc>
                        <a:spcAft>
                          <a:spcPts val="0"/>
                        </a:spcAft>
                      </a:pPr>
                      <a:endParaRPr lang="ru-RU" sz="2400" b="1" dirty="0">
                        <a:latin typeface="Times New Roman" pitchFamily="18" charset="0"/>
                        <a:ea typeface="Times New Roman"/>
                        <a:cs typeface="Times New Roman" pitchFamily="18" charset="0"/>
                      </a:endParaRPr>
                    </a:p>
                  </a:txBody>
                  <a:tcPr marL="68580" marR="68580" marT="0" marB="0"/>
                </a:tc>
                <a:tc hMerge="1">
                  <a:txBody>
                    <a:bodyPr/>
                    <a:lstStyle/>
                    <a:p>
                      <a:pPr algn="ctr">
                        <a:lnSpc>
                          <a:spcPct val="115000"/>
                        </a:lnSpc>
                        <a:spcAft>
                          <a:spcPts val="0"/>
                        </a:spcAft>
                      </a:pPr>
                      <a:endParaRPr lang="ru-RU" sz="2400" b="1" dirty="0">
                        <a:latin typeface="Times New Roman" pitchFamily="18" charset="0"/>
                        <a:ea typeface="Times New Roman"/>
                        <a:cs typeface="Times New Roman" pitchFamily="18" charset="0"/>
                      </a:endParaRPr>
                    </a:p>
                  </a:txBody>
                  <a:tcPr marL="68580" marR="68580" marT="0" marB="0"/>
                </a:tc>
                <a:tc hMerge="1">
                  <a:txBody>
                    <a:bodyPr/>
                    <a:lstStyle/>
                    <a:p>
                      <a:pPr algn="ctr">
                        <a:lnSpc>
                          <a:spcPct val="115000"/>
                        </a:lnSpc>
                        <a:spcAft>
                          <a:spcPts val="0"/>
                        </a:spcAft>
                      </a:pPr>
                      <a:endParaRPr lang="ru-RU" sz="2400" b="1" dirty="0">
                        <a:latin typeface="Times New Roman" pitchFamily="18" charset="0"/>
                        <a:ea typeface="Times New Roman"/>
                        <a:cs typeface="Times New Roman" pitchFamily="18" charset="0"/>
                      </a:endParaRPr>
                    </a:p>
                  </a:txBody>
                  <a:tcPr marL="68580" marR="68580" marT="0" marB="0"/>
                </a:tc>
              </a:tr>
              <a:tr h="295388">
                <a:tc rowSpan="2">
                  <a:txBody>
                    <a:bodyPr/>
                    <a:lstStyle/>
                    <a:p>
                      <a:pPr algn="ctr">
                        <a:lnSpc>
                          <a:spcPct val="100000"/>
                        </a:lnSpc>
                        <a:spcBef>
                          <a:spcPts val="0"/>
                        </a:spcBef>
                        <a:spcAft>
                          <a:spcPts val="0"/>
                        </a:spcAft>
                      </a:pPr>
                      <a:r>
                        <a:rPr lang="ru-RU" sz="1200" b="1" dirty="0" smtClean="0">
                          <a:latin typeface="Times New Roman" pitchFamily="18" charset="0"/>
                          <a:ea typeface="Times New Roman"/>
                          <a:cs typeface="Times New Roman" pitchFamily="18" charset="0"/>
                        </a:rPr>
                        <a:t>Площадь опоры стопы при высоте  каблука</a:t>
                      </a:r>
                      <a:endParaRPr lang="ru-RU" sz="1200" b="1" dirty="0">
                        <a:latin typeface="Times New Roman" pitchFamily="18" charset="0"/>
                        <a:ea typeface="Times New Roman"/>
                        <a:cs typeface="Times New Roman" pitchFamily="18" charset="0"/>
                      </a:endParaRPr>
                    </a:p>
                  </a:txBody>
                  <a:tcPr marL="68580" marR="68580" marT="0" marB="0"/>
                </a:tc>
                <a:tc>
                  <a:txBody>
                    <a:bodyPr/>
                    <a:lstStyle/>
                    <a:p>
                      <a:pPr algn="ctr">
                        <a:lnSpc>
                          <a:spcPct val="115000"/>
                        </a:lnSpc>
                        <a:spcAft>
                          <a:spcPts val="0"/>
                        </a:spcAft>
                      </a:pPr>
                      <a:r>
                        <a:rPr lang="ru-RU" sz="1200" b="1" kern="1200" dirty="0">
                          <a:solidFill>
                            <a:srgbClr val="000000"/>
                          </a:solidFill>
                          <a:latin typeface="Times New Roman" pitchFamily="18" charset="0"/>
                          <a:ea typeface="Times New Roman"/>
                          <a:cs typeface="Times New Roman" pitchFamily="18" charset="0"/>
                        </a:rPr>
                        <a:t>0 см</a:t>
                      </a:r>
                      <a:endParaRPr lang="ru-RU" sz="1100" dirty="0">
                        <a:latin typeface="Times New Roman" pitchFamily="18" charset="0"/>
                        <a:ea typeface="Times New Roman"/>
                        <a:cs typeface="Times New Roman" pitchFamily="18" charset="0"/>
                      </a:endParaRPr>
                    </a:p>
                  </a:txBody>
                  <a:tcPr marL="68580" marR="68580" marT="9525" marB="0"/>
                </a:tc>
                <a:tc>
                  <a:txBody>
                    <a:bodyPr/>
                    <a:lstStyle/>
                    <a:p>
                      <a:pPr algn="ctr">
                        <a:lnSpc>
                          <a:spcPct val="100000"/>
                        </a:lnSpc>
                        <a:spcBef>
                          <a:spcPts val="0"/>
                        </a:spcBef>
                        <a:spcAft>
                          <a:spcPts val="0"/>
                        </a:spcAft>
                      </a:pPr>
                      <a:r>
                        <a:rPr lang="ru-RU" sz="1400" b="1" baseline="0" dirty="0" smtClean="0">
                          <a:latin typeface="Times New Roman" pitchFamily="18" charset="0"/>
                          <a:ea typeface="Times New Roman"/>
                          <a:cs typeface="Times New Roman" pitchFamily="18" charset="0"/>
                        </a:rPr>
                        <a:t>3 см</a:t>
                      </a:r>
                      <a:endParaRPr lang="ru-RU" sz="1400" b="1" dirty="0">
                        <a:latin typeface="Times New Roman" pitchFamily="18" charset="0"/>
                        <a:ea typeface="Times New Roman"/>
                        <a:cs typeface="Times New Roman" pitchFamily="18" charset="0"/>
                      </a:endParaRPr>
                    </a:p>
                  </a:txBody>
                  <a:tcPr marL="68580" marR="68580" marT="0" marB="0"/>
                </a:tc>
                <a:tc>
                  <a:txBody>
                    <a:bodyPr/>
                    <a:lstStyle/>
                    <a:p>
                      <a:pPr algn="ctr">
                        <a:lnSpc>
                          <a:spcPct val="100000"/>
                        </a:lnSpc>
                        <a:spcBef>
                          <a:spcPts val="0"/>
                        </a:spcBef>
                        <a:spcAft>
                          <a:spcPts val="0"/>
                        </a:spcAft>
                      </a:pPr>
                      <a:r>
                        <a:rPr lang="ru-RU" sz="1400" b="1" baseline="0" dirty="0" smtClean="0">
                          <a:latin typeface="Times New Roman" pitchFamily="18" charset="0"/>
                          <a:ea typeface="Times New Roman"/>
                          <a:cs typeface="Times New Roman" pitchFamily="18" charset="0"/>
                        </a:rPr>
                        <a:t>4 см</a:t>
                      </a:r>
                      <a:endParaRPr lang="ru-RU" sz="1400" b="1" dirty="0">
                        <a:latin typeface="Times New Roman" pitchFamily="18" charset="0"/>
                        <a:ea typeface="Times New Roman"/>
                        <a:cs typeface="Times New Roman" pitchFamily="18" charset="0"/>
                      </a:endParaRPr>
                    </a:p>
                  </a:txBody>
                  <a:tcPr marL="68580" marR="68580" marT="0" marB="0"/>
                </a:tc>
                <a:tc>
                  <a:txBody>
                    <a:bodyPr/>
                    <a:lstStyle/>
                    <a:p>
                      <a:pPr algn="ctr">
                        <a:lnSpc>
                          <a:spcPct val="100000"/>
                        </a:lnSpc>
                        <a:spcBef>
                          <a:spcPts val="0"/>
                        </a:spcBef>
                        <a:spcAft>
                          <a:spcPts val="0"/>
                        </a:spcAft>
                      </a:pPr>
                      <a:r>
                        <a:rPr lang="ru-RU" sz="1400" b="1" baseline="0" dirty="0" smtClean="0">
                          <a:latin typeface="Times New Roman" pitchFamily="18" charset="0"/>
                          <a:ea typeface="Times New Roman"/>
                          <a:cs typeface="Times New Roman" pitchFamily="18" charset="0"/>
                        </a:rPr>
                        <a:t>6 см</a:t>
                      </a:r>
                      <a:endParaRPr lang="ru-RU" sz="1400" b="1" dirty="0">
                        <a:latin typeface="Times New Roman" pitchFamily="18" charset="0"/>
                        <a:ea typeface="Times New Roman"/>
                        <a:cs typeface="Times New Roman" pitchFamily="18" charset="0"/>
                      </a:endParaRPr>
                    </a:p>
                  </a:txBody>
                  <a:tcPr marL="68580" marR="68580" marT="0" marB="0"/>
                </a:tc>
                <a:tc>
                  <a:txBody>
                    <a:bodyPr/>
                    <a:lstStyle/>
                    <a:p>
                      <a:pPr algn="ctr">
                        <a:lnSpc>
                          <a:spcPct val="100000"/>
                        </a:lnSpc>
                        <a:spcBef>
                          <a:spcPts val="0"/>
                        </a:spcBef>
                        <a:spcAft>
                          <a:spcPts val="0"/>
                        </a:spcAft>
                      </a:pPr>
                      <a:r>
                        <a:rPr lang="ru-RU" sz="1400" b="1" dirty="0" smtClean="0">
                          <a:latin typeface="Times New Roman" pitchFamily="18" charset="0"/>
                          <a:ea typeface="Times New Roman"/>
                          <a:cs typeface="Times New Roman" pitchFamily="18" charset="0"/>
                        </a:rPr>
                        <a:t>8 см</a:t>
                      </a:r>
                      <a:endParaRPr lang="ru-RU" sz="1400" b="1" dirty="0">
                        <a:latin typeface="Times New Roman" pitchFamily="18" charset="0"/>
                        <a:ea typeface="Times New Roman"/>
                        <a:cs typeface="Times New Roman" pitchFamily="18" charset="0"/>
                      </a:endParaRPr>
                    </a:p>
                  </a:txBody>
                  <a:tcPr marL="68580" marR="68580" marT="0" marB="0"/>
                </a:tc>
                <a:tc>
                  <a:txBody>
                    <a:bodyPr/>
                    <a:lstStyle/>
                    <a:p>
                      <a:pPr algn="ctr">
                        <a:lnSpc>
                          <a:spcPct val="100000"/>
                        </a:lnSpc>
                        <a:spcBef>
                          <a:spcPts val="0"/>
                        </a:spcBef>
                        <a:spcAft>
                          <a:spcPts val="0"/>
                        </a:spcAft>
                      </a:pPr>
                      <a:r>
                        <a:rPr lang="ru-RU" sz="1400" b="1" dirty="0" smtClean="0">
                          <a:latin typeface="Times New Roman" pitchFamily="18" charset="0"/>
                          <a:ea typeface="Times New Roman"/>
                          <a:cs typeface="Times New Roman" pitchFamily="18" charset="0"/>
                        </a:rPr>
                        <a:t>10 см</a:t>
                      </a:r>
                      <a:endParaRPr lang="ru-RU" sz="1400" b="1" dirty="0">
                        <a:latin typeface="Times New Roman" pitchFamily="18" charset="0"/>
                        <a:ea typeface="Times New Roman"/>
                        <a:cs typeface="Times New Roman" pitchFamily="18" charset="0"/>
                      </a:endParaRPr>
                    </a:p>
                  </a:txBody>
                  <a:tcPr marL="68580" marR="68580" marT="0" marB="0"/>
                </a:tc>
                <a:tc>
                  <a:txBody>
                    <a:bodyPr/>
                    <a:lstStyle/>
                    <a:p>
                      <a:pPr algn="ctr">
                        <a:lnSpc>
                          <a:spcPct val="100000"/>
                        </a:lnSpc>
                        <a:spcBef>
                          <a:spcPts val="0"/>
                        </a:spcBef>
                        <a:spcAft>
                          <a:spcPts val="0"/>
                        </a:spcAft>
                      </a:pPr>
                      <a:r>
                        <a:rPr lang="ru-RU" sz="1400" b="1" dirty="0" smtClean="0">
                          <a:latin typeface="Times New Roman" pitchFamily="18" charset="0"/>
                          <a:ea typeface="Times New Roman"/>
                          <a:cs typeface="Times New Roman" pitchFamily="18" charset="0"/>
                        </a:rPr>
                        <a:t>11см</a:t>
                      </a:r>
                      <a:endParaRPr lang="ru-RU" sz="1400" b="1" dirty="0">
                        <a:latin typeface="Times New Roman" pitchFamily="18" charset="0"/>
                        <a:ea typeface="Times New Roman"/>
                        <a:cs typeface="Times New Roman" pitchFamily="18" charset="0"/>
                      </a:endParaRPr>
                    </a:p>
                  </a:txBody>
                  <a:tcPr marL="68580" marR="68580" marT="0" marB="0"/>
                </a:tc>
              </a:tr>
              <a:tr h="577647">
                <a:tc vMerge="1">
                  <a:txBody>
                    <a:bodyPr/>
                    <a:lstStyle/>
                    <a:p>
                      <a:pPr algn="ctr">
                        <a:lnSpc>
                          <a:spcPct val="115000"/>
                        </a:lnSpc>
                        <a:spcAft>
                          <a:spcPts val="0"/>
                        </a:spcAft>
                      </a:pPr>
                      <a:endParaRPr lang="ru-RU" sz="1800" b="1" dirty="0">
                        <a:latin typeface="Calibri"/>
                        <a:ea typeface="Times New Roman"/>
                        <a:cs typeface="Times New Roman"/>
                      </a:endParaRPr>
                    </a:p>
                  </a:txBody>
                  <a:tcPr marL="68580" marR="68580" marT="0" marB="0"/>
                </a:tc>
                <a:tc>
                  <a:txBody>
                    <a:bodyPr/>
                    <a:lstStyle/>
                    <a:p>
                      <a:pPr algn="ctr">
                        <a:spcAft>
                          <a:spcPts val="0"/>
                        </a:spcAft>
                      </a:pPr>
                      <a:r>
                        <a:rPr lang="ru-RU" sz="1100" b="1" kern="1200" dirty="0">
                          <a:solidFill>
                            <a:srgbClr val="000000"/>
                          </a:solidFill>
                          <a:latin typeface="Times New Roman" pitchFamily="18" charset="0"/>
                          <a:ea typeface="Times New Roman"/>
                          <a:cs typeface="Times New Roman" pitchFamily="18" charset="0"/>
                        </a:rPr>
                        <a:t>252 см</a:t>
                      </a:r>
                      <a:r>
                        <a:rPr lang="ru-RU" sz="1100" b="1" kern="1200" baseline="30000" dirty="0">
                          <a:solidFill>
                            <a:srgbClr val="000000"/>
                          </a:solidFill>
                          <a:latin typeface="Times New Roman" pitchFamily="18" charset="0"/>
                          <a:ea typeface="Times New Roman"/>
                          <a:cs typeface="Times New Roman" pitchFamily="18" charset="0"/>
                        </a:rPr>
                        <a:t>2</a:t>
                      </a:r>
                      <a:endParaRPr lang="ru-RU" sz="1100" dirty="0">
                        <a:latin typeface="Times New Roman" pitchFamily="18" charset="0"/>
                        <a:ea typeface="Times New Roman"/>
                        <a:cs typeface="Times New Roman" pitchFamily="18" charset="0"/>
                      </a:endParaRPr>
                    </a:p>
                  </a:txBody>
                  <a:tcPr marL="0" marR="0" marT="0" marB="0"/>
                </a:tc>
                <a:tc>
                  <a:txBody>
                    <a:bodyPr/>
                    <a:lstStyle/>
                    <a:p>
                      <a:pPr algn="ctr">
                        <a:lnSpc>
                          <a:spcPct val="100000"/>
                        </a:lnSpc>
                        <a:spcBef>
                          <a:spcPts val="0"/>
                        </a:spcBef>
                        <a:spcAft>
                          <a:spcPts val="0"/>
                        </a:spcAft>
                      </a:pPr>
                      <a:endParaRPr lang="ru-RU" sz="1400" b="1" dirty="0" smtClean="0">
                        <a:latin typeface="Times New Roman" pitchFamily="18" charset="0"/>
                        <a:ea typeface="Times New Roman"/>
                        <a:cs typeface="Times New Roman" pitchFamily="18" charset="0"/>
                      </a:endParaRPr>
                    </a:p>
                    <a:p>
                      <a:pPr marL="0" marR="0" indent="0" algn="ctr" defTabSz="914400" rtl="0" eaLnBrk="1" fontAlgn="auto" latinLnBrk="0" hangingPunct="1">
                        <a:lnSpc>
                          <a:spcPct val="100000"/>
                        </a:lnSpc>
                        <a:spcBef>
                          <a:spcPts val="0"/>
                        </a:spcBef>
                        <a:spcAft>
                          <a:spcPts val="0"/>
                        </a:spcAft>
                        <a:buClrTx/>
                        <a:buSzTx/>
                        <a:buFontTx/>
                        <a:buNone/>
                        <a:tabLst/>
                        <a:defRPr/>
                      </a:pPr>
                      <a:r>
                        <a:rPr lang="ru-RU" sz="1400" b="1" dirty="0" smtClean="0">
                          <a:latin typeface="Times New Roman" pitchFamily="18" charset="0"/>
                          <a:ea typeface="Times New Roman"/>
                          <a:cs typeface="Times New Roman" pitchFamily="18" charset="0"/>
                        </a:rPr>
                        <a:t>150 см</a:t>
                      </a:r>
                      <a:r>
                        <a:rPr lang="ru-RU" sz="1400" b="1" baseline="30000" dirty="0" smtClean="0">
                          <a:latin typeface="Times New Roman" pitchFamily="18" charset="0"/>
                          <a:ea typeface="Times New Roman"/>
                          <a:cs typeface="Times New Roman" pitchFamily="18" charset="0"/>
                        </a:rPr>
                        <a:t>2</a:t>
                      </a:r>
                    </a:p>
                    <a:p>
                      <a:pPr algn="ctr">
                        <a:lnSpc>
                          <a:spcPct val="100000"/>
                        </a:lnSpc>
                        <a:spcBef>
                          <a:spcPts val="0"/>
                        </a:spcBef>
                        <a:spcAft>
                          <a:spcPts val="0"/>
                        </a:spcAft>
                      </a:pPr>
                      <a:endParaRPr lang="ru-RU" sz="1400" b="1" dirty="0">
                        <a:latin typeface="Times New Roman" pitchFamily="18" charset="0"/>
                        <a:ea typeface="Times New Roman"/>
                        <a:cs typeface="Times New Roman" pitchFamily="18" charset="0"/>
                      </a:endParaRPr>
                    </a:p>
                  </a:txBody>
                  <a:tcPr marL="68580" marR="68580" marT="0" marB="0"/>
                </a:tc>
                <a:tc>
                  <a:txBody>
                    <a:bodyPr/>
                    <a:lstStyle/>
                    <a:p>
                      <a:pPr algn="ctr">
                        <a:lnSpc>
                          <a:spcPct val="100000"/>
                        </a:lnSpc>
                        <a:spcBef>
                          <a:spcPts val="0"/>
                        </a:spcBef>
                        <a:spcAft>
                          <a:spcPts val="0"/>
                        </a:spcAft>
                      </a:pPr>
                      <a:endParaRPr lang="ru-RU" sz="1400" b="1" dirty="0" smtClean="0">
                        <a:latin typeface="Times New Roman" pitchFamily="18" charset="0"/>
                        <a:ea typeface="Times New Roman"/>
                        <a:cs typeface="Times New Roman" pitchFamily="18" charset="0"/>
                      </a:endParaRPr>
                    </a:p>
                    <a:p>
                      <a:pPr marL="0" marR="0" indent="0" algn="ctr" defTabSz="914400" rtl="0" eaLnBrk="1" fontAlgn="auto" latinLnBrk="0" hangingPunct="1">
                        <a:lnSpc>
                          <a:spcPct val="100000"/>
                        </a:lnSpc>
                        <a:spcBef>
                          <a:spcPts val="0"/>
                        </a:spcBef>
                        <a:spcAft>
                          <a:spcPts val="0"/>
                        </a:spcAft>
                        <a:buClrTx/>
                        <a:buSzTx/>
                        <a:buFontTx/>
                        <a:buNone/>
                        <a:tabLst/>
                        <a:defRPr/>
                      </a:pPr>
                      <a:r>
                        <a:rPr lang="ru-RU" sz="1400" b="1" dirty="0" smtClean="0">
                          <a:latin typeface="Times New Roman" pitchFamily="18" charset="0"/>
                          <a:ea typeface="Times New Roman"/>
                          <a:cs typeface="Times New Roman" pitchFamily="18" charset="0"/>
                        </a:rPr>
                        <a:t>139 см</a:t>
                      </a:r>
                      <a:r>
                        <a:rPr lang="ru-RU" sz="1400" b="1" baseline="30000" dirty="0" smtClean="0">
                          <a:latin typeface="Times New Roman" pitchFamily="18" charset="0"/>
                          <a:ea typeface="Times New Roman"/>
                          <a:cs typeface="Times New Roman" pitchFamily="18" charset="0"/>
                        </a:rPr>
                        <a:t>2</a:t>
                      </a:r>
                    </a:p>
                    <a:p>
                      <a:pPr algn="ctr">
                        <a:lnSpc>
                          <a:spcPct val="100000"/>
                        </a:lnSpc>
                        <a:spcBef>
                          <a:spcPts val="0"/>
                        </a:spcBef>
                        <a:spcAft>
                          <a:spcPts val="0"/>
                        </a:spcAft>
                      </a:pPr>
                      <a:endParaRPr lang="ru-RU" sz="1400" b="1" dirty="0">
                        <a:latin typeface="Times New Roman" pitchFamily="18" charset="0"/>
                        <a:ea typeface="Times New Roman"/>
                        <a:cs typeface="Times New Roman" pitchFamily="18" charset="0"/>
                      </a:endParaRPr>
                    </a:p>
                  </a:txBody>
                  <a:tcPr marL="68580" marR="68580" marT="0" marB="0"/>
                </a:tc>
                <a:tc>
                  <a:txBody>
                    <a:bodyPr/>
                    <a:lstStyle/>
                    <a:p>
                      <a:pPr algn="ctr">
                        <a:lnSpc>
                          <a:spcPct val="100000"/>
                        </a:lnSpc>
                        <a:spcBef>
                          <a:spcPts val="0"/>
                        </a:spcBef>
                        <a:spcAft>
                          <a:spcPts val="0"/>
                        </a:spcAft>
                      </a:pPr>
                      <a:r>
                        <a:rPr lang="ru-RU" sz="1400" b="1" dirty="0" smtClean="0">
                          <a:latin typeface="Times New Roman" pitchFamily="18" charset="0"/>
                          <a:ea typeface="Times New Roman"/>
                          <a:cs typeface="Times New Roman" pitchFamily="18" charset="0"/>
                        </a:rPr>
                        <a:t> </a:t>
                      </a:r>
                    </a:p>
                    <a:p>
                      <a:pPr algn="ctr">
                        <a:lnSpc>
                          <a:spcPct val="100000"/>
                        </a:lnSpc>
                        <a:spcBef>
                          <a:spcPts val="0"/>
                        </a:spcBef>
                        <a:spcAft>
                          <a:spcPts val="0"/>
                        </a:spcAft>
                      </a:pPr>
                      <a:r>
                        <a:rPr lang="ru-RU" sz="1400" b="1" dirty="0" smtClean="0">
                          <a:latin typeface="Times New Roman" pitchFamily="18" charset="0"/>
                          <a:ea typeface="Times New Roman"/>
                          <a:cs typeface="Times New Roman" pitchFamily="18" charset="0"/>
                        </a:rPr>
                        <a:t>134 см</a:t>
                      </a:r>
                      <a:r>
                        <a:rPr lang="ru-RU" sz="1400" b="1" baseline="30000" dirty="0" smtClean="0">
                          <a:latin typeface="Times New Roman" pitchFamily="18" charset="0"/>
                          <a:ea typeface="Times New Roman"/>
                          <a:cs typeface="Times New Roman" pitchFamily="18" charset="0"/>
                        </a:rPr>
                        <a:t>2</a:t>
                      </a:r>
                      <a:endParaRPr lang="ru-RU" sz="1400" b="1" baseline="30000" dirty="0">
                        <a:latin typeface="Times New Roman" pitchFamily="18" charset="0"/>
                        <a:ea typeface="Times New Roman"/>
                        <a:cs typeface="Times New Roman" pitchFamily="18" charset="0"/>
                      </a:endParaRPr>
                    </a:p>
                  </a:txBody>
                  <a:tcPr marL="68580" marR="68580" marT="0" marB="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ru-RU" sz="1400" b="1" dirty="0" smtClean="0">
                        <a:latin typeface="Times New Roman" pitchFamily="18" charset="0"/>
                        <a:ea typeface="Times New Roman"/>
                        <a:cs typeface="Times New Roman" pitchFamily="18" charset="0"/>
                      </a:endParaRPr>
                    </a:p>
                    <a:p>
                      <a:pPr marL="0" marR="0" indent="0" algn="ctr" defTabSz="914400" rtl="0" eaLnBrk="1" fontAlgn="auto" latinLnBrk="0" hangingPunct="1">
                        <a:lnSpc>
                          <a:spcPct val="100000"/>
                        </a:lnSpc>
                        <a:spcBef>
                          <a:spcPts val="0"/>
                        </a:spcBef>
                        <a:spcAft>
                          <a:spcPts val="0"/>
                        </a:spcAft>
                        <a:buClrTx/>
                        <a:buSzTx/>
                        <a:buFontTx/>
                        <a:buNone/>
                        <a:tabLst/>
                        <a:defRPr/>
                      </a:pPr>
                      <a:r>
                        <a:rPr lang="ru-RU" sz="1400" b="1" dirty="0" smtClean="0">
                          <a:latin typeface="Times New Roman" pitchFamily="18" charset="0"/>
                          <a:ea typeface="Times New Roman"/>
                          <a:cs typeface="Times New Roman" pitchFamily="18" charset="0"/>
                        </a:rPr>
                        <a:t>112 см</a:t>
                      </a:r>
                      <a:r>
                        <a:rPr lang="ru-RU" sz="1400" b="1" baseline="30000" dirty="0" smtClean="0">
                          <a:latin typeface="Times New Roman" pitchFamily="18" charset="0"/>
                          <a:ea typeface="Times New Roman"/>
                          <a:cs typeface="Times New Roman" pitchFamily="18" charset="0"/>
                        </a:rPr>
                        <a:t>2</a:t>
                      </a:r>
                    </a:p>
                    <a:p>
                      <a:pPr algn="ctr">
                        <a:lnSpc>
                          <a:spcPct val="100000"/>
                        </a:lnSpc>
                        <a:spcBef>
                          <a:spcPts val="0"/>
                        </a:spcBef>
                        <a:spcAft>
                          <a:spcPts val="0"/>
                        </a:spcAft>
                      </a:pPr>
                      <a:endParaRPr lang="ru-RU" sz="1400" b="1" dirty="0">
                        <a:latin typeface="Times New Roman" pitchFamily="18" charset="0"/>
                        <a:ea typeface="Times New Roman"/>
                        <a:cs typeface="Times New Roman" pitchFamily="18" charset="0"/>
                      </a:endParaRPr>
                    </a:p>
                  </a:txBody>
                  <a:tcPr marL="68580" marR="68580" marT="0" marB="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ru-RU" sz="1400" b="1" dirty="0" smtClean="0">
                        <a:latin typeface="Times New Roman" pitchFamily="18" charset="0"/>
                        <a:ea typeface="Times New Roman"/>
                        <a:cs typeface="Times New Roman" pitchFamily="18" charset="0"/>
                      </a:endParaRPr>
                    </a:p>
                    <a:p>
                      <a:pPr marL="0" marR="0" indent="0" algn="ctr" defTabSz="914400" rtl="0" eaLnBrk="1" fontAlgn="auto" latinLnBrk="0" hangingPunct="1">
                        <a:lnSpc>
                          <a:spcPct val="100000"/>
                        </a:lnSpc>
                        <a:spcBef>
                          <a:spcPts val="0"/>
                        </a:spcBef>
                        <a:spcAft>
                          <a:spcPts val="0"/>
                        </a:spcAft>
                        <a:buClrTx/>
                        <a:buSzTx/>
                        <a:buFontTx/>
                        <a:buNone/>
                        <a:tabLst/>
                        <a:defRPr/>
                      </a:pPr>
                      <a:r>
                        <a:rPr lang="ru-RU" sz="1400" b="1" dirty="0" smtClean="0">
                          <a:latin typeface="Times New Roman" pitchFamily="18" charset="0"/>
                          <a:ea typeface="Times New Roman"/>
                          <a:cs typeface="Times New Roman" pitchFamily="18" charset="0"/>
                        </a:rPr>
                        <a:t>85</a:t>
                      </a:r>
                      <a:r>
                        <a:rPr lang="ru-RU" sz="1400" b="1" baseline="0" dirty="0" smtClean="0">
                          <a:latin typeface="Times New Roman" pitchFamily="18" charset="0"/>
                          <a:ea typeface="Times New Roman"/>
                          <a:cs typeface="Times New Roman" pitchFamily="18" charset="0"/>
                        </a:rPr>
                        <a:t> </a:t>
                      </a:r>
                      <a:r>
                        <a:rPr lang="ru-RU" sz="1400" b="1" dirty="0" smtClean="0">
                          <a:latin typeface="Times New Roman" pitchFamily="18" charset="0"/>
                          <a:ea typeface="Times New Roman"/>
                          <a:cs typeface="Times New Roman" pitchFamily="18" charset="0"/>
                        </a:rPr>
                        <a:t>см</a:t>
                      </a:r>
                      <a:r>
                        <a:rPr lang="ru-RU" sz="1400" b="1" baseline="30000" dirty="0" smtClean="0">
                          <a:latin typeface="Times New Roman" pitchFamily="18" charset="0"/>
                          <a:ea typeface="Times New Roman"/>
                          <a:cs typeface="Times New Roman" pitchFamily="18" charset="0"/>
                        </a:rPr>
                        <a:t>2</a:t>
                      </a:r>
                    </a:p>
                    <a:p>
                      <a:pPr algn="ctr">
                        <a:lnSpc>
                          <a:spcPct val="100000"/>
                        </a:lnSpc>
                        <a:spcBef>
                          <a:spcPts val="0"/>
                        </a:spcBef>
                        <a:spcAft>
                          <a:spcPts val="0"/>
                        </a:spcAft>
                      </a:pPr>
                      <a:endParaRPr lang="ru-RU" sz="1400" b="1" dirty="0">
                        <a:latin typeface="Times New Roman" pitchFamily="18" charset="0"/>
                        <a:ea typeface="Times New Roman"/>
                        <a:cs typeface="Times New Roman" pitchFamily="18" charset="0"/>
                      </a:endParaRPr>
                    </a:p>
                  </a:txBody>
                  <a:tcPr marL="68580" marR="68580" marT="0" marB="0"/>
                </a:tc>
                <a:tc>
                  <a:txBody>
                    <a:bodyPr/>
                    <a:lstStyle/>
                    <a:p>
                      <a:pPr algn="ctr">
                        <a:lnSpc>
                          <a:spcPct val="100000"/>
                        </a:lnSpc>
                        <a:spcBef>
                          <a:spcPts val="0"/>
                        </a:spcBef>
                        <a:spcAft>
                          <a:spcPts val="0"/>
                        </a:spcAft>
                      </a:pPr>
                      <a:endParaRPr lang="ru-RU" sz="1400" b="1" dirty="0" smtClean="0">
                        <a:latin typeface="Times New Roman" pitchFamily="18" charset="0"/>
                        <a:ea typeface="Times New Roman"/>
                        <a:cs typeface="Times New Roman" pitchFamily="18" charset="0"/>
                      </a:endParaRPr>
                    </a:p>
                    <a:p>
                      <a:pPr marL="0" marR="0" indent="0" algn="ctr" defTabSz="914400" rtl="0" eaLnBrk="1" fontAlgn="auto" latinLnBrk="0" hangingPunct="1">
                        <a:lnSpc>
                          <a:spcPct val="100000"/>
                        </a:lnSpc>
                        <a:spcBef>
                          <a:spcPts val="0"/>
                        </a:spcBef>
                        <a:spcAft>
                          <a:spcPts val="0"/>
                        </a:spcAft>
                        <a:buClrTx/>
                        <a:buSzTx/>
                        <a:buFontTx/>
                        <a:buNone/>
                        <a:tabLst/>
                        <a:defRPr/>
                      </a:pPr>
                      <a:r>
                        <a:rPr lang="ru-RU" sz="1400" b="1" dirty="0" smtClean="0">
                          <a:latin typeface="Times New Roman" pitchFamily="18" charset="0"/>
                          <a:ea typeface="Times New Roman"/>
                          <a:cs typeface="Times New Roman" pitchFamily="18" charset="0"/>
                        </a:rPr>
                        <a:t>50 см</a:t>
                      </a:r>
                      <a:r>
                        <a:rPr lang="ru-RU" sz="1400" b="1" baseline="30000" dirty="0" smtClean="0">
                          <a:latin typeface="Times New Roman" pitchFamily="18" charset="0"/>
                          <a:ea typeface="Times New Roman"/>
                          <a:cs typeface="Times New Roman" pitchFamily="18" charset="0"/>
                        </a:rPr>
                        <a:t>2</a:t>
                      </a:r>
                    </a:p>
                    <a:p>
                      <a:pPr algn="ctr">
                        <a:lnSpc>
                          <a:spcPct val="100000"/>
                        </a:lnSpc>
                        <a:spcBef>
                          <a:spcPts val="0"/>
                        </a:spcBef>
                        <a:spcAft>
                          <a:spcPts val="0"/>
                        </a:spcAft>
                      </a:pPr>
                      <a:endParaRPr lang="ru-RU" sz="1400" b="1" dirty="0">
                        <a:latin typeface="Times New Roman" pitchFamily="18" charset="0"/>
                        <a:ea typeface="Times New Roman"/>
                        <a:cs typeface="Times New Roman" pitchFamily="18" charset="0"/>
                      </a:endParaRPr>
                    </a:p>
                  </a:txBody>
                  <a:tcPr marL="68580" marR="68580" marT="0" marB="0"/>
                </a:tc>
              </a:tr>
              <a:tr h="899586">
                <a:tc>
                  <a:txBody>
                    <a:bodyPr/>
                    <a:lstStyle/>
                    <a:p>
                      <a:pPr algn="ctr">
                        <a:lnSpc>
                          <a:spcPct val="100000"/>
                        </a:lnSpc>
                        <a:spcBef>
                          <a:spcPts val="0"/>
                        </a:spcBef>
                        <a:spcAft>
                          <a:spcPts val="0"/>
                        </a:spcAft>
                      </a:pPr>
                      <a:r>
                        <a:rPr lang="ru-RU" sz="1200" b="1" dirty="0" smtClean="0">
                          <a:latin typeface="Times New Roman" pitchFamily="18" charset="0"/>
                          <a:ea typeface="Times New Roman"/>
                          <a:cs typeface="Times New Roman" pitchFamily="18" charset="0"/>
                        </a:rPr>
                        <a:t>Зависимость давления, которое производит тело человека</a:t>
                      </a:r>
                      <a:endParaRPr lang="ru-RU" sz="1200" b="1" dirty="0">
                        <a:latin typeface="Times New Roman" pitchFamily="18" charset="0"/>
                        <a:ea typeface="Times New Roman"/>
                        <a:cs typeface="Times New Roman" pitchFamily="18" charset="0"/>
                      </a:endParaRPr>
                    </a:p>
                  </a:txBody>
                  <a:tcPr marL="68580" marR="68580" marT="0" marB="0"/>
                </a:tc>
                <a:tc>
                  <a:txBody>
                    <a:bodyPr/>
                    <a:lstStyle/>
                    <a:p>
                      <a:pPr algn="ctr">
                        <a:spcAft>
                          <a:spcPts val="0"/>
                        </a:spcAft>
                      </a:pPr>
                      <a:r>
                        <a:rPr lang="ru-RU" sz="1100" b="1" kern="1200" dirty="0">
                          <a:solidFill>
                            <a:srgbClr val="000000"/>
                          </a:solidFill>
                          <a:latin typeface="Times New Roman" pitchFamily="18" charset="0"/>
                          <a:ea typeface="Times New Roman"/>
                          <a:cs typeface="Times New Roman" pitchFamily="18" charset="0"/>
                        </a:rPr>
                        <a:t>23,3∙ 10</a:t>
                      </a:r>
                      <a:r>
                        <a:rPr lang="ru-RU" sz="1100" b="1" kern="1200" baseline="30000" dirty="0">
                          <a:solidFill>
                            <a:srgbClr val="000000"/>
                          </a:solidFill>
                          <a:latin typeface="Times New Roman" pitchFamily="18" charset="0"/>
                          <a:ea typeface="Times New Roman"/>
                          <a:cs typeface="Times New Roman" pitchFamily="18" charset="0"/>
                        </a:rPr>
                        <a:t>3 </a:t>
                      </a:r>
                      <a:r>
                        <a:rPr lang="ru-RU" sz="1100" b="1" kern="1200" dirty="0">
                          <a:solidFill>
                            <a:srgbClr val="000000"/>
                          </a:solidFill>
                          <a:latin typeface="Times New Roman" pitchFamily="18" charset="0"/>
                          <a:ea typeface="Times New Roman"/>
                          <a:cs typeface="Times New Roman" pitchFamily="18" charset="0"/>
                        </a:rPr>
                        <a:t>Па </a:t>
                      </a:r>
                      <a:endParaRPr lang="ru-RU" sz="1100" dirty="0">
                        <a:latin typeface="Times New Roman" pitchFamily="18" charset="0"/>
                        <a:ea typeface="Times New Roman"/>
                        <a:cs typeface="Times New Roman" pitchFamily="18" charset="0"/>
                      </a:endParaRPr>
                    </a:p>
                  </a:txBody>
                  <a:tcPr marL="68580" marR="68580" marT="9525" marB="0"/>
                </a:tc>
                <a:tc>
                  <a:txBody>
                    <a:bodyPr/>
                    <a:lstStyle/>
                    <a:p>
                      <a:pPr algn="ctr">
                        <a:lnSpc>
                          <a:spcPct val="100000"/>
                        </a:lnSpc>
                        <a:spcBef>
                          <a:spcPts val="0"/>
                        </a:spcBef>
                        <a:spcAft>
                          <a:spcPts val="0"/>
                        </a:spcAft>
                      </a:pPr>
                      <a:r>
                        <a:rPr lang="ru-RU" sz="1400" b="1" dirty="0" smtClean="0">
                          <a:latin typeface="Times New Roman" pitchFamily="18" charset="0"/>
                          <a:ea typeface="Times New Roman"/>
                          <a:cs typeface="Times New Roman" pitchFamily="18" charset="0"/>
                        </a:rPr>
                        <a:t>39 ∙10</a:t>
                      </a:r>
                      <a:r>
                        <a:rPr lang="ru-RU" sz="1400" b="1" baseline="30000" dirty="0" smtClean="0">
                          <a:latin typeface="Times New Roman" pitchFamily="18" charset="0"/>
                          <a:ea typeface="Times New Roman"/>
                          <a:cs typeface="Times New Roman" pitchFamily="18" charset="0"/>
                        </a:rPr>
                        <a:t>3 </a:t>
                      </a:r>
                      <a:r>
                        <a:rPr lang="ru-RU" sz="1400" b="1" baseline="0" dirty="0" smtClean="0">
                          <a:latin typeface="Times New Roman" pitchFamily="18" charset="0"/>
                          <a:ea typeface="Times New Roman"/>
                          <a:cs typeface="Times New Roman" pitchFamily="18" charset="0"/>
                        </a:rPr>
                        <a:t>Па</a:t>
                      </a:r>
                      <a:endParaRPr lang="ru-RU" sz="1400" b="1" baseline="30000" dirty="0">
                        <a:latin typeface="Times New Roman" pitchFamily="18" charset="0"/>
                        <a:ea typeface="Times New Roman"/>
                        <a:cs typeface="Times New Roman" pitchFamily="18" charset="0"/>
                      </a:endParaRPr>
                    </a:p>
                  </a:txBody>
                  <a:tcPr marL="68580" marR="68580" marT="0" marB="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400" b="1" dirty="0" smtClean="0">
                          <a:latin typeface="Times New Roman" pitchFamily="18" charset="0"/>
                          <a:ea typeface="Times New Roman"/>
                          <a:cs typeface="Times New Roman" pitchFamily="18" charset="0"/>
                        </a:rPr>
                        <a:t>42,3 ∙10</a:t>
                      </a:r>
                      <a:r>
                        <a:rPr lang="ru-RU" sz="1400" b="1" baseline="30000" dirty="0" smtClean="0">
                          <a:latin typeface="Times New Roman" pitchFamily="18" charset="0"/>
                          <a:ea typeface="Times New Roman"/>
                          <a:cs typeface="Times New Roman" pitchFamily="18" charset="0"/>
                        </a:rPr>
                        <a:t>3</a:t>
                      </a:r>
                      <a:r>
                        <a:rPr lang="ru-RU" sz="1400" b="1" baseline="0" dirty="0" smtClean="0">
                          <a:latin typeface="Times New Roman" pitchFamily="18" charset="0"/>
                          <a:ea typeface="Times New Roman"/>
                          <a:cs typeface="Times New Roman" pitchFamily="18" charset="0"/>
                        </a:rPr>
                        <a:t>Па</a:t>
                      </a:r>
                      <a:endParaRPr lang="ru-RU" sz="1400" b="1" baseline="30000" dirty="0" smtClean="0">
                        <a:latin typeface="Times New Roman" pitchFamily="18" charset="0"/>
                        <a:ea typeface="Times New Roman"/>
                        <a:cs typeface="Times New Roman" pitchFamily="18" charset="0"/>
                      </a:endParaRPr>
                    </a:p>
                    <a:p>
                      <a:pPr algn="ctr">
                        <a:lnSpc>
                          <a:spcPct val="100000"/>
                        </a:lnSpc>
                        <a:spcBef>
                          <a:spcPts val="0"/>
                        </a:spcBef>
                        <a:spcAft>
                          <a:spcPts val="0"/>
                        </a:spcAft>
                      </a:pPr>
                      <a:endParaRPr lang="ru-RU" sz="1400" b="1" dirty="0">
                        <a:latin typeface="Times New Roman" pitchFamily="18" charset="0"/>
                        <a:ea typeface="Times New Roman"/>
                        <a:cs typeface="Times New Roman" pitchFamily="18" charset="0"/>
                      </a:endParaRPr>
                    </a:p>
                  </a:txBody>
                  <a:tcPr marL="68580" marR="68580" marT="0" marB="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400" b="1" dirty="0" smtClean="0">
                          <a:latin typeface="Times New Roman" pitchFamily="18" charset="0"/>
                          <a:ea typeface="Times New Roman"/>
                          <a:cs typeface="Times New Roman" pitchFamily="18" charset="0"/>
                        </a:rPr>
                        <a:t>44 ∙10</a:t>
                      </a:r>
                      <a:r>
                        <a:rPr lang="ru-RU" sz="1400" b="1" baseline="30000" dirty="0" smtClean="0">
                          <a:latin typeface="Times New Roman" pitchFamily="18" charset="0"/>
                          <a:ea typeface="Times New Roman"/>
                          <a:cs typeface="Times New Roman" pitchFamily="18" charset="0"/>
                        </a:rPr>
                        <a:t>3</a:t>
                      </a:r>
                      <a:r>
                        <a:rPr lang="ru-RU" sz="1400" b="1" baseline="0" dirty="0" smtClean="0">
                          <a:latin typeface="Times New Roman" pitchFamily="18" charset="0"/>
                          <a:ea typeface="Times New Roman"/>
                          <a:cs typeface="Times New Roman" pitchFamily="18" charset="0"/>
                        </a:rPr>
                        <a:t>Па</a:t>
                      </a:r>
                      <a:endParaRPr lang="ru-RU" sz="1400" b="1" baseline="30000" dirty="0" smtClean="0">
                        <a:latin typeface="Times New Roman" pitchFamily="18" charset="0"/>
                        <a:ea typeface="Times New Roman"/>
                        <a:cs typeface="Times New Roman" pitchFamily="18" charset="0"/>
                      </a:endParaRPr>
                    </a:p>
                    <a:p>
                      <a:pPr algn="ctr">
                        <a:lnSpc>
                          <a:spcPct val="100000"/>
                        </a:lnSpc>
                        <a:spcBef>
                          <a:spcPts val="0"/>
                        </a:spcBef>
                        <a:spcAft>
                          <a:spcPts val="0"/>
                        </a:spcAft>
                      </a:pPr>
                      <a:endParaRPr lang="ru-RU" sz="1400" b="1" baseline="30000" dirty="0">
                        <a:latin typeface="Times New Roman" pitchFamily="18" charset="0"/>
                        <a:ea typeface="Times New Roman"/>
                        <a:cs typeface="Times New Roman" pitchFamily="18" charset="0"/>
                      </a:endParaRPr>
                    </a:p>
                  </a:txBody>
                  <a:tcPr marL="68580" marR="68580" marT="0" marB="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400" b="1" dirty="0" smtClean="0">
                          <a:latin typeface="Times New Roman" pitchFamily="18" charset="0"/>
                          <a:ea typeface="Times New Roman"/>
                          <a:cs typeface="Times New Roman" pitchFamily="18" charset="0"/>
                        </a:rPr>
                        <a:t>52,5 ∙10</a:t>
                      </a:r>
                      <a:r>
                        <a:rPr lang="ru-RU" sz="1400" b="1" baseline="30000" dirty="0" smtClean="0">
                          <a:latin typeface="Times New Roman" pitchFamily="18" charset="0"/>
                          <a:ea typeface="Times New Roman"/>
                          <a:cs typeface="Times New Roman" pitchFamily="18" charset="0"/>
                        </a:rPr>
                        <a:t>3</a:t>
                      </a:r>
                      <a:r>
                        <a:rPr lang="ru-RU" sz="1400" b="1" baseline="0" dirty="0" smtClean="0">
                          <a:latin typeface="Times New Roman" pitchFamily="18" charset="0"/>
                          <a:ea typeface="Times New Roman"/>
                          <a:cs typeface="Times New Roman" pitchFamily="18" charset="0"/>
                        </a:rPr>
                        <a:t>Па</a:t>
                      </a:r>
                      <a:endParaRPr lang="ru-RU" sz="1400" b="1" baseline="30000" dirty="0" smtClean="0">
                        <a:latin typeface="Times New Roman" pitchFamily="18" charset="0"/>
                        <a:ea typeface="Times New Roman"/>
                        <a:cs typeface="Times New Roman" pitchFamily="18" charset="0"/>
                      </a:endParaRPr>
                    </a:p>
                    <a:p>
                      <a:pPr algn="ctr">
                        <a:lnSpc>
                          <a:spcPct val="100000"/>
                        </a:lnSpc>
                        <a:spcBef>
                          <a:spcPts val="0"/>
                        </a:spcBef>
                        <a:spcAft>
                          <a:spcPts val="0"/>
                        </a:spcAft>
                      </a:pPr>
                      <a:endParaRPr lang="ru-RU" sz="1400" b="1" dirty="0">
                        <a:latin typeface="Times New Roman" pitchFamily="18" charset="0"/>
                        <a:ea typeface="Times New Roman"/>
                        <a:cs typeface="Times New Roman" pitchFamily="18" charset="0"/>
                      </a:endParaRPr>
                    </a:p>
                  </a:txBody>
                  <a:tcPr marL="68580" marR="68580" marT="0" marB="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400" b="1" dirty="0" smtClean="0">
                          <a:latin typeface="Times New Roman" pitchFamily="18" charset="0"/>
                          <a:ea typeface="Times New Roman"/>
                          <a:cs typeface="Times New Roman" pitchFamily="18" charset="0"/>
                        </a:rPr>
                        <a:t>69,6 ∙10</a:t>
                      </a:r>
                      <a:r>
                        <a:rPr lang="ru-RU" sz="1400" b="1" baseline="30000" dirty="0" smtClean="0">
                          <a:latin typeface="Times New Roman" pitchFamily="18" charset="0"/>
                          <a:ea typeface="Times New Roman"/>
                          <a:cs typeface="Times New Roman" pitchFamily="18" charset="0"/>
                        </a:rPr>
                        <a:t>3</a:t>
                      </a:r>
                      <a:r>
                        <a:rPr lang="ru-RU" sz="1400" b="1" baseline="0" dirty="0" smtClean="0">
                          <a:latin typeface="Times New Roman" pitchFamily="18" charset="0"/>
                          <a:ea typeface="Times New Roman"/>
                          <a:cs typeface="Times New Roman" pitchFamily="18" charset="0"/>
                        </a:rPr>
                        <a:t>Па</a:t>
                      </a:r>
                      <a:endParaRPr lang="ru-RU" sz="1400" b="1" baseline="30000" dirty="0" smtClean="0">
                        <a:latin typeface="Times New Roman" pitchFamily="18" charset="0"/>
                        <a:ea typeface="Times New Roman"/>
                        <a:cs typeface="Times New Roman" pitchFamily="18" charset="0"/>
                      </a:endParaRPr>
                    </a:p>
                    <a:p>
                      <a:pPr algn="ctr">
                        <a:lnSpc>
                          <a:spcPct val="100000"/>
                        </a:lnSpc>
                        <a:spcBef>
                          <a:spcPts val="0"/>
                        </a:spcBef>
                        <a:spcAft>
                          <a:spcPts val="0"/>
                        </a:spcAft>
                      </a:pPr>
                      <a:endParaRPr lang="ru-RU" sz="1400" b="1" dirty="0">
                        <a:latin typeface="Times New Roman" pitchFamily="18" charset="0"/>
                        <a:ea typeface="Times New Roman"/>
                        <a:cs typeface="Times New Roman" pitchFamily="18" charset="0"/>
                      </a:endParaRPr>
                    </a:p>
                  </a:txBody>
                  <a:tcPr marL="68580" marR="68580" marT="0" marB="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400" b="1" dirty="0" smtClean="0">
                          <a:latin typeface="Times New Roman" pitchFamily="18" charset="0"/>
                          <a:ea typeface="Times New Roman"/>
                          <a:cs typeface="Times New Roman" pitchFamily="18" charset="0"/>
                        </a:rPr>
                        <a:t>117 ∙10</a:t>
                      </a:r>
                      <a:r>
                        <a:rPr lang="ru-RU" sz="1400" b="1" baseline="30000" dirty="0" smtClean="0">
                          <a:latin typeface="Times New Roman" pitchFamily="18" charset="0"/>
                          <a:ea typeface="Times New Roman"/>
                          <a:cs typeface="Times New Roman" pitchFamily="18" charset="0"/>
                        </a:rPr>
                        <a:t>3</a:t>
                      </a:r>
                      <a:r>
                        <a:rPr lang="ru-RU" sz="1400" b="1" baseline="0" dirty="0" smtClean="0">
                          <a:latin typeface="Times New Roman" pitchFamily="18" charset="0"/>
                          <a:ea typeface="Times New Roman"/>
                          <a:cs typeface="Times New Roman" pitchFamily="18" charset="0"/>
                        </a:rPr>
                        <a:t>Па</a:t>
                      </a:r>
                      <a:endParaRPr lang="ru-RU" sz="1400" b="1" baseline="30000" dirty="0" smtClean="0">
                        <a:latin typeface="Times New Roman" pitchFamily="18" charset="0"/>
                        <a:ea typeface="Times New Roman"/>
                        <a:cs typeface="Times New Roman" pitchFamily="18" charset="0"/>
                      </a:endParaRPr>
                    </a:p>
                    <a:p>
                      <a:pPr algn="ctr">
                        <a:lnSpc>
                          <a:spcPct val="100000"/>
                        </a:lnSpc>
                        <a:spcBef>
                          <a:spcPts val="0"/>
                        </a:spcBef>
                        <a:spcAft>
                          <a:spcPts val="0"/>
                        </a:spcAft>
                      </a:pPr>
                      <a:endParaRPr lang="ru-RU" sz="1400" b="1" dirty="0">
                        <a:latin typeface="Times New Roman" pitchFamily="18" charset="0"/>
                        <a:ea typeface="Times New Roman"/>
                        <a:cs typeface="Times New Roman" pitchFamily="18" charset="0"/>
                      </a:endParaRPr>
                    </a:p>
                  </a:txBody>
                  <a:tcPr marL="68580" marR="68580" marT="0" marB="0"/>
                </a:tc>
              </a:tr>
            </a:tbl>
          </a:graphicData>
        </a:graphic>
      </p:graphicFrame>
      <p:sp>
        <p:nvSpPr>
          <p:cNvPr id="5" name="Прямоугольник 4"/>
          <p:cNvSpPr/>
          <p:nvPr/>
        </p:nvSpPr>
        <p:spPr>
          <a:xfrm>
            <a:off x="142844" y="3786190"/>
            <a:ext cx="3643338" cy="2462213"/>
          </a:xfrm>
          <a:prstGeom prst="rect">
            <a:avLst/>
          </a:prstGeom>
        </p:spPr>
        <p:txBody>
          <a:bodyPr wrap="square">
            <a:spAutoFit/>
          </a:bodyPr>
          <a:lstStyle/>
          <a:p>
            <a:r>
              <a:rPr lang="ru-RU" sz="2200" dirty="0" smtClean="0">
                <a:latin typeface="Times New Roman" pitchFamily="18" charset="0"/>
                <a:cs typeface="Times New Roman" pitchFamily="18" charset="0"/>
              </a:rPr>
              <a:t>Для сравнительной характеристики были выбраны каблуки: физиологически-правильной  высоты (4 см); и 11 см - потому что это - самый модный каблук.</a:t>
            </a:r>
          </a:p>
        </p:txBody>
      </p:sp>
      <p:pic>
        <p:nvPicPr>
          <p:cNvPr id="8" name="Рисунок 7" descr="IMG_20150311_090049.jpg"/>
          <p:cNvPicPr>
            <a:picLocks noChangeAspect="1"/>
          </p:cNvPicPr>
          <p:nvPr/>
        </p:nvPicPr>
        <p:blipFill>
          <a:blip r:embed="rId3" cstate="screen"/>
          <a:srcRect/>
          <a:stretch>
            <a:fillRect/>
          </a:stretch>
        </p:blipFill>
        <p:spPr>
          <a:xfrm>
            <a:off x="5357818" y="4000504"/>
            <a:ext cx="2236312" cy="2286016"/>
          </a:xfrm>
          <a:prstGeom prst="rect">
            <a:avLst/>
          </a:prstGeom>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a:gsLst>
            <a:gs pos="0">
              <a:srgbClr val="CCCCFF"/>
            </a:gs>
            <a:gs pos="17999">
              <a:srgbClr val="99CCFF"/>
            </a:gs>
            <a:gs pos="36000">
              <a:srgbClr val="9966FF"/>
            </a:gs>
            <a:gs pos="61000">
              <a:srgbClr val="CC99FF"/>
            </a:gs>
            <a:gs pos="82001">
              <a:srgbClr val="99CCFF"/>
            </a:gs>
            <a:gs pos="100000">
              <a:srgbClr val="CCCCFF"/>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14290"/>
            <a:ext cx="9144000" cy="1143000"/>
          </a:xfrm>
        </p:spPr>
        <p:txBody>
          <a:bodyPr>
            <a:noAutofit/>
          </a:bodyPr>
          <a:lstStyle/>
          <a:p>
            <a:r>
              <a:rPr lang="ru-RU" sz="2000" b="1" dirty="0" smtClean="0">
                <a:latin typeface="Times New Roman" pitchFamily="18" charset="0"/>
                <a:cs typeface="Times New Roman" pitchFamily="18" charset="0"/>
              </a:rPr>
              <a:t>Диаграмма зависимости </a:t>
            </a:r>
            <a:r>
              <a:rPr lang="ru-RU" sz="2000" b="1" u="sng" dirty="0" smtClean="0">
                <a:latin typeface="Times New Roman" pitchFamily="18" charset="0"/>
                <a:cs typeface="Times New Roman" pitchFamily="18" charset="0"/>
              </a:rPr>
              <a:t>площади опоры стоп и давления</a:t>
            </a:r>
            <a:r>
              <a:rPr lang="ru-RU" sz="2000" b="1" dirty="0" smtClean="0">
                <a:latin typeface="Times New Roman" pitchFamily="18" charset="0"/>
                <a:cs typeface="Times New Roman" pitchFamily="18" charset="0"/>
              </a:rPr>
              <a:t>, </a:t>
            </a:r>
            <a:br>
              <a:rPr lang="ru-RU" sz="2000" b="1" dirty="0" smtClean="0">
                <a:latin typeface="Times New Roman" pitchFamily="18" charset="0"/>
                <a:cs typeface="Times New Roman" pitchFamily="18" charset="0"/>
              </a:rPr>
            </a:br>
            <a:r>
              <a:rPr lang="ru-RU" sz="2000" b="1" dirty="0" smtClean="0">
                <a:latin typeface="Times New Roman" pitchFamily="18" charset="0"/>
                <a:cs typeface="Times New Roman" pitchFamily="18" charset="0"/>
              </a:rPr>
              <a:t>которое производит тело человека, стоящего на высоких каблуках,  </a:t>
            </a:r>
            <a:r>
              <a:rPr lang="ru-RU" sz="2000" b="1" u="sng" dirty="0" smtClean="0">
                <a:latin typeface="Times New Roman" pitchFamily="18" charset="0"/>
                <a:cs typeface="Times New Roman" pitchFamily="18" charset="0"/>
              </a:rPr>
              <a:t>от высоты каблука</a:t>
            </a:r>
            <a:endParaRPr lang="ru-RU" sz="2000" b="1" u="sng" dirty="0">
              <a:latin typeface="Times New Roman" pitchFamily="18" charset="0"/>
              <a:cs typeface="Times New Roman" pitchFamily="18" charset="0"/>
            </a:endParaRPr>
          </a:p>
        </p:txBody>
      </p:sp>
      <p:graphicFrame>
        <p:nvGraphicFramePr>
          <p:cNvPr id="5" name="Содержимое 4"/>
          <p:cNvGraphicFramePr>
            <a:graphicFrameLocks noGrp="1"/>
          </p:cNvGraphicFramePr>
          <p:nvPr>
            <p:ph idx="1"/>
            <p:extLst>
              <p:ext uri="{D42A27DB-BD31-4B8C-83A1-F6EECF244321}">
                <p14:modId xmlns="" xmlns:p14="http://schemas.microsoft.com/office/powerpoint/2010/main" val="1823800055"/>
              </p:ext>
            </p:extLst>
          </p:nvPr>
        </p:nvGraphicFramePr>
        <p:xfrm>
          <a:off x="142844" y="1357298"/>
          <a:ext cx="8858312" cy="3643338"/>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p:cNvSpPr txBox="1"/>
          <p:nvPr/>
        </p:nvSpPr>
        <p:spPr>
          <a:xfrm>
            <a:off x="6500826" y="4572008"/>
            <a:ext cx="1857388" cy="307777"/>
          </a:xfrm>
          <a:prstGeom prst="rect">
            <a:avLst/>
          </a:prstGeom>
          <a:noFill/>
        </p:spPr>
        <p:txBody>
          <a:bodyPr wrap="square" rtlCol="0">
            <a:spAutoFit/>
          </a:bodyPr>
          <a:lstStyle/>
          <a:p>
            <a:r>
              <a:rPr lang="ru-RU" sz="1400" dirty="0" smtClean="0">
                <a:latin typeface="Times New Roman" pitchFamily="18" charset="0"/>
                <a:cs typeface="Times New Roman" pitchFamily="18" charset="0"/>
              </a:rPr>
              <a:t>Высота каблука</a:t>
            </a:r>
            <a:endParaRPr lang="ru-RU" sz="1400" dirty="0">
              <a:latin typeface="Times New Roman" pitchFamily="18" charset="0"/>
              <a:cs typeface="Times New Roman" pitchFamily="18" charset="0"/>
            </a:endParaRPr>
          </a:p>
        </p:txBody>
      </p:sp>
      <p:sp>
        <p:nvSpPr>
          <p:cNvPr id="6" name="TextBox 5"/>
          <p:cNvSpPr txBox="1"/>
          <p:nvPr/>
        </p:nvSpPr>
        <p:spPr>
          <a:xfrm>
            <a:off x="214282" y="4929198"/>
            <a:ext cx="8643966" cy="1477328"/>
          </a:xfrm>
          <a:prstGeom prst="rect">
            <a:avLst/>
          </a:prstGeom>
          <a:noFill/>
        </p:spPr>
        <p:txBody>
          <a:bodyPr wrap="square" rtlCol="0">
            <a:spAutoFit/>
          </a:bodyPr>
          <a:lstStyle/>
          <a:p>
            <a:r>
              <a:rPr lang="ru-RU" dirty="0" smtClean="0">
                <a:latin typeface="Times New Roman" pitchFamily="18" charset="0"/>
                <a:cs typeface="Times New Roman" pitchFamily="18" charset="0"/>
              </a:rPr>
              <a:t>Вывод: при переходе с 4 см на каблуки высотой 11 см площадь опоры стоп уменьшается, а давление увеличивается  почти в 3 раза . Таким образом, всего лишь 7 лишних сантиметров каблука, увеличивают давление, которое приходится испытывать нашей стопе, в 3 раза.</a:t>
            </a:r>
          </a:p>
          <a:p>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a:gsLst>
            <a:gs pos="0">
              <a:srgbClr val="CCCCFF"/>
            </a:gs>
            <a:gs pos="17999">
              <a:srgbClr val="99CCFF"/>
            </a:gs>
            <a:gs pos="36000">
              <a:srgbClr val="9966FF"/>
            </a:gs>
            <a:gs pos="61000">
              <a:srgbClr val="CC99FF"/>
            </a:gs>
            <a:gs pos="82001">
              <a:srgbClr val="99CCFF"/>
            </a:gs>
            <a:gs pos="100000">
              <a:srgbClr val="CCCCFF"/>
            </a:gs>
          </a:gsLst>
          <a:lin ang="5400000" scaled="0"/>
        </a:gradFill>
        <a:effectLst/>
      </p:bgPr>
    </p:bg>
    <p:spTree>
      <p:nvGrpSpPr>
        <p:cNvPr id="1" name=""/>
        <p:cNvGrpSpPr/>
        <p:nvPr/>
      </p:nvGrpSpPr>
      <p:grpSpPr>
        <a:xfrm>
          <a:off x="0" y="0"/>
          <a:ext cx="0" cy="0"/>
          <a:chOff x="0" y="0"/>
          <a:chExt cx="0" cy="0"/>
        </a:xfrm>
      </p:grpSpPr>
      <p:sp>
        <p:nvSpPr>
          <p:cNvPr id="12290" name="Заголовок 1"/>
          <p:cNvSpPr>
            <a:spLocks noGrp="1"/>
          </p:cNvSpPr>
          <p:nvPr>
            <p:ph type="title"/>
          </p:nvPr>
        </p:nvSpPr>
        <p:spPr>
          <a:xfrm>
            <a:off x="142844" y="0"/>
            <a:ext cx="8715436" cy="1500174"/>
          </a:xfrm>
        </p:spPr>
        <p:txBody>
          <a:bodyPr>
            <a:noAutofit/>
          </a:bodyPr>
          <a:lstStyle/>
          <a:p>
            <a:r>
              <a:rPr lang="ru-RU" sz="2800" b="1" dirty="0" smtClean="0">
                <a:latin typeface="Times New Roman" pitchFamily="18" charset="0"/>
                <a:cs typeface="Times New Roman" pitchFamily="18" charset="0"/>
              </a:rPr>
              <a:t>3. Выявление плоскостопия у девочек, отдающих предпочтение обуви на плоской подошве, с помощью метода получения </a:t>
            </a:r>
            <a:r>
              <a:rPr lang="ru-RU" sz="2800" b="1" dirty="0" err="1" smtClean="0">
                <a:latin typeface="Times New Roman" pitchFamily="18" charset="0"/>
                <a:cs typeface="Times New Roman" pitchFamily="18" charset="0"/>
              </a:rPr>
              <a:t>плантограмм</a:t>
            </a:r>
            <a:r>
              <a:rPr lang="ru-RU" sz="2800" b="1" dirty="0" smtClean="0">
                <a:latin typeface="Times New Roman" pitchFamily="18" charset="0"/>
                <a:cs typeface="Times New Roman" pitchFamily="18" charset="0"/>
              </a:rPr>
              <a:t>.</a:t>
            </a:r>
            <a:endParaRPr lang="ru-RU" sz="2800" b="1" dirty="0">
              <a:latin typeface="Times New Roman" pitchFamily="18" charset="0"/>
              <a:cs typeface="Times New Roman" pitchFamily="18" charset="0"/>
            </a:endParaRPr>
          </a:p>
        </p:txBody>
      </p:sp>
      <p:sp>
        <p:nvSpPr>
          <p:cNvPr id="12291" name="Содержимое 2"/>
          <p:cNvSpPr>
            <a:spLocks noGrp="1"/>
          </p:cNvSpPr>
          <p:nvPr>
            <p:ph sz="quarter" idx="1"/>
          </p:nvPr>
        </p:nvSpPr>
        <p:spPr>
          <a:xfrm>
            <a:off x="214282" y="1500174"/>
            <a:ext cx="8929718" cy="3714776"/>
          </a:xfrm>
        </p:spPr>
        <p:txBody>
          <a:bodyPr>
            <a:noAutofit/>
          </a:bodyPr>
          <a:lstStyle/>
          <a:p>
            <a:pPr marL="0" indent="0">
              <a:spcBef>
                <a:spcPts val="0"/>
              </a:spcBef>
              <a:buNone/>
            </a:pPr>
            <a:r>
              <a:rPr lang="ru-RU" sz="2200" b="1" dirty="0" err="1" smtClean="0">
                <a:latin typeface="Times New Roman" pitchFamily="18" charset="0"/>
                <a:cs typeface="Times New Roman" pitchFamily="18" charset="0"/>
              </a:rPr>
              <a:t>Плантонография</a:t>
            </a:r>
            <a:r>
              <a:rPr lang="ru-RU" sz="2200" dirty="0" smtClean="0">
                <a:latin typeface="Times New Roman" pitchFamily="18" charset="0"/>
                <a:cs typeface="Times New Roman" pitchFamily="18" charset="0"/>
              </a:rPr>
              <a:t>  - это методика получения отпечатков человеческих стоп в позе естественного </a:t>
            </a:r>
            <a:r>
              <a:rPr lang="ru-RU" sz="2200" dirty="0" err="1" smtClean="0">
                <a:latin typeface="Times New Roman" pitchFamily="18" charset="0"/>
                <a:cs typeface="Times New Roman" pitchFamily="18" charset="0"/>
              </a:rPr>
              <a:t>прямостояния</a:t>
            </a:r>
            <a:r>
              <a:rPr lang="ru-RU" sz="2200" dirty="0" smtClean="0">
                <a:latin typeface="Times New Roman" pitchFamily="18" charset="0"/>
                <a:cs typeface="Times New Roman" pitchFamily="18" charset="0"/>
              </a:rPr>
              <a:t> на специальном приборе – </a:t>
            </a:r>
            <a:r>
              <a:rPr lang="ru-RU" sz="2200" dirty="0" err="1" smtClean="0">
                <a:latin typeface="Times New Roman" pitchFamily="18" charset="0"/>
                <a:cs typeface="Times New Roman" pitchFamily="18" charset="0"/>
              </a:rPr>
              <a:t>плантографе</a:t>
            </a:r>
            <a:r>
              <a:rPr lang="ru-RU" sz="2200" dirty="0" smtClean="0">
                <a:latin typeface="Times New Roman" pitchFamily="18" charset="0"/>
                <a:cs typeface="Times New Roman" pitchFamily="18" charset="0"/>
              </a:rPr>
              <a:t> с последующим анализом, расшифровкой и диагнозом, а также с соответствующие рекомендации по преодолению выявленных нарушений.</a:t>
            </a:r>
          </a:p>
          <a:p>
            <a:pPr marL="0" indent="0">
              <a:spcBef>
                <a:spcPts val="0"/>
              </a:spcBef>
              <a:buNone/>
            </a:pPr>
            <a:r>
              <a:rPr lang="ru-RU" sz="2200" dirty="0" smtClean="0">
                <a:latin typeface="Times New Roman" pitchFamily="18" charset="0"/>
                <a:cs typeface="Times New Roman" pitchFamily="18" charset="0"/>
              </a:rPr>
              <a:t>Без </a:t>
            </a:r>
            <a:r>
              <a:rPr lang="ru-RU" sz="2200" dirty="0" err="1" smtClean="0">
                <a:latin typeface="Times New Roman" pitchFamily="18" charset="0"/>
                <a:cs typeface="Times New Roman" pitchFamily="18" charset="0"/>
              </a:rPr>
              <a:t>плантографа</a:t>
            </a:r>
            <a:r>
              <a:rPr lang="ru-RU" sz="2200" dirty="0" smtClean="0">
                <a:latin typeface="Times New Roman" pitchFamily="18" charset="0"/>
                <a:cs typeface="Times New Roman" pitchFamily="18" charset="0"/>
              </a:rPr>
              <a:t> данное исследование можно провести следующим образом: сидящему на стуле исследуемому намазывают любым красящим раствором или жирным кремом ступню одной ноги. После этого испытуемый аккуратно ставит обе ноги на лист бумаги на несколько секунд. Вес тела должен быть распределен равномерно на обе стопы. После этого необходимо сесть, убрав ноги с листа бумаги.</a:t>
            </a:r>
          </a:p>
          <a:p>
            <a:pPr marL="0" indent="0">
              <a:spcBef>
                <a:spcPts val="0"/>
              </a:spcBef>
              <a:buNone/>
            </a:pPr>
            <a:endParaRPr lang="ru-RU" sz="2200" dirty="0" smtClean="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CCCCFF"/>
            </a:gs>
            <a:gs pos="17999">
              <a:srgbClr val="99CCFF"/>
            </a:gs>
            <a:gs pos="36000">
              <a:srgbClr val="9966FF"/>
            </a:gs>
            <a:gs pos="61000">
              <a:srgbClr val="CC99FF"/>
            </a:gs>
            <a:gs pos="82001">
              <a:srgbClr val="99CCFF"/>
            </a:gs>
            <a:gs pos="100000">
              <a:srgbClr val="CCCCFF"/>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r>
            <a:br>
              <a:rPr lang="ru-RU" dirty="0" smtClean="0"/>
            </a:br>
            <a:r>
              <a:rPr lang="ru-RU" b="1" dirty="0" smtClean="0">
                <a:latin typeface="Times New Roman" pitchFamily="18" charset="0"/>
                <a:cs typeface="Times New Roman" pitchFamily="18" charset="0"/>
              </a:rPr>
              <a:t>Плюсы ношения обуви на плоской подошве:</a:t>
            </a:r>
            <a:br>
              <a:rPr lang="ru-RU" b="1" dirty="0" smtClean="0">
                <a:latin typeface="Times New Roman" pitchFamily="18" charset="0"/>
                <a:cs typeface="Times New Roman" pitchFamily="18" charset="0"/>
              </a:rPr>
            </a:br>
            <a:endParaRPr lang="ru-RU" b="1" dirty="0">
              <a:latin typeface="Times New Roman" pitchFamily="18" charset="0"/>
              <a:cs typeface="Times New Roman" pitchFamily="18" charset="0"/>
            </a:endParaRPr>
          </a:p>
        </p:txBody>
      </p:sp>
      <p:sp>
        <p:nvSpPr>
          <p:cNvPr id="13" name="Содержимое 12"/>
          <p:cNvSpPr>
            <a:spLocks noGrp="1"/>
          </p:cNvSpPr>
          <p:nvPr>
            <p:ph idx="1"/>
          </p:nvPr>
        </p:nvSpPr>
        <p:spPr>
          <a:xfrm>
            <a:off x="500034" y="1428736"/>
            <a:ext cx="4429124" cy="5000660"/>
          </a:xfrm>
        </p:spPr>
        <p:txBody>
          <a:bodyPr/>
          <a:lstStyle/>
          <a:p>
            <a:pPr>
              <a:buNone/>
            </a:pPr>
            <a:r>
              <a:rPr lang="ru-RU" b="1" i="1" dirty="0" smtClean="0">
                <a:latin typeface="Times New Roman" pitchFamily="18" charset="0"/>
                <a:cs typeface="Times New Roman" pitchFamily="18" charset="0"/>
              </a:rPr>
              <a:t>«Плюсы»:	</a:t>
            </a:r>
          </a:p>
          <a:p>
            <a:pPr>
              <a:buFont typeface="Wingdings" pitchFamily="2" charset="2"/>
              <a:buChar char="ü"/>
            </a:pPr>
            <a:r>
              <a:rPr lang="ru-RU" b="1" i="1" dirty="0" smtClean="0">
                <a:latin typeface="Times New Roman" pitchFamily="18" charset="0"/>
                <a:cs typeface="Times New Roman" pitchFamily="18" charset="0"/>
              </a:rPr>
              <a:t>Удобно</a:t>
            </a:r>
          </a:p>
          <a:p>
            <a:pPr>
              <a:buFont typeface="Wingdings" pitchFamily="2" charset="2"/>
              <a:buChar char="ü"/>
            </a:pPr>
            <a:r>
              <a:rPr lang="ru-RU" b="1" i="1" dirty="0" smtClean="0">
                <a:latin typeface="Times New Roman" pitchFamily="18" charset="0"/>
                <a:cs typeface="Times New Roman" pitchFamily="18" charset="0"/>
              </a:rPr>
              <a:t>Безопасно</a:t>
            </a:r>
          </a:p>
          <a:p>
            <a:pPr>
              <a:buFont typeface="Wingdings" pitchFamily="2" charset="2"/>
              <a:buChar char="ü"/>
            </a:pPr>
            <a:r>
              <a:rPr lang="ru-RU" b="1" i="1" dirty="0" smtClean="0">
                <a:latin typeface="Times New Roman" pitchFamily="18" charset="0"/>
                <a:cs typeface="Times New Roman" pitchFamily="18" charset="0"/>
              </a:rPr>
              <a:t>Модно и красиво</a:t>
            </a:r>
          </a:p>
          <a:p>
            <a:pPr>
              <a:buNone/>
            </a:pPr>
            <a:endParaRPr lang="ru-RU" sz="2800" b="1" dirty="0">
              <a:latin typeface="Times New Roman" pitchFamily="18" charset="0"/>
              <a:cs typeface="Times New Roman" pitchFamily="18" charset="0"/>
            </a:endParaRPr>
          </a:p>
        </p:txBody>
      </p:sp>
      <p:sp>
        <p:nvSpPr>
          <p:cNvPr id="14" name="Содержимое 12"/>
          <p:cNvSpPr txBox="1">
            <a:spLocks/>
          </p:cNvSpPr>
          <p:nvPr/>
        </p:nvSpPr>
        <p:spPr>
          <a:xfrm>
            <a:off x="4286248" y="1500174"/>
            <a:ext cx="4429124" cy="500066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ru-RU" sz="2800" b="1" i="0" u="none" strike="noStrike" kern="120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pic>
        <p:nvPicPr>
          <p:cNvPr id="9" name="Рисунок 8" descr="modnye-baletki-2013-foto-03.jpg"/>
          <p:cNvPicPr>
            <a:picLocks noChangeAspect="1"/>
          </p:cNvPicPr>
          <p:nvPr/>
        </p:nvPicPr>
        <p:blipFill>
          <a:blip r:embed="rId2"/>
          <a:stretch>
            <a:fillRect/>
          </a:stretch>
        </p:blipFill>
        <p:spPr>
          <a:xfrm>
            <a:off x="928662" y="4143380"/>
            <a:ext cx="4159063" cy="2428892"/>
          </a:xfrm>
          <a:prstGeom prst="rect">
            <a:avLst/>
          </a:prstGeom>
          <a:effectLst>
            <a:softEdge rad="127000"/>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a:gsLst>
            <a:gs pos="0">
              <a:srgbClr val="CCCCFF"/>
            </a:gs>
            <a:gs pos="17999">
              <a:srgbClr val="99CCFF"/>
            </a:gs>
            <a:gs pos="36000">
              <a:srgbClr val="9966FF"/>
            </a:gs>
            <a:gs pos="61000">
              <a:srgbClr val="CC99FF"/>
            </a:gs>
            <a:gs pos="82001">
              <a:srgbClr val="99CCFF"/>
            </a:gs>
            <a:gs pos="100000">
              <a:srgbClr val="CCCCFF"/>
            </a:gs>
          </a:gsLst>
          <a:lin ang="5400000" scaled="0"/>
        </a:gradFill>
        <a:effectLst/>
      </p:bgPr>
    </p:bg>
    <p:spTree>
      <p:nvGrpSpPr>
        <p:cNvPr id="1" name=""/>
        <p:cNvGrpSpPr/>
        <p:nvPr/>
      </p:nvGrpSpPr>
      <p:grpSpPr>
        <a:xfrm>
          <a:off x="0" y="0"/>
          <a:ext cx="0" cy="0"/>
          <a:chOff x="0" y="0"/>
          <a:chExt cx="0" cy="0"/>
        </a:xfrm>
      </p:grpSpPr>
      <p:sp>
        <p:nvSpPr>
          <p:cNvPr id="12290" name="Заголовок 1"/>
          <p:cNvSpPr>
            <a:spLocks noGrp="1"/>
          </p:cNvSpPr>
          <p:nvPr>
            <p:ph type="title"/>
          </p:nvPr>
        </p:nvSpPr>
        <p:spPr>
          <a:xfrm>
            <a:off x="142844" y="357166"/>
            <a:ext cx="8715436" cy="1071570"/>
          </a:xfrm>
        </p:spPr>
        <p:txBody>
          <a:bodyPr>
            <a:noAutofit/>
          </a:bodyPr>
          <a:lstStyle/>
          <a:p>
            <a:r>
              <a:rPr lang="ru-RU" sz="3200" b="1" dirty="0" smtClean="0">
                <a:latin typeface="Times New Roman" pitchFamily="18" charset="0"/>
                <a:cs typeface="Times New Roman" pitchFamily="18" charset="0"/>
              </a:rPr>
              <a:t>В результате обследования были получены следующие данные:</a:t>
            </a:r>
            <a:endParaRPr lang="ru-RU" sz="3200" b="1" dirty="0">
              <a:latin typeface="Times New Roman" pitchFamily="18" charset="0"/>
              <a:cs typeface="Times New Roman" pitchFamily="18" charset="0"/>
            </a:endParaRPr>
          </a:p>
        </p:txBody>
      </p:sp>
      <p:graphicFrame>
        <p:nvGraphicFramePr>
          <p:cNvPr id="4" name="Содержимое 3"/>
          <p:cNvGraphicFramePr>
            <a:graphicFrameLocks noGrp="1"/>
          </p:cNvGraphicFramePr>
          <p:nvPr>
            <p:ph sz="quarter" idx="1"/>
          </p:nvPr>
        </p:nvGraphicFramePr>
        <p:xfrm>
          <a:off x="214282" y="1571612"/>
          <a:ext cx="8786812" cy="1317244"/>
        </p:xfrm>
        <a:graphic>
          <a:graphicData uri="http://schemas.openxmlformats.org/drawingml/2006/table">
            <a:tbl>
              <a:tblPr firstRow="1" bandRow="1">
                <a:tableStyleId>{5940675A-B579-460E-94D1-54222C63F5DA}</a:tableStyleId>
              </a:tblPr>
              <a:tblGrid>
                <a:gridCol w="2196703"/>
                <a:gridCol w="2196703"/>
                <a:gridCol w="2196703"/>
                <a:gridCol w="2196703"/>
              </a:tblGrid>
              <a:tr h="370840">
                <a:tc>
                  <a:txBody>
                    <a:bodyPr/>
                    <a:lstStyle/>
                    <a:p>
                      <a:pPr algn="l">
                        <a:lnSpc>
                          <a:spcPct val="115000"/>
                        </a:lnSpc>
                        <a:spcAft>
                          <a:spcPts val="0"/>
                        </a:spcAft>
                      </a:pPr>
                      <a:r>
                        <a:rPr lang="ru-RU" sz="1800" b="1" dirty="0">
                          <a:latin typeface="Times New Roman"/>
                          <a:ea typeface="Times New Roman"/>
                          <a:cs typeface="Times New Roman"/>
                        </a:rPr>
                        <a:t>Общее количество девочек</a:t>
                      </a:r>
                      <a:endParaRPr lang="ru-RU" sz="1800" b="1" dirty="0">
                        <a:latin typeface="Calibri"/>
                        <a:ea typeface="Times New Roman"/>
                        <a:cs typeface="Times New Roman"/>
                      </a:endParaRPr>
                    </a:p>
                  </a:txBody>
                  <a:tcPr marL="68580" marR="68580" marT="0" marB="0"/>
                </a:tc>
                <a:tc>
                  <a:txBody>
                    <a:bodyPr/>
                    <a:lstStyle/>
                    <a:p>
                      <a:pPr algn="l">
                        <a:lnSpc>
                          <a:spcPct val="115000"/>
                        </a:lnSpc>
                        <a:spcAft>
                          <a:spcPts val="0"/>
                        </a:spcAft>
                      </a:pPr>
                      <a:r>
                        <a:rPr lang="ru-RU" sz="1800" b="1" dirty="0">
                          <a:latin typeface="Times New Roman"/>
                          <a:ea typeface="Times New Roman"/>
                          <a:cs typeface="Times New Roman"/>
                        </a:rPr>
                        <a:t>Количество девочек, у которых  стопа в норме</a:t>
                      </a:r>
                      <a:endParaRPr lang="ru-RU" sz="1800" b="1" dirty="0">
                        <a:latin typeface="Calibri"/>
                        <a:ea typeface="Times New Roman"/>
                        <a:cs typeface="Times New Roman"/>
                      </a:endParaRPr>
                    </a:p>
                  </a:txBody>
                  <a:tcPr marL="68580" marR="68580" marT="0" marB="0"/>
                </a:tc>
                <a:tc>
                  <a:txBody>
                    <a:bodyPr/>
                    <a:lstStyle/>
                    <a:p>
                      <a:pPr algn="l">
                        <a:lnSpc>
                          <a:spcPct val="115000"/>
                        </a:lnSpc>
                        <a:spcAft>
                          <a:spcPts val="0"/>
                        </a:spcAft>
                      </a:pPr>
                      <a:r>
                        <a:rPr lang="ru-RU" sz="1800" b="1">
                          <a:latin typeface="Times New Roman"/>
                          <a:ea typeface="Times New Roman"/>
                          <a:cs typeface="Times New Roman"/>
                        </a:rPr>
                        <a:t>Количество девочек с уплощением стопы</a:t>
                      </a:r>
                      <a:endParaRPr lang="ru-RU" sz="1800" b="1">
                        <a:latin typeface="Calibri"/>
                        <a:ea typeface="Times New Roman"/>
                        <a:cs typeface="Times New Roman"/>
                      </a:endParaRPr>
                    </a:p>
                  </a:txBody>
                  <a:tcPr marL="68580" marR="68580" marT="0" marB="0"/>
                </a:tc>
                <a:tc>
                  <a:txBody>
                    <a:bodyPr/>
                    <a:lstStyle/>
                    <a:p>
                      <a:pPr algn="l">
                        <a:lnSpc>
                          <a:spcPct val="115000"/>
                        </a:lnSpc>
                        <a:spcAft>
                          <a:spcPts val="0"/>
                        </a:spcAft>
                      </a:pPr>
                      <a:r>
                        <a:rPr lang="ru-RU" sz="1800" b="1" dirty="0">
                          <a:latin typeface="Times New Roman"/>
                          <a:ea typeface="Times New Roman"/>
                          <a:cs typeface="Times New Roman"/>
                        </a:rPr>
                        <a:t>Количество девочек с плоскостопием</a:t>
                      </a:r>
                      <a:endParaRPr lang="ru-RU" sz="1800" b="1" dirty="0">
                        <a:latin typeface="Calibri"/>
                        <a:ea typeface="Times New Roman"/>
                        <a:cs typeface="Times New Roman"/>
                      </a:endParaRPr>
                    </a:p>
                  </a:txBody>
                  <a:tcPr marL="68580" marR="68580" marT="0" marB="0"/>
                </a:tc>
              </a:tr>
              <a:tr h="370840">
                <a:tc>
                  <a:txBody>
                    <a:bodyPr/>
                    <a:lstStyle/>
                    <a:p>
                      <a:pPr algn="ctr">
                        <a:lnSpc>
                          <a:spcPct val="115000"/>
                        </a:lnSpc>
                        <a:spcAft>
                          <a:spcPts val="0"/>
                        </a:spcAft>
                      </a:pPr>
                      <a:r>
                        <a:rPr lang="ru-RU" sz="1800" b="1" dirty="0">
                          <a:latin typeface="Times New Roman"/>
                          <a:ea typeface="Times New Roman"/>
                          <a:cs typeface="Times New Roman"/>
                        </a:rPr>
                        <a:t>25</a:t>
                      </a:r>
                      <a:endParaRPr lang="ru-RU" sz="1800" b="1" dirty="0">
                        <a:latin typeface="Calibri"/>
                        <a:ea typeface="Times New Roman"/>
                        <a:cs typeface="Times New Roman"/>
                      </a:endParaRPr>
                    </a:p>
                  </a:txBody>
                  <a:tcPr marL="68580" marR="68580" marT="0" marB="0"/>
                </a:tc>
                <a:tc>
                  <a:txBody>
                    <a:bodyPr/>
                    <a:lstStyle/>
                    <a:p>
                      <a:pPr algn="ctr">
                        <a:lnSpc>
                          <a:spcPct val="115000"/>
                        </a:lnSpc>
                        <a:spcAft>
                          <a:spcPts val="0"/>
                        </a:spcAft>
                      </a:pPr>
                      <a:r>
                        <a:rPr lang="ru-RU" sz="1800" b="1" dirty="0">
                          <a:latin typeface="Times New Roman"/>
                          <a:ea typeface="Times New Roman"/>
                          <a:cs typeface="Times New Roman"/>
                        </a:rPr>
                        <a:t>3</a:t>
                      </a:r>
                      <a:endParaRPr lang="ru-RU" sz="1800" b="1" dirty="0">
                        <a:latin typeface="Calibri"/>
                        <a:ea typeface="Times New Roman"/>
                        <a:cs typeface="Times New Roman"/>
                      </a:endParaRPr>
                    </a:p>
                  </a:txBody>
                  <a:tcPr marL="68580" marR="68580" marT="0" marB="0"/>
                </a:tc>
                <a:tc>
                  <a:txBody>
                    <a:bodyPr/>
                    <a:lstStyle/>
                    <a:p>
                      <a:pPr algn="ctr">
                        <a:lnSpc>
                          <a:spcPct val="115000"/>
                        </a:lnSpc>
                        <a:spcAft>
                          <a:spcPts val="0"/>
                        </a:spcAft>
                      </a:pPr>
                      <a:r>
                        <a:rPr lang="ru-RU" sz="1800" b="1" dirty="0">
                          <a:latin typeface="Times New Roman"/>
                          <a:ea typeface="Times New Roman"/>
                          <a:cs typeface="Times New Roman"/>
                        </a:rPr>
                        <a:t>15</a:t>
                      </a:r>
                      <a:endParaRPr lang="ru-RU" sz="1800" b="1" dirty="0">
                        <a:latin typeface="Calibri"/>
                        <a:ea typeface="Times New Roman"/>
                        <a:cs typeface="Times New Roman"/>
                      </a:endParaRPr>
                    </a:p>
                  </a:txBody>
                  <a:tcPr marL="68580" marR="68580" marT="0" marB="0"/>
                </a:tc>
                <a:tc>
                  <a:txBody>
                    <a:bodyPr/>
                    <a:lstStyle/>
                    <a:p>
                      <a:pPr algn="ctr">
                        <a:lnSpc>
                          <a:spcPct val="115000"/>
                        </a:lnSpc>
                        <a:spcAft>
                          <a:spcPts val="0"/>
                        </a:spcAft>
                      </a:pPr>
                      <a:r>
                        <a:rPr lang="ru-RU" sz="1800" b="1" dirty="0">
                          <a:latin typeface="Times New Roman"/>
                          <a:ea typeface="Times New Roman"/>
                          <a:cs typeface="Times New Roman"/>
                        </a:rPr>
                        <a:t>7</a:t>
                      </a:r>
                      <a:endParaRPr lang="ru-RU" sz="1800" b="1" dirty="0">
                        <a:latin typeface="Calibri"/>
                        <a:ea typeface="Times New Roman"/>
                        <a:cs typeface="Times New Roman"/>
                      </a:endParaRPr>
                    </a:p>
                  </a:txBody>
                  <a:tcPr marL="68580" marR="68580" marT="0" marB="0"/>
                </a:tc>
              </a:tr>
            </a:tbl>
          </a:graphicData>
        </a:graphic>
      </p:graphicFrame>
      <p:pic>
        <p:nvPicPr>
          <p:cNvPr id="13" name="Рисунок 12" descr="_uBSsmWvj1s.jpg"/>
          <p:cNvPicPr>
            <a:picLocks noChangeAspect="1"/>
          </p:cNvPicPr>
          <p:nvPr/>
        </p:nvPicPr>
        <p:blipFill>
          <a:blip r:embed="rId2" cstate="screen"/>
          <a:stretch>
            <a:fillRect/>
          </a:stretch>
        </p:blipFill>
        <p:spPr>
          <a:xfrm>
            <a:off x="357158" y="3000372"/>
            <a:ext cx="2643174" cy="3538051"/>
          </a:xfrm>
          <a:prstGeom prst="rect">
            <a:avLst/>
          </a:prstGeom>
          <a:effectLst>
            <a:softEdge rad="127000"/>
          </a:effectLst>
        </p:spPr>
      </p:pic>
      <p:pic>
        <p:nvPicPr>
          <p:cNvPr id="14" name="Рисунок 13" descr="GJV4KDkYJxM.jpg"/>
          <p:cNvPicPr>
            <a:picLocks noChangeAspect="1"/>
          </p:cNvPicPr>
          <p:nvPr/>
        </p:nvPicPr>
        <p:blipFill>
          <a:blip r:embed="rId3" cstate="screen"/>
          <a:stretch>
            <a:fillRect/>
          </a:stretch>
        </p:blipFill>
        <p:spPr>
          <a:xfrm>
            <a:off x="3357554" y="3071810"/>
            <a:ext cx="2643173" cy="3538048"/>
          </a:xfrm>
          <a:prstGeom prst="rect">
            <a:avLst/>
          </a:prstGeom>
          <a:effectLst>
            <a:softEdge rad="127000"/>
          </a:effectLst>
        </p:spPr>
      </p:pic>
      <p:pic>
        <p:nvPicPr>
          <p:cNvPr id="15" name="Рисунок 14" descr="dudc5tgwpKA.jpg"/>
          <p:cNvPicPr>
            <a:picLocks noChangeAspect="1"/>
          </p:cNvPicPr>
          <p:nvPr/>
        </p:nvPicPr>
        <p:blipFill>
          <a:blip r:embed="rId4" cstate="screen"/>
          <a:stretch>
            <a:fillRect/>
          </a:stretch>
        </p:blipFill>
        <p:spPr>
          <a:xfrm>
            <a:off x="6215074" y="3071810"/>
            <a:ext cx="2615074" cy="3500438"/>
          </a:xfrm>
          <a:prstGeom prst="rect">
            <a:avLst/>
          </a:prstGeom>
          <a:effectLst>
            <a:softEdge rad="127000"/>
          </a:effectLst>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CCCCFF"/>
            </a:gs>
            <a:gs pos="17999">
              <a:srgbClr val="99CCFF"/>
            </a:gs>
            <a:gs pos="36000">
              <a:srgbClr val="9966FF"/>
            </a:gs>
            <a:gs pos="61000">
              <a:srgbClr val="CC99FF"/>
            </a:gs>
            <a:gs pos="82001">
              <a:srgbClr val="99CCFF"/>
            </a:gs>
            <a:gs pos="100000">
              <a:srgbClr val="CCCCFF"/>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r>
            <a:br>
              <a:rPr lang="ru-RU" dirty="0" smtClean="0"/>
            </a:br>
            <a:r>
              <a:rPr lang="ru-RU" b="1" dirty="0" smtClean="0">
                <a:latin typeface="Times New Roman" pitchFamily="18" charset="0"/>
                <a:cs typeface="Times New Roman" pitchFamily="18" charset="0"/>
              </a:rPr>
              <a:t>Плюсы ношения обуви на высоком каблуке:</a:t>
            </a:r>
            <a:br>
              <a:rPr lang="ru-RU" b="1" dirty="0" smtClean="0">
                <a:latin typeface="Times New Roman" pitchFamily="18" charset="0"/>
                <a:cs typeface="Times New Roman" pitchFamily="18" charset="0"/>
              </a:rPr>
            </a:br>
            <a:endParaRPr lang="ru-RU" b="1" dirty="0">
              <a:latin typeface="Times New Roman" pitchFamily="18" charset="0"/>
              <a:cs typeface="Times New Roman" pitchFamily="18" charset="0"/>
            </a:endParaRPr>
          </a:p>
        </p:txBody>
      </p:sp>
      <p:sp>
        <p:nvSpPr>
          <p:cNvPr id="13" name="Содержимое 12"/>
          <p:cNvSpPr>
            <a:spLocks noGrp="1"/>
          </p:cNvSpPr>
          <p:nvPr>
            <p:ph idx="1"/>
          </p:nvPr>
        </p:nvSpPr>
        <p:spPr>
          <a:xfrm>
            <a:off x="428596" y="1500174"/>
            <a:ext cx="4643470" cy="5143536"/>
          </a:xfrm>
        </p:spPr>
        <p:txBody>
          <a:bodyPr>
            <a:normAutofit/>
          </a:bodyPr>
          <a:lstStyle/>
          <a:p>
            <a:pPr>
              <a:buNone/>
            </a:pPr>
            <a:r>
              <a:rPr lang="ru-RU" b="1" i="1" dirty="0" smtClean="0">
                <a:latin typeface="Times New Roman" pitchFamily="18" charset="0"/>
                <a:cs typeface="Times New Roman" pitchFamily="18" charset="0"/>
              </a:rPr>
              <a:t>«Плюсы»:	</a:t>
            </a:r>
          </a:p>
          <a:p>
            <a:pPr marL="361950" indent="-361950">
              <a:buFont typeface="Wingdings" pitchFamily="2" charset="2"/>
              <a:buChar char="ü"/>
            </a:pPr>
            <a:r>
              <a:rPr lang="ru-RU" b="1" dirty="0" smtClean="0">
                <a:latin typeface="Times New Roman" pitchFamily="18" charset="0"/>
                <a:cs typeface="Times New Roman" pitchFamily="18" charset="0"/>
              </a:rPr>
              <a:t>Модно</a:t>
            </a:r>
          </a:p>
          <a:p>
            <a:pPr marL="361950" indent="-361950">
              <a:buFont typeface="Wingdings" pitchFamily="2" charset="2"/>
              <a:buChar char="ü"/>
            </a:pPr>
            <a:r>
              <a:rPr lang="ru-RU" b="1" dirty="0" smtClean="0">
                <a:latin typeface="Times New Roman" pitchFamily="18" charset="0"/>
                <a:cs typeface="Times New Roman" pitchFamily="18" charset="0"/>
              </a:rPr>
              <a:t>Красиво</a:t>
            </a:r>
            <a:endParaRPr lang="ru-RU" b="1" i="1" dirty="0" smtClean="0">
              <a:latin typeface="Times New Roman" pitchFamily="18" charset="0"/>
              <a:cs typeface="Times New Roman" pitchFamily="18" charset="0"/>
            </a:endParaRPr>
          </a:p>
          <a:p>
            <a:pPr>
              <a:buFont typeface="Wingdings" pitchFamily="2" charset="2"/>
              <a:buChar char="ü"/>
            </a:pPr>
            <a:r>
              <a:rPr lang="ru-RU" sz="2800" b="1" dirty="0" smtClean="0">
                <a:latin typeface="Times New Roman" pitchFamily="18" charset="0"/>
                <a:cs typeface="Times New Roman" pitchFamily="18" charset="0"/>
              </a:rPr>
              <a:t>Привлекает внимание окружающих</a:t>
            </a:r>
          </a:p>
          <a:p>
            <a:pPr>
              <a:buFont typeface="Wingdings" pitchFamily="2" charset="2"/>
              <a:buChar char="ü"/>
            </a:pPr>
            <a:r>
              <a:rPr lang="ru-RU" sz="2800" b="1" dirty="0" smtClean="0">
                <a:latin typeface="Times New Roman" pitchFamily="18" charset="0"/>
                <a:cs typeface="Times New Roman" pitchFamily="18" charset="0"/>
              </a:rPr>
              <a:t>Придает уверенность в себе</a:t>
            </a:r>
          </a:p>
          <a:p>
            <a:pPr>
              <a:buFont typeface="Wingdings" pitchFamily="2" charset="2"/>
              <a:buChar char="ü"/>
            </a:pPr>
            <a:r>
              <a:rPr lang="ru-RU" sz="2800" b="1" dirty="0" smtClean="0">
                <a:latin typeface="Times New Roman" pitchFamily="18" charset="0"/>
                <a:cs typeface="Times New Roman" pitchFamily="18" charset="0"/>
              </a:rPr>
              <a:t>Делает походку красивой</a:t>
            </a:r>
          </a:p>
          <a:p>
            <a:pPr>
              <a:buFont typeface="Wingdings" pitchFamily="2" charset="2"/>
              <a:buChar char="ü"/>
            </a:pPr>
            <a:r>
              <a:rPr lang="ru-RU" sz="2800" b="1" dirty="0" smtClean="0">
                <a:latin typeface="Times New Roman" pitchFamily="18" charset="0"/>
                <a:cs typeface="Times New Roman" pitchFamily="18" charset="0"/>
              </a:rPr>
              <a:t>Создает ощущение счастья</a:t>
            </a:r>
          </a:p>
          <a:p>
            <a:pPr>
              <a:buNone/>
            </a:pPr>
            <a:endParaRPr lang="ru-RU" sz="2800" b="1" dirty="0">
              <a:latin typeface="Times New Roman" pitchFamily="18" charset="0"/>
              <a:cs typeface="Times New Roman" pitchFamily="18" charset="0"/>
            </a:endParaRPr>
          </a:p>
        </p:txBody>
      </p:sp>
      <p:sp>
        <p:nvSpPr>
          <p:cNvPr id="14" name="Содержимое 12"/>
          <p:cNvSpPr txBox="1">
            <a:spLocks/>
          </p:cNvSpPr>
          <p:nvPr/>
        </p:nvSpPr>
        <p:spPr>
          <a:xfrm>
            <a:off x="4500562" y="1571612"/>
            <a:ext cx="4429124" cy="500066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ru-RU" sz="3200" b="1" i="1"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ru-RU" sz="2800" b="1" i="0" u="none" strike="noStrike" kern="120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CCCCFF"/>
            </a:gs>
            <a:gs pos="17999">
              <a:srgbClr val="99CCFF"/>
            </a:gs>
            <a:gs pos="36000">
              <a:srgbClr val="9966FF"/>
            </a:gs>
            <a:gs pos="61000">
              <a:srgbClr val="CC99FF"/>
            </a:gs>
            <a:gs pos="82001">
              <a:srgbClr val="99CCFF"/>
            </a:gs>
            <a:gs pos="100000">
              <a:srgbClr val="CCCCFF"/>
            </a:gs>
          </a:gsLst>
          <a:lin ang="5400000" scaled="0"/>
        </a:gradFill>
        <a:effectLst/>
      </p:bgPr>
    </p:bg>
    <p:spTree>
      <p:nvGrpSpPr>
        <p:cNvPr id="1" name=""/>
        <p:cNvGrpSpPr/>
        <p:nvPr/>
      </p:nvGrpSpPr>
      <p:grpSpPr>
        <a:xfrm>
          <a:off x="0" y="0"/>
          <a:ext cx="0" cy="0"/>
          <a:chOff x="0" y="0"/>
          <a:chExt cx="0" cy="0"/>
        </a:xfrm>
      </p:grpSpPr>
      <p:sp>
        <p:nvSpPr>
          <p:cNvPr id="11266" name="Заголовок 1"/>
          <p:cNvSpPr>
            <a:spLocks noGrp="1"/>
          </p:cNvSpPr>
          <p:nvPr>
            <p:ph type="title"/>
          </p:nvPr>
        </p:nvSpPr>
        <p:spPr>
          <a:xfrm>
            <a:off x="612775" y="228600"/>
            <a:ext cx="8153400" cy="990600"/>
          </a:xfrm>
        </p:spPr>
        <p:txBody>
          <a:bodyPr/>
          <a:lstStyle/>
          <a:p>
            <a:pPr algn="ctr"/>
            <a:r>
              <a:rPr lang="ru-RU" b="1" dirty="0" smtClean="0">
                <a:latin typeface="Times New Roman" pitchFamily="18" charset="0"/>
                <a:cs typeface="Times New Roman" pitchFamily="18" charset="0"/>
              </a:rPr>
              <a:t>Актуальность</a:t>
            </a:r>
          </a:p>
        </p:txBody>
      </p:sp>
      <p:sp>
        <p:nvSpPr>
          <p:cNvPr id="11267" name="Содержимое 2"/>
          <p:cNvSpPr>
            <a:spLocks noGrp="1"/>
          </p:cNvSpPr>
          <p:nvPr>
            <p:ph sz="quarter" idx="1"/>
          </p:nvPr>
        </p:nvSpPr>
        <p:spPr>
          <a:xfrm>
            <a:off x="214282" y="1285860"/>
            <a:ext cx="5643602" cy="5072098"/>
          </a:xfrm>
        </p:spPr>
        <p:txBody>
          <a:bodyPr>
            <a:normAutofit/>
          </a:bodyPr>
          <a:lstStyle/>
          <a:p>
            <a:pPr marL="0" indent="0">
              <a:buFont typeface="Wingdings" pitchFamily="2" charset="2"/>
              <a:buNone/>
            </a:pPr>
            <a:r>
              <a:rPr lang="ru-RU" dirty="0" smtClean="0">
                <a:latin typeface="Times New Roman" pitchFamily="18" charset="0"/>
                <a:cs typeface="Times New Roman" pitchFamily="18" charset="0"/>
              </a:rPr>
              <a:t>Я считаю, что моя работа актуальна и для моих ровесниц и для девочек помладше, которые при выборе обуви руководствуются только доводами «модно» и «хочу», и для их родителей, которые потакают своим, еще маленьким, модницам.</a:t>
            </a:r>
          </a:p>
        </p:txBody>
      </p:sp>
      <p:pic>
        <p:nvPicPr>
          <p:cNvPr id="7" name="Рисунок 6" descr="b193af680d10.jpg"/>
          <p:cNvPicPr>
            <a:picLocks noChangeAspect="1"/>
          </p:cNvPicPr>
          <p:nvPr/>
        </p:nvPicPr>
        <p:blipFill>
          <a:blip r:embed="rId2"/>
          <a:stretch>
            <a:fillRect/>
          </a:stretch>
        </p:blipFill>
        <p:spPr>
          <a:xfrm>
            <a:off x="6143636" y="3571876"/>
            <a:ext cx="2143140" cy="1865266"/>
          </a:xfrm>
          <a:prstGeom prst="rect">
            <a:avLst/>
          </a:prstGeom>
        </p:spPr>
      </p:pic>
      <p:pic>
        <p:nvPicPr>
          <p:cNvPr id="8" name="Рисунок 7" descr="zapret_shoes_kabluk.jpg"/>
          <p:cNvPicPr>
            <a:picLocks noChangeAspect="1"/>
          </p:cNvPicPr>
          <p:nvPr/>
        </p:nvPicPr>
        <p:blipFill>
          <a:blip r:embed="rId3"/>
          <a:stretch>
            <a:fillRect/>
          </a:stretch>
        </p:blipFill>
        <p:spPr>
          <a:xfrm>
            <a:off x="6143636" y="1428736"/>
            <a:ext cx="2071702" cy="1862644"/>
          </a:xfrm>
          <a:prstGeom prst="rect">
            <a:avLst/>
          </a:prstGeom>
          <a:effectLst/>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rgbClr val="CCCCFF"/>
            </a:gs>
            <a:gs pos="17999">
              <a:srgbClr val="99CCFF"/>
            </a:gs>
            <a:gs pos="36000">
              <a:srgbClr val="9966FF"/>
            </a:gs>
            <a:gs pos="61000">
              <a:srgbClr val="CC99FF"/>
            </a:gs>
            <a:gs pos="82001">
              <a:srgbClr val="99CCFF"/>
            </a:gs>
            <a:gs pos="100000">
              <a:srgbClr val="CCCCFF"/>
            </a:gs>
          </a:gsLst>
          <a:lin ang="5400000" scaled="0"/>
        </a:gradFill>
        <a:effectLst/>
      </p:bgPr>
    </p:bg>
    <p:spTree>
      <p:nvGrpSpPr>
        <p:cNvPr id="1" name=""/>
        <p:cNvGrpSpPr/>
        <p:nvPr/>
      </p:nvGrpSpPr>
      <p:grpSpPr>
        <a:xfrm>
          <a:off x="0" y="0"/>
          <a:ext cx="0" cy="0"/>
          <a:chOff x="0" y="0"/>
          <a:chExt cx="0" cy="0"/>
        </a:xfrm>
      </p:grpSpPr>
      <p:sp>
        <p:nvSpPr>
          <p:cNvPr id="2" name="Прямоугольник 1"/>
          <p:cNvSpPr/>
          <p:nvPr/>
        </p:nvSpPr>
        <p:spPr>
          <a:xfrm>
            <a:off x="142844" y="285728"/>
            <a:ext cx="9001156" cy="3108543"/>
          </a:xfrm>
          <a:prstGeom prst="rect">
            <a:avLst/>
          </a:prstGeom>
        </p:spPr>
        <p:txBody>
          <a:bodyPr wrap="square">
            <a:spAutoFit/>
          </a:bodyPr>
          <a:lstStyle/>
          <a:p>
            <a:r>
              <a:rPr lang="ru-RU" sz="2800" b="1" dirty="0" smtClean="0">
                <a:latin typeface="Times New Roman" pitchFamily="18" charset="0"/>
                <a:cs typeface="Times New Roman" pitchFamily="18" charset="0"/>
              </a:rPr>
              <a:t>Гипотеза: </a:t>
            </a:r>
            <a:r>
              <a:rPr lang="ru-RU" sz="2800" dirty="0" smtClean="0">
                <a:latin typeface="Times New Roman" pitchFamily="18" charset="0"/>
                <a:cs typeface="Times New Roman" pitchFamily="18" charset="0"/>
              </a:rPr>
              <a:t>Исследование опирается на предположение о том, что обучающиеся, которые носят постоянно обувь на плоской подошве или обувь на высоком каблуке: </a:t>
            </a:r>
          </a:p>
          <a:p>
            <a:r>
              <a:rPr lang="ru-RU" sz="2800" dirty="0" smtClean="0">
                <a:latin typeface="Times New Roman" pitchFamily="18" charset="0"/>
                <a:cs typeface="Times New Roman" pitchFamily="18" charset="0"/>
              </a:rPr>
              <a:t>могут обезопасить себя от вредного воздействия ношения такой обуви, если  получат соответствующие знания;</a:t>
            </a:r>
          </a:p>
          <a:p>
            <a:pPr lvl="0"/>
            <a:r>
              <a:rPr lang="ru-RU" sz="2800" dirty="0" smtClean="0">
                <a:latin typeface="Times New Roman" pitchFamily="18" charset="0"/>
                <a:cs typeface="Times New Roman" pitchFamily="18" charset="0"/>
              </a:rPr>
              <a:t>внимательно отнесутся к нашим рекомендациям, разработанным в ходе выполнения проекта.</a:t>
            </a:r>
          </a:p>
        </p:txBody>
      </p:sp>
      <p:sp>
        <p:nvSpPr>
          <p:cNvPr id="3" name="Заголовок 1"/>
          <p:cNvSpPr txBox="1">
            <a:spLocks/>
          </p:cNvSpPr>
          <p:nvPr/>
        </p:nvSpPr>
        <p:spPr>
          <a:xfrm>
            <a:off x="214282" y="3286124"/>
            <a:ext cx="8229600" cy="1143000"/>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4000" b="1" i="0" u="none" strike="noStrike" kern="1200" cap="none" spc="0" normalizeH="0" baseline="0" noProof="0" smtClean="0">
                <a:ln>
                  <a:noFill/>
                </a:ln>
                <a:solidFill>
                  <a:schemeClr val="tx1"/>
                </a:solidFill>
                <a:effectLst/>
                <a:uLnTx/>
                <a:uFillTx/>
                <a:latin typeface="Times New Roman" pitchFamily="18" charset="0"/>
                <a:ea typeface="+mj-ea"/>
                <a:cs typeface="Times New Roman" pitchFamily="18" charset="0"/>
              </a:rPr>
              <a:t>Проблема:</a:t>
            </a:r>
            <a:endParaRPr kumimoji="0" lang="ru-RU" sz="4000" b="1"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4" name="Прямоугольник 3"/>
          <p:cNvSpPr/>
          <p:nvPr/>
        </p:nvSpPr>
        <p:spPr>
          <a:xfrm>
            <a:off x="142844" y="4143380"/>
            <a:ext cx="8715436" cy="1569660"/>
          </a:xfrm>
          <a:prstGeom prst="rect">
            <a:avLst/>
          </a:prstGeom>
        </p:spPr>
        <p:txBody>
          <a:bodyPr wrap="square">
            <a:spAutoFit/>
          </a:bodyPr>
          <a:lstStyle/>
          <a:p>
            <a:pPr algn="just"/>
            <a:r>
              <a:rPr lang="ru-RU" sz="3200" dirty="0" smtClean="0">
                <a:latin typeface="Times New Roman" pitchFamily="18" charset="0"/>
                <a:cs typeface="Times New Roman" pitchFamily="18" charset="0"/>
              </a:rPr>
              <a:t>Многие подростки не часто задумываются о том, насколько полезным или вредным для здоровья является ношение подобной обуви.</a:t>
            </a:r>
            <a:endParaRPr lang="ru-RU" sz="3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rgbClr val="CCCCFF"/>
            </a:gs>
            <a:gs pos="17999">
              <a:srgbClr val="99CCFF"/>
            </a:gs>
            <a:gs pos="36000">
              <a:srgbClr val="9966FF"/>
            </a:gs>
            <a:gs pos="61000">
              <a:srgbClr val="CC99FF"/>
            </a:gs>
            <a:gs pos="82001">
              <a:srgbClr val="99CCFF"/>
            </a:gs>
            <a:gs pos="100000">
              <a:srgbClr val="CCCCFF"/>
            </a:gs>
          </a:gsLst>
          <a:lin ang="5400000" scaled="0"/>
        </a:grad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282" y="142852"/>
            <a:ext cx="8229600" cy="4525963"/>
          </a:xfrm>
        </p:spPr>
        <p:txBody>
          <a:bodyPr>
            <a:normAutofit/>
          </a:bodyPr>
          <a:lstStyle/>
          <a:p>
            <a:pPr marL="0" indent="0">
              <a:spcBef>
                <a:spcPts val="0"/>
              </a:spcBef>
              <a:buNone/>
            </a:pPr>
            <a:r>
              <a:rPr lang="ru-RU" sz="4000" b="1" dirty="0" smtClean="0">
                <a:latin typeface="Times New Roman" pitchFamily="18" charset="0"/>
                <a:cs typeface="Times New Roman" pitchFamily="18" charset="0"/>
              </a:rPr>
              <a:t>Объект исследования: </a:t>
            </a:r>
            <a:r>
              <a:rPr lang="ru-RU" sz="4000" dirty="0" smtClean="0">
                <a:latin typeface="Times New Roman" pitchFamily="18" charset="0"/>
                <a:cs typeface="Times New Roman" pitchFamily="18" charset="0"/>
              </a:rPr>
              <a:t>современная молодежная обувь: балетки и обувь на высоких каблуках.</a:t>
            </a:r>
          </a:p>
          <a:p>
            <a:pPr marL="0" indent="0">
              <a:spcBef>
                <a:spcPts val="0"/>
              </a:spcBef>
              <a:buNone/>
            </a:pPr>
            <a:r>
              <a:rPr lang="ru-RU" sz="4000" b="1" dirty="0" smtClean="0">
                <a:latin typeface="Times New Roman" pitchFamily="18" charset="0"/>
                <a:cs typeface="Times New Roman" pitchFamily="18" charset="0"/>
              </a:rPr>
              <a:t>Предмет исследования:</a:t>
            </a:r>
          </a:p>
          <a:p>
            <a:pPr marL="0" indent="0">
              <a:spcBef>
                <a:spcPts val="0"/>
              </a:spcBef>
              <a:buNone/>
            </a:pPr>
            <a:r>
              <a:rPr lang="ru-RU" sz="4000" b="1" dirty="0" smtClean="0">
                <a:latin typeface="Times New Roman" pitchFamily="18" charset="0"/>
                <a:cs typeface="Times New Roman" pitchFamily="18" charset="0"/>
              </a:rPr>
              <a:t> </a:t>
            </a:r>
            <a:r>
              <a:rPr lang="ru-RU" sz="3600" dirty="0" smtClean="0">
                <a:latin typeface="Times New Roman" pitchFamily="18" charset="0"/>
                <a:cs typeface="Times New Roman" pitchFamily="18" charset="0"/>
              </a:rPr>
              <a:t>Последствия ношения обуви на плоской подошве и на высоких каблуках.</a:t>
            </a:r>
          </a:p>
          <a:p>
            <a:pPr marL="0" indent="0" algn="ctr">
              <a:buNone/>
            </a:pPr>
            <a:endParaRPr lang="ru-RU" sz="4000" b="1" dirty="0"/>
          </a:p>
        </p:txBody>
      </p:sp>
      <p:pic>
        <p:nvPicPr>
          <p:cNvPr id="5" name="Рисунок 4" descr="cReYggpM.png"/>
          <p:cNvPicPr>
            <a:picLocks noChangeAspect="1"/>
          </p:cNvPicPr>
          <p:nvPr/>
        </p:nvPicPr>
        <p:blipFill>
          <a:blip r:embed="rId2"/>
          <a:stretch>
            <a:fillRect/>
          </a:stretch>
        </p:blipFill>
        <p:spPr>
          <a:xfrm>
            <a:off x="142844" y="3929066"/>
            <a:ext cx="6096042" cy="2571768"/>
          </a:xfrm>
          <a:prstGeom prst="rect">
            <a:avLst/>
          </a:prstGeom>
          <a:effectLst>
            <a:softEdge rad="127000"/>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rgbClr val="CCCCFF"/>
            </a:gs>
            <a:gs pos="17999">
              <a:srgbClr val="99CCFF"/>
            </a:gs>
            <a:gs pos="36000">
              <a:srgbClr val="9966FF"/>
            </a:gs>
            <a:gs pos="61000">
              <a:srgbClr val="CC99FF"/>
            </a:gs>
            <a:gs pos="82001">
              <a:srgbClr val="99CCFF"/>
            </a:gs>
            <a:gs pos="100000">
              <a:srgbClr val="CCCCFF"/>
            </a:gs>
          </a:gsLst>
          <a:lin ang="5400000" scaled="0"/>
        </a:gradFill>
        <a:effectLst/>
      </p:bgPr>
    </p:bg>
    <p:spTree>
      <p:nvGrpSpPr>
        <p:cNvPr id="1" name=""/>
        <p:cNvGrpSpPr/>
        <p:nvPr/>
      </p:nvGrpSpPr>
      <p:grpSpPr>
        <a:xfrm>
          <a:off x="0" y="0"/>
          <a:ext cx="0" cy="0"/>
          <a:chOff x="0" y="0"/>
          <a:chExt cx="0" cy="0"/>
        </a:xfrm>
      </p:grpSpPr>
      <p:sp>
        <p:nvSpPr>
          <p:cNvPr id="12290" name="Заголовок 1"/>
          <p:cNvSpPr>
            <a:spLocks noGrp="1"/>
          </p:cNvSpPr>
          <p:nvPr>
            <p:ph type="title"/>
          </p:nvPr>
        </p:nvSpPr>
        <p:spPr>
          <a:xfrm>
            <a:off x="612775" y="228600"/>
            <a:ext cx="8153400" cy="990600"/>
          </a:xfrm>
        </p:spPr>
        <p:txBody>
          <a:bodyPr/>
          <a:lstStyle/>
          <a:p>
            <a:r>
              <a:rPr lang="ru-RU" sz="4000" b="1" dirty="0" smtClean="0">
                <a:latin typeface="Times New Roman" pitchFamily="18" charset="0"/>
                <a:cs typeface="Times New Roman" pitchFamily="18" charset="0"/>
              </a:rPr>
              <a:t>Цель исследовательской работы: </a:t>
            </a:r>
          </a:p>
        </p:txBody>
      </p:sp>
      <p:sp>
        <p:nvSpPr>
          <p:cNvPr id="12291" name="Содержимое 2"/>
          <p:cNvSpPr>
            <a:spLocks noGrp="1"/>
          </p:cNvSpPr>
          <p:nvPr>
            <p:ph sz="quarter" idx="1"/>
          </p:nvPr>
        </p:nvSpPr>
        <p:spPr>
          <a:xfrm>
            <a:off x="500034" y="1142984"/>
            <a:ext cx="8153400" cy="3027362"/>
          </a:xfrm>
        </p:spPr>
        <p:txBody>
          <a:bodyPr>
            <a:normAutofit/>
          </a:bodyPr>
          <a:lstStyle/>
          <a:p>
            <a:pPr algn="ctr">
              <a:buFont typeface="Wingdings" pitchFamily="2" charset="2"/>
              <a:buNone/>
            </a:pPr>
            <a:r>
              <a:rPr lang="ru-RU" dirty="0" smtClean="0">
                <a:latin typeface="Times New Roman" pitchFamily="18" charset="0"/>
                <a:cs typeface="Times New Roman" pitchFamily="18" charset="0"/>
              </a:rPr>
              <a:t>Теоретически и экспериментально доказать негативное влияние постоянного </a:t>
            </a:r>
            <a:r>
              <a:rPr lang="ru-RU" dirty="0">
                <a:latin typeface="Times New Roman" pitchFamily="18" charset="0"/>
                <a:cs typeface="Times New Roman" pitchFamily="18" charset="0"/>
              </a:rPr>
              <a:t>ношения балеток и обуви на высоких каблуках </a:t>
            </a:r>
            <a:r>
              <a:rPr lang="ru-RU" dirty="0" smtClean="0">
                <a:latin typeface="Times New Roman" pitchFamily="18" charset="0"/>
                <a:cs typeface="Times New Roman" pitchFamily="18" charset="0"/>
              </a:rPr>
              <a:t>на организм девочек - подростков.</a:t>
            </a:r>
          </a:p>
        </p:txBody>
      </p:sp>
      <p:pic>
        <p:nvPicPr>
          <p:cNvPr id="7" name="Рисунок 6" descr="images (1).jpg"/>
          <p:cNvPicPr>
            <a:picLocks noChangeAspect="1"/>
          </p:cNvPicPr>
          <p:nvPr/>
        </p:nvPicPr>
        <p:blipFill>
          <a:blip r:embed="rId2"/>
          <a:stretch>
            <a:fillRect/>
          </a:stretch>
        </p:blipFill>
        <p:spPr>
          <a:xfrm>
            <a:off x="2714612" y="3214662"/>
            <a:ext cx="3643338" cy="3643338"/>
          </a:xfrm>
          <a:prstGeom prst="rect">
            <a:avLst/>
          </a:prstGeom>
          <a:effectLst>
            <a:softEdge rad="127000"/>
          </a:effectLst>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rgbClr val="CCCCFF"/>
            </a:gs>
            <a:gs pos="17999">
              <a:srgbClr val="99CCFF"/>
            </a:gs>
            <a:gs pos="36000">
              <a:srgbClr val="9966FF"/>
            </a:gs>
            <a:gs pos="61000">
              <a:srgbClr val="CC99FF"/>
            </a:gs>
            <a:gs pos="82001">
              <a:srgbClr val="99CCFF"/>
            </a:gs>
            <a:gs pos="100000">
              <a:srgbClr val="CCCCFF"/>
            </a:gs>
          </a:gsLst>
          <a:lin ang="5400000" scaled="0"/>
        </a:gradFill>
        <a:effectLst/>
      </p:bgPr>
    </p:bg>
    <p:spTree>
      <p:nvGrpSpPr>
        <p:cNvPr id="1" name=""/>
        <p:cNvGrpSpPr/>
        <p:nvPr/>
      </p:nvGrpSpPr>
      <p:grpSpPr>
        <a:xfrm>
          <a:off x="0" y="0"/>
          <a:ext cx="0" cy="0"/>
          <a:chOff x="0" y="0"/>
          <a:chExt cx="0" cy="0"/>
        </a:xfrm>
      </p:grpSpPr>
      <p:sp>
        <p:nvSpPr>
          <p:cNvPr id="12290" name="Заголовок 1"/>
          <p:cNvSpPr>
            <a:spLocks noGrp="1"/>
          </p:cNvSpPr>
          <p:nvPr>
            <p:ph type="title"/>
          </p:nvPr>
        </p:nvSpPr>
        <p:spPr>
          <a:xfrm>
            <a:off x="500034" y="0"/>
            <a:ext cx="8153400" cy="990600"/>
          </a:xfrm>
        </p:spPr>
        <p:txBody>
          <a:bodyPr>
            <a:normAutofit fontScale="90000"/>
          </a:bodyPr>
          <a:lstStyle/>
          <a:p>
            <a:r>
              <a:rPr lang="ru-RU" sz="4000" b="1" dirty="0" smtClean="0">
                <a:latin typeface="Times New Roman" pitchFamily="18" charset="0"/>
                <a:cs typeface="Times New Roman" pitchFamily="18" charset="0"/>
              </a:rPr>
              <a:t>Задачи исследовательской работы: </a:t>
            </a:r>
          </a:p>
        </p:txBody>
      </p:sp>
      <p:sp>
        <p:nvSpPr>
          <p:cNvPr id="12291" name="Содержимое 2"/>
          <p:cNvSpPr>
            <a:spLocks noGrp="1"/>
          </p:cNvSpPr>
          <p:nvPr>
            <p:ph sz="quarter" idx="1"/>
          </p:nvPr>
        </p:nvSpPr>
        <p:spPr>
          <a:xfrm>
            <a:off x="285688" y="714356"/>
            <a:ext cx="8715468" cy="5929354"/>
          </a:xfrm>
        </p:spPr>
        <p:txBody>
          <a:bodyPr>
            <a:normAutofit/>
          </a:bodyPr>
          <a:lstStyle/>
          <a:p>
            <a:pPr algn="just">
              <a:spcBef>
                <a:spcPts val="0"/>
              </a:spcBef>
            </a:pPr>
            <a:r>
              <a:rPr lang="ru-RU" sz="2200" dirty="0" smtClean="0">
                <a:latin typeface="Times New Roman" pitchFamily="18" charset="0"/>
                <a:cs typeface="Times New Roman" pitchFamily="18" charset="0"/>
              </a:rPr>
              <a:t>Узнать историю развития модных тенденций в молодежной обуви</a:t>
            </a:r>
            <a:r>
              <a:rPr lang="ru-RU" sz="2200" dirty="0">
                <a:latin typeface="Times New Roman" pitchFamily="18" charset="0"/>
                <a:cs typeface="Times New Roman" pitchFamily="18" charset="0"/>
              </a:rPr>
              <a:t>;</a:t>
            </a:r>
            <a:r>
              <a:rPr lang="ru-RU" sz="2200" dirty="0" smtClean="0">
                <a:latin typeface="Times New Roman" pitchFamily="18" charset="0"/>
                <a:cs typeface="Times New Roman" pitchFamily="18" charset="0"/>
              </a:rPr>
              <a:t> </a:t>
            </a:r>
          </a:p>
          <a:p>
            <a:pPr algn="just">
              <a:spcBef>
                <a:spcPts val="0"/>
              </a:spcBef>
            </a:pPr>
            <a:r>
              <a:rPr lang="ru-RU" sz="2200" dirty="0" smtClean="0">
                <a:latin typeface="Times New Roman" pitchFamily="18" charset="0"/>
                <a:cs typeface="Times New Roman" pitchFamily="18" charset="0"/>
              </a:rPr>
              <a:t>Провести анкетирование, определенные наблюдения и исследования среди девочек 10-х классов( 25 человек); </a:t>
            </a:r>
          </a:p>
          <a:p>
            <a:pPr algn="just">
              <a:spcBef>
                <a:spcPts val="0"/>
              </a:spcBef>
            </a:pPr>
            <a:r>
              <a:rPr lang="ru-RU" sz="2200" dirty="0" smtClean="0">
                <a:latin typeface="Times New Roman" pitchFamily="18" charset="0"/>
                <a:cs typeface="Times New Roman" pitchFamily="18" charset="0"/>
              </a:rPr>
              <a:t>Рассчитать физиологически-правильный каблук для девочек 10-х классов;</a:t>
            </a:r>
          </a:p>
          <a:p>
            <a:pPr algn="just">
              <a:spcBef>
                <a:spcPts val="0"/>
              </a:spcBef>
            </a:pPr>
            <a:r>
              <a:rPr lang="ru-RU" sz="2200" dirty="0" smtClean="0">
                <a:latin typeface="Times New Roman" pitchFamily="18" charset="0"/>
                <a:cs typeface="Times New Roman" pitchFamily="18" charset="0"/>
              </a:rPr>
              <a:t>Измерить давление, которое производит тело человека, стоящего на высоких каблуках;</a:t>
            </a:r>
          </a:p>
          <a:p>
            <a:pPr algn="just">
              <a:spcBef>
                <a:spcPts val="0"/>
              </a:spcBef>
            </a:pPr>
            <a:r>
              <a:rPr lang="ru-RU" sz="2200" dirty="0" smtClean="0">
                <a:latin typeface="Times New Roman" pitchFamily="18" charset="0"/>
                <a:cs typeface="Times New Roman" pitchFamily="18" charset="0"/>
              </a:rPr>
              <a:t>Используя метод </a:t>
            </a:r>
            <a:r>
              <a:rPr lang="ru-RU" sz="2200" dirty="0" err="1" smtClean="0">
                <a:latin typeface="Times New Roman" pitchFamily="18" charset="0"/>
                <a:cs typeface="Times New Roman" pitchFamily="18" charset="0"/>
              </a:rPr>
              <a:t>плантограмм</a:t>
            </a:r>
            <a:r>
              <a:rPr lang="ru-RU" sz="2200" dirty="0" smtClean="0">
                <a:latin typeface="Times New Roman" pitchFamily="18" charset="0"/>
                <a:cs typeface="Times New Roman" pitchFamily="18" charset="0"/>
              </a:rPr>
              <a:t> определить наличие плоскостопия у девочек 10 – </a:t>
            </a:r>
            <a:r>
              <a:rPr lang="ru-RU" sz="2200" dirty="0" err="1" smtClean="0">
                <a:latin typeface="Times New Roman" pitchFamily="18" charset="0"/>
                <a:cs typeface="Times New Roman" pitchFamily="18" charset="0"/>
              </a:rPr>
              <a:t>х</a:t>
            </a:r>
            <a:r>
              <a:rPr lang="ru-RU" sz="2200" dirty="0" smtClean="0">
                <a:latin typeface="Times New Roman" pitchFamily="18" charset="0"/>
                <a:cs typeface="Times New Roman" pitchFamily="18" charset="0"/>
              </a:rPr>
              <a:t> классов (25 человек);</a:t>
            </a:r>
          </a:p>
          <a:p>
            <a:pPr algn="just">
              <a:spcBef>
                <a:spcPts val="0"/>
              </a:spcBef>
            </a:pPr>
            <a:r>
              <a:rPr lang="ru-RU" sz="2200" dirty="0" smtClean="0">
                <a:latin typeface="Times New Roman" pitchFamily="18" charset="0"/>
                <a:cs typeface="Times New Roman" pitchFamily="18" charset="0"/>
              </a:rPr>
              <a:t>Проанализировать полученные результаты и сделать выводы, разработать рекомендации, которые отразить в виде буклета.</a:t>
            </a:r>
          </a:p>
          <a:p>
            <a:pPr algn="just">
              <a:spcBef>
                <a:spcPts val="0"/>
              </a:spcBef>
            </a:pPr>
            <a:endParaRPr lang="ru-RU" sz="2200" dirty="0" smtClean="0">
              <a:latin typeface="Times New Roman" pitchFamily="18" charset="0"/>
              <a:cs typeface="Times New Roman" pitchFamily="18" charset="0"/>
            </a:endParaRPr>
          </a:p>
          <a:p>
            <a:pPr algn="just">
              <a:spcBef>
                <a:spcPts val="0"/>
              </a:spcBef>
              <a:buNone/>
            </a:pPr>
            <a:endParaRPr lang="ru-RU" sz="2200" dirty="0" smtClean="0">
              <a:latin typeface="Times New Roman" pitchFamily="18" charset="0"/>
              <a:cs typeface="Times New Roman" pitchFamily="18" charset="0"/>
            </a:endParaRPr>
          </a:p>
          <a:p>
            <a:pPr algn="ctr">
              <a:spcBef>
                <a:spcPts val="0"/>
              </a:spcBef>
              <a:buNone/>
            </a:pPr>
            <a:endParaRPr lang="ru-RU" sz="2200" dirty="0" smtClean="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rgbClr val="CCCCFF"/>
            </a:gs>
            <a:gs pos="17999">
              <a:srgbClr val="99CCFF"/>
            </a:gs>
            <a:gs pos="36000">
              <a:srgbClr val="9966FF"/>
            </a:gs>
            <a:gs pos="61000">
              <a:srgbClr val="CC99FF"/>
            </a:gs>
            <a:gs pos="82001">
              <a:srgbClr val="99CCFF"/>
            </a:gs>
            <a:gs pos="100000">
              <a:srgbClr val="CCCCFF"/>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2714620"/>
            <a:ext cx="7786742" cy="785818"/>
          </a:xfrm>
        </p:spPr>
        <p:txBody>
          <a:bodyPr>
            <a:normAutofit/>
          </a:bodyPr>
          <a:lstStyle/>
          <a:p>
            <a:r>
              <a:rPr lang="ru-RU" sz="3600" dirty="0" smtClean="0">
                <a:latin typeface="Times New Roman" pitchFamily="18" charset="0"/>
                <a:cs typeface="Times New Roman" pitchFamily="18" charset="0"/>
              </a:rPr>
              <a:t>Этапы работы над проектом:</a:t>
            </a:r>
            <a:endParaRPr lang="ru-RU" sz="3600" dirty="0">
              <a:latin typeface="Times New Roman" pitchFamily="18" charset="0"/>
              <a:cs typeface="Times New Roman" pitchFamily="18" charset="0"/>
            </a:endParaRPr>
          </a:p>
        </p:txBody>
      </p:sp>
      <p:sp>
        <p:nvSpPr>
          <p:cNvPr id="3" name="Содержимое 2"/>
          <p:cNvSpPr>
            <a:spLocks noGrp="1"/>
          </p:cNvSpPr>
          <p:nvPr>
            <p:ph idx="1"/>
          </p:nvPr>
        </p:nvSpPr>
        <p:spPr>
          <a:xfrm>
            <a:off x="142844" y="3357562"/>
            <a:ext cx="9001156" cy="3357586"/>
          </a:xfrm>
        </p:spPr>
        <p:txBody>
          <a:bodyPr>
            <a:normAutofit/>
          </a:bodyPr>
          <a:lstStyle/>
          <a:p>
            <a:pPr marL="0" indent="361950">
              <a:buFont typeface="Wingdings" pitchFamily="2" charset="2"/>
              <a:buChar char="Ø"/>
              <a:tabLst>
                <a:tab pos="809625" algn="l"/>
              </a:tabLst>
            </a:pPr>
            <a:r>
              <a:rPr lang="ru-RU" sz="2000" dirty="0" smtClean="0">
                <a:latin typeface="Times New Roman" pitchFamily="18" charset="0"/>
                <a:cs typeface="Times New Roman" pitchFamily="18" charset="0"/>
              </a:rPr>
              <a:t>декабрь 2013 г. – январь 2014 г.:  </a:t>
            </a:r>
          </a:p>
          <a:p>
            <a:pPr marL="180975" indent="180975">
              <a:tabLst>
                <a:tab pos="809625" algn="l"/>
              </a:tabLst>
            </a:pPr>
            <a:r>
              <a:rPr lang="ru-RU" sz="2000" dirty="0" smtClean="0">
                <a:latin typeface="Times New Roman" pitchFamily="18" charset="0"/>
                <a:cs typeface="Times New Roman" pitchFamily="18" charset="0"/>
              </a:rPr>
              <a:t>определение проблемы, темы и целей и задач проекта;</a:t>
            </a:r>
          </a:p>
          <a:p>
            <a:pPr marL="180975" indent="180975">
              <a:tabLst>
                <a:tab pos="809625" algn="l"/>
              </a:tabLst>
            </a:pPr>
            <a:r>
              <a:rPr lang="ru-RU" sz="2000" dirty="0" smtClean="0">
                <a:latin typeface="Times New Roman" pitchFamily="18" charset="0"/>
                <a:cs typeface="Times New Roman" pitchFamily="18" charset="0"/>
              </a:rPr>
              <a:t>выбор названия проекта;</a:t>
            </a:r>
          </a:p>
          <a:p>
            <a:pPr marL="180975" indent="180975">
              <a:tabLst>
                <a:tab pos="809625" algn="l"/>
              </a:tabLst>
            </a:pPr>
            <a:r>
              <a:rPr lang="ru-RU" sz="2000" dirty="0" smtClean="0">
                <a:latin typeface="Times New Roman" pitchFamily="18" charset="0"/>
                <a:cs typeface="Times New Roman" pitchFamily="18" charset="0"/>
              </a:rPr>
              <a:t>обсуждение плана работы над проектом;</a:t>
            </a:r>
          </a:p>
          <a:p>
            <a:pPr marL="180975" indent="180975">
              <a:tabLst>
                <a:tab pos="809625" algn="l"/>
              </a:tabLst>
            </a:pPr>
            <a:r>
              <a:rPr lang="ru-RU" sz="2000" dirty="0" smtClean="0">
                <a:latin typeface="Times New Roman" pitchFamily="18" charset="0"/>
                <a:cs typeface="Times New Roman" pitchFamily="18" charset="0"/>
              </a:rPr>
              <a:t>определение источников информации.</a:t>
            </a:r>
          </a:p>
          <a:p>
            <a:pPr marL="0" indent="0">
              <a:buFont typeface="Wingdings" pitchFamily="2" charset="2"/>
              <a:buChar char="Ø"/>
              <a:tabLst>
                <a:tab pos="809625" algn="l"/>
              </a:tabLst>
            </a:pPr>
            <a:r>
              <a:rPr lang="ru-RU" sz="2000" dirty="0" smtClean="0">
                <a:latin typeface="Times New Roman" pitchFamily="18" charset="0"/>
                <a:cs typeface="Times New Roman" pitchFamily="18" charset="0"/>
              </a:rPr>
              <a:t> февраль – март 2014 г.: сбор информации;</a:t>
            </a:r>
          </a:p>
          <a:p>
            <a:pPr marL="0" indent="361950">
              <a:buFont typeface="Wingdings" pitchFamily="2" charset="2"/>
              <a:buChar char="Ø"/>
              <a:tabLst>
                <a:tab pos="714375" algn="l"/>
                <a:tab pos="809625" algn="l"/>
              </a:tabLst>
            </a:pPr>
            <a:r>
              <a:rPr lang="ru-RU" sz="2000" dirty="0" smtClean="0">
                <a:latin typeface="Times New Roman" pitchFamily="18" charset="0"/>
                <a:cs typeface="Times New Roman" pitchFamily="18" charset="0"/>
              </a:rPr>
              <a:t>апрель– декабрь 2014 г.: практические исследования:;</a:t>
            </a:r>
          </a:p>
          <a:p>
            <a:pPr marL="0" indent="361950">
              <a:buFont typeface="Wingdings" pitchFamily="2" charset="2"/>
              <a:buChar char="Ø"/>
              <a:tabLst>
                <a:tab pos="714375" algn="l"/>
                <a:tab pos="809625" algn="l"/>
              </a:tabLst>
            </a:pPr>
            <a:r>
              <a:rPr lang="ru-RU" sz="2000" dirty="0" smtClean="0">
                <a:latin typeface="Times New Roman" pitchFamily="18" charset="0"/>
                <a:cs typeface="Times New Roman" pitchFamily="18" charset="0"/>
              </a:rPr>
              <a:t>январь – февраль 2015г.: создание презентации, буклета; </a:t>
            </a:r>
          </a:p>
          <a:p>
            <a:pPr marL="0" indent="361950">
              <a:buFont typeface="Wingdings" pitchFamily="2" charset="2"/>
              <a:buChar char="Ø"/>
              <a:tabLst>
                <a:tab pos="714375" algn="l"/>
                <a:tab pos="809625" algn="l"/>
              </a:tabLst>
            </a:pPr>
            <a:r>
              <a:rPr lang="ru-RU" sz="2000" dirty="0" smtClean="0">
                <a:latin typeface="Times New Roman" pitchFamily="18" charset="0"/>
                <a:cs typeface="Times New Roman" pitchFamily="18" charset="0"/>
              </a:rPr>
              <a:t>март 2015г.:  подготовка и защита проекта по данной теме.</a:t>
            </a:r>
          </a:p>
          <a:p>
            <a:pPr marL="0" indent="447675">
              <a:buFont typeface="Wingdings" pitchFamily="2" charset="2"/>
              <a:buChar char="Ø"/>
              <a:tabLst>
                <a:tab pos="809625" algn="l"/>
              </a:tabLst>
            </a:pPr>
            <a:endParaRPr lang="ru-RU" sz="2000" dirty="0">
              <a:latin typeface="Times New Roman" pitchFamily="18" charset="0"/>
              <a:cs typeface="Times New Roman" pitchFamily="18" charset="0"/>
            </a:endParaRPr>
          </a:p>
        </p:txBody>
      </p:sp>
      <p:sp>
        <p:nvSpPr>
          <p:cNvPr id="4" name="Прямоугольник 3"/>
          <p:cNvSpPr/>
          <p:nvPr/>
        </p:nvSpPr>
        <p:spPr>
          <a:xfrm>
            <a:off x="285720" y="0"/>
            <a:ext cx="8858280" cy="2800767"/>
          </a:xfrm>
          <a:prstGeom prst="rect">
            <a:avLst/>
          </a:prstGeom>
        </p:spPr>
        <p:txBody>
          <a:bodyPr wrap="square">
            <a:spAutoFit/>
          </a:bodyPr>
          <a:lstStyle/>
          <a:p>
            <a:pPr algn="ctr">
              <a:spcBef>
                <a:spcPts val="1200"/>
              </a:spcBef>
              <a:buNone/>
            </a:pPr>
            <a:r>
              <a:rPr lang="ru-RU" sz="2800" b="1" dirty="0" smtClean="0">
                <a:latin typeface="Times New Roman" pitchFamily="18" charset="0"/>
                <a:cs typeface="Times New Roman" pitchFamily="18" charset="0"/>
              </a:rPr>
              <a:t>Для решения поставленных задач использовались следующие приемы и методы:</a:t>
            </a:r>
          </a:p>
          <a:p>
            <a:pPr marL="266700" indent="-266700">
              <a:buFont typeface="Arial" pitchFamily="34" charset="0"/>
              <a:buChar char="•"/>
              <a:tabLst>
                <a:tab pos="85725" algn="l"/>
              </a:tabLst>
            </a:pPr>
            <a:r>
              <a:rPr lang="ru-RU" sz="2400" dirty="0" smtClean="0">
                <a:latin typeface="Times New Roman" pitchFamily="18" charset="0"/>
                <a:cs typeface="Times New Roman" pitchFamily="18" charset="0"/>
              </a:rPr>
              <a:t>Изучение специальной литературы.</a:t>
            </a:r>
          </a:p>
          <a:p>
            <a:pPr marL="266700" indent="-266700">
              <a:buFont typeface="Arial" pitchFamily="34" charset="0"/>
              <a:buChar char="•"/>
              <a:tabLst>
                <a:tab pos="85725" algn="l"/>
              </a:tabLst>
            </a:pPr>
            <a:r>
              <a:rPr lang="ru-RU" sz="2400" dirty="0" smtClean="0">
                <a:latin typeface="Times New Roman" pitchFamily="18" charset="0"/>
                <a:cs typeface="Times New Roman" pitchFamily="18" charset="0"/>
              </a:rPr>
              <a:t>Поиск информации в сети «Интернет».</a:t>
            </a:r>
          </a:p>
          <a:p>
            <a:pPr marL="266700" indent="-266700">
              <a:buFont typeface="Arial" pitchFamily="34" charset="0"/>
              <a:buChar char="•"/>
              <a:tabLst>
                <a:tab pos="85725" algn="l"/>
              </a:tabLst>
            </a:pPr>
            <a:r>
              <a:rPr lang="ru-RU" sz="2400" dirty="0" smtClean="0">
                <a:latin typeface="Times New Roman" pitchFamily="18" charset="0"/>
                <a:cs typeface="Times New Roman" pitchFamily="18" charset="0"/>
              </a:rPr>
              <a:t>Анкетирование учениц 10-х классов.</a:t>
            </a:r>
          </a:p>
          <a:p>
            <a:pPr marL="266700" indent="-266700">
              <a:buFont typeface="Arial" pitchFamily="34" charset="0"/>
              <a:buChar char="•"/>
              <a:tabLst>
                <a:tab pos="85725" algn="l"/>
              </a:tabLst>
            </a:pPr>
            <a:r>
              <a:rPr lang="ru-RU" sz="2400" dirty="0" smtClean="0">
                <a:latin typeface="Times New Roman" pitchFamily="18" charset="0"/>
                <a:cs typeface="Times New Roman" pitchFamily="18" charset="0"/>
              </a:rPr>
              <a:t>Проведение эксперимента.</a:t>
            </a:r>
          </a:p>
          <a:p>
            <a:pPr marL="266700" indent="-266700">
              <a:buFont typeface="Arial" pitchFamily="34" charset="0"/>
              <a:buChar char="•"/>
              <a:tabLst>
                <a:tab pos="85725" algn="l"/>
              </a:tabLst>
            </a:pPr>
            <a:r>
              <a:rPr lang="ru-RU" sz="2400" dirty="0" smtClean="0">
                <a:latin typeface="Times New Roman" pitchFamily="18" charset="0"/>
                <a:cs typeface="Times New Roman" pitchFamily="18" charset="0"/>
              </a:rPr>
              <a:t>Анализ и синтез.</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4297465</TotalTime>
  <Words>949</Words>
  <Application>Microsoft Office PowerPoint</Application>
  <PresentationFormat>Экран (4:3)</PresentationFormat>
  <Paragraphs>133</Paragraphs>
  <Slides>20</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Тема Office</vt:lpstr>
      <vt:lpstr>Слайд 1</vt:lpstr>
      <vt:lpstr> Плюсы ношения обуви на плоской подошве: </vt:lpstr>
      <vt:lpstr> Плюсы ношения обуви на высоком каблуке: </vt:lpstr>
      <vt:lpstr>Актуальность</vt:lpstr>
      <vt:lpstr>Слайд 5</vt:lpstr>
      <vt:lpstr>Слайд 6</vt:lpstr>
      <vt:lpstr>Цель исследовательской работы: </vt:lpstr>
      <vt:lpstr>Задачи исследовательской работы: </vt:lpstr>
      <vt:lpstr>Этапы работы над проектом:</vt:lpstr>
      <vt:lpstr>История происхождения обуви:</vt:lpstr>
      <vt:lpstr>Слайд 11</vt:lpstr>
      <vt:lpstr>Плоскостопие - это деформация стопы,  характеризующаяся уплощением ее сводов. </vt:lpstr>
      <vt:lpstr>  Куда БЬЕТ обувь на плоской подошве: </vt:lpstr>
      <vt:lpstr>Слайд 14</vt:lpstr>
      <vt:lpstr>2. Вычислить давление, которое производит тело человека, стоящего на высоких каблуках на стопы  ног.</vt:lpstr>
      <vt:lpstr>Высота каблука 11 см,  площадь опоры - 50 см2 давление на стопу - 117 ∙103Па </vt:lpstr>
      <vt:lpstr>В результате исследования были получены следующие данные:</vt:lpstr>
      <vt:lpstr>Диаграмма зависимости площади опоры стоп и давления,  которое производит тело человека, стоящего на высоких каблуках,  от высоты каблука</vt:lpstr>
      <vt:lpstr>3. Выявление плоскостопия у девочек, отдающих предпочтение обуви на плоской подошве, с помощью метода получения плантограмм.</vt:lpstr>
      <vt:lpstr>В результате обследования были получены следующие данные: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Актуальность</dc:title>
  <cp:lastModifiedBy>Школа</cp:lastModifiedBy>
  <cp:revision>399</cp:revision>
  <dcterms:modified xsi:type="dcterms:W3CDTF">2015-10-08T07:08:45Z</dcterms:modified>
</cp:coreProperties>
</file>