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2" r:id="rId2"/>
    <p:sldId id="274" r:id="rId3"/>
    <p:sldId id="262" r:id="rId4"/>
    <p:sldId id="278" r:id="rId5"/>
    <p:sldId id="279" r:id="rId6"/>
    <p:sldId id="265" r:id="rId7"/>
    <p:sldId id="269" r:id="rId8"/>
    <p:sldId id="267" r:id="rId9"/>
    <p:sldId id="281" r:id="rId10"/>
    <p:sldId id="280" r:id="rId11"/>
    <p:sldId id="266" r:id="rId12"/>
    <p:sldId id="263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711" autoAdjust="0"/>
  </p:normalViewPr>
  <p:slideViewPr>
    <p:cSldViewPr>
      <p:cViewPr varScale="1">
        <p:scale>
          <a:sx n="103" d="100"/>
          <a:sy n="103" d="100"/>
        </p:scale>
        <p:origin x="24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2F1C4B3-6B9F-414C-B3B9-93CE39841F37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17FFE99-2F4C-470A-A4D7-8F0D8217A9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C62C55-86B2-452F-93D6-99163532F8C0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0D3563D-1D02-4F7E-8C5C-DEB617C401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83562C-37A1-4701-8D23-68B1B0530AD2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D718F3-091E-4805-828C-F13B4CC240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E4E6A8-98D3-4667-9FC1-1D51C0CD0FAE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3E7D81-6976-4E82-B9E4-405F020F9D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B6D501-86FB-45B2-9212-9865E655A1DA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300CD8-B3EC-4734-9E1C-8EBD03E46F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C19102F-5CC9-4590-A010-F029B17013B6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2C1FC2-2B2E-4C97-BFEE-CC83B2C5EF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A6078B-7C73-41D6-ABB4-CFB4823BFAAB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BE17A2-40A9-4AEA-A2C3-E230544DD7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A61B33-1EF0-4A11-AEF3-231EDCB466F5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AE01FCD-0607-4AE2-83B7-6391E11B43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8CBE36-F7C8-4D8A-9EC4-EDD49E6A7EE3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492A86-FC7D-4389-8008-CA436A2D4D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CE4B63D6-2A86-4C07-9295-7F69C4C76106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276DF20-B906-48B2-9BDE-3E1F501A85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123F7E7-7517-4D4A-AA74-8395BC5E6D48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4F2BB6F-A703-4027-8738-CE5346A018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5E46455-5BB1-4B37-96EF-3DAE681743B4}" type="datetimeFigureOut">
              <a:rPr lang="ru-RU" smtClean="0"/>
              <a:pPr>
                <a:defRPr/>
              </a:pPr>
              <a:t>08.10.2015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8B40E14-09C0-4778-94D0-6EEE584441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r>
              <a:rPr lang="ru-RU" sz="6400" dirty="0" smtClean="0">
                <a:solidFill>
                  <a:srgbClr val="00B0F0"/>
                </a:solidFill>
              </a:rPr>
              <a:t>«Муниципальное</a:t>
            </a:r>
            <a:endParaRPr lang="ru-RU" sz="6400" dirty="0">
              <a:solidFill>
                <a:srgbClr val="00B0F0"/>
              </a:solidFill>
            </a:endParaRPr>
          </a:p>
        </p:txBody>
      </p:sp>
      <p:pic>
        <p:nvPicPr>
          <p:cNvPr id="4" name="Рисунок 5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864" y="195307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2828836"/>
            <a:ext cx="6840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формы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воспитателя с </a:t>
            </a:r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 </a:t>
            </a:r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возможностями здоровья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794846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Муниципальное бюджетное образовательное учреждение</a:t>
            </a:r>
          </a:p>
          <a:p>
            <a:pPr algn="ctr"/>
            <a:r>
              <a:rPr lang="ru-RU" i="1" dirty="0" smtClean="0">
                <a:solidFill>
                  <a:srgbClr val="0070C0"/>
                </a:solidFill>
              </a:rPr>
              <a:t>«Детский сад № 322 компенсирующего вида»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5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00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0825" y="692150"/>
            <a:ext cx="8569325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Автоматизация звуков с помощью игровых приемов.</a:t>
            </a:r>
          </a:p>
          <a:p>
            <a:pPr algn="just"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Задания направлены не только на автоматизацию звука в речи, но и на развитие мелкой моторики, графических навыков, чувства ритма у детей.</a:t>
            </a:r>
          </a:p>
          <a:p>
            <a:pPr algn="just">
              <a:defRPr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Песочные часы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Ребенок проговаривает речевой материал, пока течет песок в часах (1 или 3 минуты).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Волшебная веревочка.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Ребенок наматывает веревочку (ленточку) на пальчик, проговаривая предложения,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Лабиринт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нарисованному лабиринту (дорожке) ребенок проводит пальчиком, проговаривая предложения,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Пирамидка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Ребенок нанизывает колечки на стержень пирамидки, проговаривая слоговые ряды, слова.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Бусы.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Ребенок перебирает крупные бусины, пластмассовые шарики, нанизанные на леску, проговаривая речевой материал.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200" dirty="0"/>
          </a:p>
        </p:txBody>
      </p:sp>
      <p:pic>
        <p:nvPicPr>
          <p:cNvPr id="5" name="Picture 6" descr="C:\Documents and Settings\FAIR\Рабочий стол\Новая папка (2)\P1030968.JPG"/>
          <p:cNvPicPr>
            <a:picLocks noChangeAspect="1" noChangeArrowheads="1"/>
          </p:cNvPicPr>
          <p:nvPr/>
        </p:nvPicPr>
        <p:blipFill>
          <a:blip r:embed="rId3" cstate="print"/>
          <a:srcRect l="2846" r="2846"/>
          <a:stretch>
            <a:fillRect/>
          </a:stretch>
        </p:blipFill>
        <p:spPr bwMode="auto">
          <a:xfrm rot="20958853">
            <a:off x="1386654" y="4814985"/>
            <a:ext cx="1998915" cy="1589567"/>
          </a:xfrm>
          <a:prstGeom prst="rect">
            <a:avLst/>
          </a:prstGeom>
          <a:noFill/>
        </p:spPr>
      </p:pic>
      <p:pic>
        <p:nvPicPr>
          <p:cNvPr id="6" name="Picture 7" descr="C:\Documents and Settings\FAIR\Рабочий стол\Новая папка (2)\P1030971.JPG"/>
          <p:cNvPicPr>
            <a:picLocks noChangeAspect="1" noChangeArrowheads="1"/>
          </p:cNvPicPr>
          <p:nvPr/>
        </p:nvPicPr>
        <p:blipFill>
          <a:blip r:embed="rId4" cstate="print"/>
          <a:srcRect l="2846" r="2846"/>
          <a:stretch>
            <a:fillRect/>
          </a:stretch>
        </p:blipFill>
        <p:spPr bwMode="auto">
          <a:xfrm>
            <a:off x="4357686" y="4714884"/>
            <a:ext cx="2286016" cy="181787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0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750" y="620713"/>
            <a:ext cx="6246813" cy="42165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Песочная терапия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Песочная терапия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целью данной работы является развитие эмоциональной сферы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гуманных чувств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осознание нравственных понятий детей посредством песочной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игротерапии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а также развитие мелкой моторики.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Это один из способов общения с самим собой и с окружающим миром; уникальный способ снятия внутреннего напряжения, воплощения его на бессознательно-символическом уровне, что позволяет повысить уверенность в себе и открыть новые пути развития.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При работе с песком использую исследовательскую и практическую деятельность.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214686"/>
            <a:ext cx="1979712" cy="148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37294ee9a2724051b20609af84080bc9fcda3e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4786322"/>
            <a:ext cx="1978956" cy="1320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9213_0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7224" y="4500570"/>
            <a:ext cx="1031235" cy="1375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9" descr="C:\Documents and Settings\FAIR\Рабочий стол\Новая папка (2)\P1030304.JPG"/>
          <p:cNvPicPr>
            <a:picLocks noChangeAspect="1" noChangeArrowheads="1"/>
          </p:cNvPicPr>
          <p:nvPr/>
        </p:nvPicPr>
        <p:blipFill>
          <a:blip r:embed="rId6" cstate="print"/>
          <a:srcRect l="2846" r="2846"/>
          <a:stretch>
            <a:fillRect/>
          </a:stretch>
        </p:blipFill>
        <p:spPr bwMode="auto">
          <a:xfrm>
            <a:off x="6710456" y="1000108"/>
            <a:ext cx="1976367" cy="1571636"/>
          </a:xfrm>
          <a:prstGeom prst="rect">
            <a:avLst/>
          </a:prstGeom>
          <a:noFill/>
        </p:spPr>
      </p:pic>
      <p:pic>
        <p:nvPicPr>
          <p:cNvPr id="10" name="Picture 10" descr="C:\Documents and Settings\FAIR\Рабочий стол\Новая папка (2)\P1030999.JPG"/>
          <p:cNvPicPr>
            <a:picLocks noChangeAspect="1" noChangeArrowheads="1"/>
          </p:cNvPicPr>
          <p:nvPr/>
        </p:nvPicPr>
        <p:blipFill>
          <a:blip r:embed="rId7" cstate="print"/>
          <a:srcRect l="2846" r="2846"/>
          <a:stretch>
            <a:fillRect/>
          </a:stretch>
        </p:blipFill>
        <p:spPr bwMode="auto">
          <a:xfrm>
            <a:off x="3000364" y="4429132"/>
            <a:ext cx="2588016" cy="20580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0"/>
            <a:ext cx="91789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188" y="476250"/>
            <a:ext cx="7345362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«ТЕСТОПЛАСТИКА» как технология развития ребенка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Тестопластика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– лепка декоративных изделий из солёного теста, является одним из видов  художественного конструирования и является мощным способом развития у детей умственной активности, творчества, художественного вкуса и многих других качества, без которых невозможно формирование первоначальных основ социально активной личности.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4581525"/>
            <a:ext cx="8424862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Игры с тестом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обогащают опыт ощущений и восприятий (сенсорный опыт) ребёнка;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активизируют мелкую моторику рук; координацию и тактильные ощущения рук;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воображения, памяти, внимания, мышление и  могут стать мощным стимулом для интеллектуального развития ребёнка;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формировании основ мотивационной готовности к школе.</a:t>
            </a:r>
          </a:p>
        </p:txBody>
      </p:sp>
      <p:pic>
        <p:nvPicPr>
          <p:cNvPr id="6" name="Рисунок 5" descr="foto_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2852936"/>
            <a:ext cx="1600213" cy="2133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foto_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356992"/>
            <a:ext cx="1805186" cy="1353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oto_01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3429000"/>
            <a:ext cx="1656184" cy="1242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foto_0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2924944"/>
            <a:ext cx="1204169" cy="1605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43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50"/>
            <a:ext cx="9185275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28860" y="1556792"/>
            <a:ext cx="6493855" cy="175432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Script" pitchFamily="34" charset="0"/>
                <a:cs typeface="+mn-cs"/>
              </a:rPr>
              <a:t>Спасибо за внимание</a:t>
            </a:r>
          </a:p>
        </p:txBody>
      </p:sp>
      <p:pic>
        <p:nvPicPr>
          <p:cNvPr id="1026" name="Picture 2" descr="http://img1.liveinternet.ru/images/attach/c/2/74/401/74401469_2822077_FingerPaint_1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286124"/>
            <a:ext cx="3138464" cy="306483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5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00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1"/>
          <p:cNvSpPr>
            <a:spLocks noChangeArrowheads="1"/>
          </p:cNvSpPr>
          <p:nvPr/>
        </p:nvSpPr>
        <p:spPr bwMode="auto">
          <a:xfrm>
            <a:off x="323850" y="836613"/>
            <a:ext cx="8208963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Направления коррекционной работы: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Развитие сенсорных и моторных функций.</a:t>
            </a:r>
          </a:p>
          <a:p>
            <a:pPr algn="ctr">
              <a:buFont typeface="Wingdings" pitchFamily="2" charset="2"/>
              <a:buChar char="Ø"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Развитие мимической мускулатуры.</a:t>
            </a:r>
          </a:p>
          <a:p>
            <a:pPr algn="ctr">
              <a:buFont typeface="Wingdings" pitchFamily="2" charset="2"/>
              <a:buChar char="Ø"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Формирование кинестетической основы артикуляторных движений.</a:t>
            </a:r>
          </a:p>
          <a:p>
            <a:pPr algn="ctr">
              <a:buFont typeface="Wingdings" pitchFamily="2" charset="2"/>
              <a:buChar char="Ø"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Развитие интеллектуальных функций.</a:t>
            </a:r>
          </a:p>
          <a:p>
            <a:pPr algn="ctr">
              <a:buFont typeface="Wingdings" pitchFamily="2" charset="2"/>
              <a:buChar char="Ø"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Развитие эмоционально-волевой сферы и игровой деятельности.</a:t>
            </a:r>
          </a:p>
          <a:p>
            <a:pPr algn="ctr">
              <a:buFont typeface="Wingdings" pitchFamily="2" charset="2"/>
              <a:buChar char="Ø"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Развитие черт гармоничной и незакомплексованной личности.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1428750" cy="99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1" descr="C:\Documents and Settings\FAIR\Рабочий стол\Новая папка (2)\P1030301.JPG"/>
          <p:cNvPicPr>
            <a:picLocks noChangeAspect="1" noChangeArrowheads="1"/>
          </p:cNvPicPr>
          <p:nvPr/>
        </p:nvPicPr>
        <p:blipFill>
          <a:blip r:embed="rId4" cstate="print"/>
          <a:srcRect l="2846" r="2846"/>
          <a:stretch>
            <a:fillRect/>
          </a:stretch>
        </p:blipFill>
        <p:spPr bwMode="auto">
          <a:xfrm>
            <a:off x="6929454" y="1571612"/>
            <a:ext cx="1543056" cy="122706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91992" y="332656"/>
            <a:ext cx="8760027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Нетрадиционные методики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323850" y="1341438"/>
            <a:ext cx="8569325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Метод наглядного </a:t>
            </a:r>
            <a:r>
              <a:rPr lang="ru-RU" sz="2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моделирования -  Синквейн</a:t>
            </a:r>
            <a:endParaRPr lang="ru-RU" sz="22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Развивающий массаж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Японская методика пальцевого массажа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Кинезиологические упражнения</a:t>
            </a:r>
          </a:p>
          <a:p>
            <a:pPr marL="0" lvl="7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Су – </a:t>
            </a:r>
            <a:r>
              <a:rPr lang="ru-RU" sz="22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терапия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2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endParaRPr lang="ru-RU" sz="22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Автоматизация звуков с помощью игровых приемов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Песочная </a:t>
            </a:r>
            <a:r>
              <a:rPr lang="ru-RU" sz="2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терапия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ru-RU" sz="2200" b="1" i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Тестопластика</a:t>
            </a:r>
            <a:endParaRPr lang="ru-RU" sz="22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latin typeface="Calibri" pitchFamily="34" charset="0"/>
            </a:endParaRPr>
          </a:p>
          <a:p>
            <a:pPr>
              <a:defRPr/>
            </a:pPr>
            <a:endParaRPr lang="ru-RU" dirty="0">
              <a:latin typeface="Calibri" pitchFamily="34" charset="0"/>
            </a:endParaRPr>
          </a:p>
          <a:p>
            <a:pPr>
              <a:defRPr/>
            </a:pP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5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00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188" y="620713"/>
            <a:ext cx="8424862" cy="36317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наглядного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моделирования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 наглядного моделирования позволяет ребенку зрительно представить абстрактные понятия (звук, слово, текст), научиться работать с ними. </a:t>
            </a:r>
          </a:p>
          <a:p>
            <a:pPr algn="ctr">
              <a:defRPr/>
            </a:pP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Наглядное моделирование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воспроизведение существенных свойств изучаемого объекта, создание его заместителя и работа с ним.</a:t>
            </a:r>
          </a:p>
          <a:p>
            <a:pPr algn="ctr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Моделирование состоит из следующих этапов:</a:t>
            </a:r>
          </a:p>
          <a:p>
            <a:pPr>
              <a:defRPr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усвоение и анализ сенсорного материала;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перевод его на знаково-символический язык;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работа с моделью.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501008"/>
            <a:ext cx="2143997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5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54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288" y="333375"/>
            <a:ext cx="8497887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Развивающий массаж в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работе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дошкольниками.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388" y="1196975"/>
            <a:ext cx="8713787" cy="64627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Tx/>
              <a:buAutoNum type="arabicPeriod"/>
              <a:defRPr/>
            </a:pP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кистей и пальцев рук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Комплекс состоит из трех упражнений:</a:t>
            </a:r>
          </a:p>
          <a:p>
            <a:pPr marL="342900" indent="-342900" algn="ctr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тыльной стороны кистей рук;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ладоней;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пальцев рук.</a:t>
            </a:r>
          </a:p>
          <a:p>
            <a:pPr algn="just">
              <a:defRPr/>
            </a:pP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Плантарный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массаж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Стопы ног - это еще один экран состояния систем и органов человека. Массаж стоп называется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плантарным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На подошве находятся около 72 тыс. нервных рецепторов, через которые организм связан с внешней средой.</a:t>
            </a:r>
          </a:p>
          <a:p>
            <a:pPr algn="just">
              <a:defRPr/>
            </a:pP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Аурикулярный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массаж.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 называется массаж ушных раковин. Он показан детям с самого раннего возраста. Он усиливает концентрацию внимания и улучшает интеллектуальные способности.</a:t>
            </a:r>
          </a:p>
          <a:p>
            <a:pPr algn="just">
              <a:defRPr/>
            </a:pP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Массаж карандашами в логопедической коррекции.</a:t>
            </a:r>
          </a:p>
          <a:p>
            <a:pPr algn="just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Общеизвестным является факт, что движения рук человека теснейшим образом связаны с развитием его речи, что упражнения для пальцев стимулируют работу мозга.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0"/>
            <a:ext cx="91789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288" y="549275"/>
            <a:ext cx="8424862" cy="5724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Японская методика пальцевого массажа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Во всех дошкольных учреждениях Японии, начиная с 2-х летнего возраста, применяется методика пальцевого массажа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Японский ученый ЙОСИРО ЦУЦУМИ разработал систему упражнений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Массаж пальцев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начиная с большого и до мизинца. Растирают сначала подушечку пальца, а затем медленно поднимаются к основанию. Такой массаж желательно сопровождать веселыми рифмовками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Массаж ладонных поверхностей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каменными, металлическими или стеклянными разноцветными шариками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    Массаж грецкими орехами.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    Массаж шестигранными карандашами.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 Массаж "четками".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Перебирание четок развивает пальчики, успокаивает нервы. Перебирание сочетают со счетом, прямым и обратным.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0825" y="1341438"/>
            <a:ext cx="6913563" cy="42164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Кинезиологические упражнения, сопровождающиеся речью.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– наука о развитии головного мозга через движение.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Кинезиологические упражнения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– это комплекс движений позволяющих активизировать межполушарное воздействие.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Кинезиологические упражнения развивают мозолистое тело, повышают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стрессоустойчивость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синхронизируют работу полушарий, улучшают мыслительную деятельность, способствуют улучшению памяти и внимания, облегчают процесс чтения и письма.     </a:t>
            </a:r>
          </a:p>
        </p:txBody>
      </p:sp>
      <p:pic>
        <p:nvPicPr>
          <p:cNvPr id="8" name="Рисунок 7" descr="IMG_97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4572008"/>
            <a:ext cx="1944216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Documents and Settings\FAIR\Рабочий стол\Новая папка (2)\P1030962.JPG"/>
          <p:cNvPicPr>
            <a:picLocks noChangeAspect="1" noChangeArrowheads="1"/>
          </p:cNvPicPr>
          <p:nvPr/>
        </p:nvPicPr>
        <p:blipFill>
          <a:blip r:embed="rId4" cstate="print"/>
          <a:srcRect l="2846" r="2846"/>
          <a:stretch>
            <a:fillRect/>
          </a:stretch>
        </p:blipFill>
        <p:spPr bwMode="auto">
          <a:xfrm>
            <a:off x="6286512" y="642918"/>
            <a:ext cx="2285984" cy="1817848"/>
          </a:xfrm>
          <a:prstGeom prst="rect">
            <a:avLst/>
          </a:prstGeom>
          <a:noFill/>
        </p:spPr>
      </p:pic>
      <p:pic>
        <p:nvPicPr>
          <p:cNvPr id="10" name="Picture 5" descr="C:\Documents and Settings\FAIR\Рабочий стол\Новая папка (2)\P1030946.JPG"/>
          <p:cNvPicPr>
            <a:picLocks noChangeAspect="1" noChangeArrowheads="1"/>
          </p:cNvPicPr>
          <p:nvPr/>
        </p:nvPicPr>
        <p:blipFill>
          <a:blip r:embed="rId5" cstate="print"/>
          <a:srcRect l="2846" r="2846"/>
          <a:stretch>
            <a:fillRect/>
          </a:stretch>
        </p:blipFill>
        <p:spPr bwMode="auto">
          <a:xfrm>
            <a:off x="7072330" y="2643182"/>
            <a:ext cx="1805271" cy="1435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1270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550" y="981075"/>
            <a:ext cx="6337300" cy="38465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ru-RU" sz="2400" b="1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терапия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ru-RU" sz="20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— это одно из направлений акупунктуры, метод которого основан на воздействии на определенные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билогически-активные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точки кистей и стопы. В переводе с корейского Су — кисть,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— стопа.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Кисть и стопа – своеобразные пульты управления организмом человека.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Для детей су 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терапия является лечебным массажем, который можно сопровождать разными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речёвками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, применять в лечебной гимнастике, во время динамических паузах на занятиях. </a:t>
            </a:r>
          </a:p>
        </p:txBody>
      </p:sp>
      <p:pic>
        <p:nvPicPr>
          <p:cNvPr id="4" name="Рисунок 3" descr="ba06e154a6cdcd3ecf0fdf9bda8eaf1d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653136"/>
            <a:ext cx="1269504" cy="1691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Documents and Settings\FAIR\Рабочий стол\Новая папка (2)\P1030957.JPG"/>
          <p:cNvPicPr>
            <a:picLocks noChangeAspect="1" noChangeArrowheads="1"/>
          </p:cNvPicPr>
          <p:nvPr/>
        </p:nvPicPr>
        <p:blipFill>
          <a:blip r:embed="rId4" cstate="print"/>
          <a:srcRect l="2846" r="2846"/>
          <a:stretch>
            <a:fillRect/>
          </a:stretch>
        </p:blipFill>
        <p:spPr bwMode="auto">
          <a:xfrm>
            <a:off x="3071802" y="4714884"/>
            <a:ext cx="2337832" cy="1859078"/>
          </a:xfrm>
          <a:prstGeom prst="rect">
            <a:avLst/>
          </a:prstGeom>
          <a:noFill/>
        </p:spPr>
      </p:pic>
      <p:pic>
        <p:nvPicPr>
          <p:cNvPr id="12" name="Picture 4" descr="C:\Documents and Settings\FAIR\Рабочий стол\Новая папка (2)\P1030975.JPG"/>
          <p:cNvPicPr>
            <a:picLocks noChangeAspect="1" noChangeArrowheads="1"/>
          </p:cNvPicPr>
          <p:nvPr/>
        </p:nvPicPr>
        <p:blipFill>
          <a:blip r:embed="rId5" cstate="print"/>
          <a:srcRect l="2846" r="2846"/>
          <a:stretch>
            <a:fillRect/>
          </a:stretch>
        </p:blipFill>
        <p:spPr bwMode="auto">
          <a:xfrm>
            <a:off x="6215074" y="4500570"/>
            <a:ext cx="2214578" cy="176106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24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4213" y="765175"/>
            <a:ext cx="777557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Метод- </a:t>
            </a:r>
            <a:r>
              <a:rPr lang="ru-RU" sz="24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539750" y="1125538"/>
            <a:ext cx="799306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endParaRPr lang="ru-RU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– это соединение движений артикуляционного аппарата и движений кистей рук. </a:t>
            </a:r>
          </a:p>
        </p:txBody>
      </p:sp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611188" y="2276475"/>
            <a:ext cx="59055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i="1" dirty="0"/>
              <a:t>Систематическая работа с применением </a:t>
            </a:r>
            <a:r>
              <a:rPr lang="ru-RU" i="1" dirty="0" err="1"/>
              <a:t>биоэнергопластики</a:t>
            </a:r>
            <a:r>
              <a:rPr lang="ru-RU" i="1" dirty="0"/>
              <a:t> способствует привлечению интереса детей к логопедическим занятиям. </a:t>
            </a:r>
          </a:p>
          <a:p>
            <a:pPr>
              <a:buFont typeface="Wingdings" pitchFamily="2" charset="2"/>
              <a:buChar char="Ø"/>
            </a:pPr>
            <a:endParaRPr lang="ru-RU" i="1" dirty="0"/>
          </a:p>
          <a:p>
            <a:pPr>
              <a:buFont typeface="Wingdings" pitchFamily="2" charset="2"/>
              <a:buChar char="Ø"/>
            </a:pPr>
            <a:r>
              <a:rPr lang="ru-RU" i="1" dirty="0"/>
              <a:t>Позволяет достичь положительных результатов в развитии артикуляционной и пальчиковой моторики. </a:t>
            </a:r>
          </a:p>
          <a:p>
            <a:pPr>
              <a:buFont typeface="Wingdings" pitchFamily="2" charset="2"/>
              <a:buChar char="Ø"/>
            </a:pPr>
            <a:endParaRPr lang="ru-RU" i="1" dirty="0"/>
          </a:p>
          <a:p>
            <a:pPr>
              <a:buFont typeface="Wingdings" pitchFamily="2" charset="2"/>
              <a:buChar char="Ø"/>
            </a:pPr>
            <a:r>
              <a:rPr lang="ru-RU" i="1" dirty="0"/>
              <a:t>Облегчает постановку, введение звуков в речь. </a:t>
            </a:r>
          </a:p>
          <a:p>
            <a:endParaRPr lang="ru-RU" i="1" dirty="0"/>
          </a:p>
          <a:p>
            <a:pPr>
              <a:buFont typeface="Wingdings" pitchFamily="2" charset="2"/>
              <a:buChar char="Ø"/>
            </a:pPr>
            <a:r>
              <a:rPr lang="ru-RU" i="1" dirty="0"/>
              <a:t>Способствует более быстрому преодолению речевых нарушений. </a:t>
            </a:r>
          </a:p>
        </p:txBody>
      </p:sp>
      <p:pic>
        <p:nvPicPr>
          <p:cNvPr id="7" name="Picture 8" descr="C:\Documents and Settings\FAIR\Рабочий стол\Новая папка (2)\P1030987.JPG"/>
          <p:cNvPicPr>
            <a:picLocks noChangeAspect="1" noChangeArrowheads="1"/>
          </p:cNvPicPr>
          <p:nvPr/>
        </p:nvPicPr>
        <p:blipFill>
          <a:blip r:embed="rId3" cstate="print"/>
          <a:srcRect l="2846" r="2846"/>
          <a:stretch>
            <a:fillRect/>
          </a:stretch>
        </p:blipFill>
        <p:spPr bwMode="auto">
          <a:xfrm>
            <a:off x="6523498" y="3214687"/>
            <a:ext cx="215603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521</TotalTime>
  <Words>681</Words>
  <Application>Microsoft Office PowerPoint</Application>
  <PresentationFormat>Экран (4:3)</PresentationFormat>
  <Paragraphs>121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Calibri</vt:lpstr>
      <vt:lpstr>Lucida Sans Unicode</vt:lpstr>
      <vt:lpstr>Segoe Script</vt:lpstr>
      <vt:lpstr>Times New Roman</vt:lpstr>
      <vt:lpstr>Verdana</vt:lpstr>
      <vt:lpstr>Wingdings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Аленка Агаева</cp:lastModifiedBy>
  <cp:revision>53</cp:revision>
  <dcterms:created xsi:type="dcterms:W3CDTF">2014-02-16T04:32:48Z</dcterms:created>
  <dcterms:modified xsi:type="dcterms:W3CDTF">2015-10-08T04:58:05Z</dcterms:modified>
</cp:coreProperties>
</file>