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3" r:id="rId3"/>
    <p:sldId id="287" r:id="rId4"/>
    <p:sldId id="262" r:id="rId5"/>
    <p:sldId id="263" r:id="rId6"/>
    <p:sldId id="264" r:id="rId7"/>
    <p:sldId id="327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00FF"/>
    <a:srgbClr val="001236"/>
    <a:srgbClr val="001848"/>
    <a:srgbClr val="531E1D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0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82848-5F19-4F4C-AF83-EF7385ADB47A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EE22C-4848-4DD2-A42F-64723736DC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портфолио - творческий процесс, позволяющий учитывать результаты, достигнутые студентом в разнообразных видах деятельности (учебной, творческой, социальной, коммуникативной) за время обучения в колледже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Промыслы народов России с учётом методики для каждой возрастной группы – фотографии, эскизы, элементы узоров, этапы работы над рисунком, конспекты</a:t>
            </a:r>
            <a:r>
              <a:rPr lang="ru-RU" baseline="0" dirty="0" smtClean="0"/>
              <a:t> ООД, дидактические игры.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Портфолио дополняет основные контрольно-оценочные средства знаний, принятые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колледже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и позволяет учитывать не только уровень профессиональных компетентностей студента, но и уровень всесторонней самореализации студента в образовательной среде.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Образец оформления титульного листа – А4 </a:t>
            </a:r>
            <a:r>
              <a:rPr lang="ru-RU" dirty="0" smtClean="0"/>
              <a:t>( в левом верхнем углу помещается</a:t>
            </a:r>
            <a:r>
              <a:rPr lang="ru-RU" baseline="0" dirty="0" smtClean="0"/>
              <a:t> логотип учебного учреждения, по центру в этой же строке полное название колледжа; в центре листа - название работы, № группы в которой учится студент, его Ф.И.О; с новой строки специальность и ее код. В нижней части листа- по центру «</a:t>
            </a:r>
            <a:r>
              <a:rPr lang="ru-RU" b="1" baseline="0" dirty="0" smtClean="0"/>
              <a:t>Благовещенск</a:t>
            </a:r>
            <a:r>
              <a:rPr lang="ru-RU" baseline="0" dirty="0" smtClean="0"/>
              <a:t> и год оформления портфолио»</a:t>
            </a:r>
            <a:r>
              <a:rPr lang="ru-RU" dirty="0" smtClean="0"/>
              <a:t>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Шаблон для титульного листа студент подбирает самостоятельно с учётом: </a:t>
            </a:r>
          </a:p>
          <a:p>
            <a:r>
              <a:rPr lang="ru-RU" dirty="0" smtClean="0"/>
              <a:t>- летней тематики,</a:t>
            </a:r>
          </a:p>
          <a:p>
            <a:pPr>
              <a:buFontTx/>
              <a:buChar char="-"/>
            </a:pPr>
            <a:r>
              <a:rPr lang="ru-RU" dirty="0" smtClean="0"/>
              <a:t>нежных, пастельных тонов;</a:t>
            </a:r>
          </a:p>
          <a:p>
            <a:pPr>
              <a:buFontTx/>
              <a:buChar char="-"/>
            </a:pPr>
            <a:r>
              <a:rPr lang="ru-RU" dirty="0" smtClean="0"/>
              <a:t> т.о. чтобы текст названия работы хорошо читался. Все остальные листы- разделители в портфолио должны быть оформлены в едином стиле титульного шаблона.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Структура портфолио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состоит из трёх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частей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отражается в содержании работы.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Приложение 0- инструкции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Педагогическая копилка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является своеобразным информационным банком, где могут храниться разнообразные материалы, используемые студентом педагогом (статьи, конспекты занятий, методики, описание педагогических технологий, рефераты, цитаты, дидактические пособия и пр.) Наличие такого информационного банка не только способствует росту интеллектуального потенциала, но и стимулирует педагога к осуществлению инновационной деятельности.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 учётом лексических тем и возраста детей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Портреты художников иллюстраторов, иллюстрации, конспекты НОД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gif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3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gif"/><Relationship Id="rId3" Type="http://schemas.openxmlformats.org/officeDocument/2006/relationships/image" Target="../media/image2.jpeg"/><Relationship Id="rId7" Type="http://schemas.openxmlformats.org/officeDocument/2006/relationships/image" Target="../media/image32.jpeg"/><Relationship Id="rId12" Type="http://schemas.openxmlformats.org/officeDocument/2006/relationships/image" Target="../media/image37.gif"/><Relationship Id="rId17" Type="http://schemas.openxmlformats.org/officeDocument/2006/relationships/image" Target="../media/image42.jpe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11" Type="http://schemas.openxmlformats.org/officeDocument/2006/relationships/image" Target="../media/image36.gif"/><Relationship Id="rId5" Type="http://schemas.openxmlformats.org/officeDocument/2006/relationships/image" Target="../media/image30.jpeg"/><Relationship Id="rId15" Type="http://schemas.openxmlformats.org/officeDocument/2006/relationships/image" Target="../media/image40.jpeg"/><Relationship Id="rId10" Type="http://schemas.openxmlformats.org/officeDocument/2006/relationships/image" Target="../media/image35.jpeg"/><Relationship Id="rId4" Type="http://schemas.openxmlformats.org/officeDocument/2006/relationships/image" Target="../media/image3.jpeg"/><Relationship Id="rId9" Type="http://schemas.openxmlformats.org/officeDocument/2006/relationships/image" Target="../media/image34.gif"/><Relationship Id="rId1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oleObject" Target="../embeddings/oleObject5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jpeg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jpe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3.jpeg"/><Relationship Id="rId10" Type="http://schemas.openxmlformats.org/officeDocument/2006/relationships/image" Target="../media/image5.png"/><Relationship Id="rId4" Type="http://schemas.openxmlformats.org/officeDocument/2006/relationships/image" Target="../media/image2.jpeg"/><Relationship Id="rId9" Type="http://schemas.openxmlformats.org/officeDocument/2006/relationships/image" Target="../media/image10.jpeg"/><Relationship Id="rId1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9" name="Рисунок 8" descr="4053672-a-classic-wallpaper-pattern-for-menu-book-wallpaper.jpg"/>
          <p:cNvPicPr>
            <a:picLocks noChangeAspect="1"/>
          </p:cNvPicPr>
          <p:nvPr/>
        </p:nvPicPr>
        <p:blipFill>
          <a:blip r:embed="rId5" cstate="print"/>
          <a:srcRect r="25050" b="27320"/>
          <a:stretch>
            <a:fillRect/>
          </a:stretch>
        </p:blipFill>
        <p:spPr>
          <a:xfrm>
            <a:off x="323528" y="260649"/>
            <a:ext cx="8496944" cy="1656183"/>
          </a:xfrm>
          <a:prstGeom prst="rect">
            <a:avLst/>
          </a:prstGeom>
        </p:spPr>
      </p:pic>
      <p:pic>
        <p:nvPicPr>
          <p:cNvPr id="10" name="Рисунок 9" descr="4053672-a-classic-wallpaper-pattern-for-menu-book-wallpaper.jpg"/>
          <p:cNvPicPr>
            <a:picLocks noChangeAspect="1"/>
          </p:cNvPicPr>
          <p:nvPr/>
        </p:nvPicPr>
        <p:blipFill>
          <a:blip r:embed="rId5" cstate="print"/>
          <a:srcRect r="25050" b="27320"/>
          <a:stretch>
            <a:fillRect/>
          </a:stretch>
        </p:blipFill>
        <p:spPr>
          <a:xfrm>
            <a:off x="323528" y="2060848"/>
            <a:ext cx="8496944" cy="460851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67544" y="332656"/>
            <a:ext cx="8208912" cy="14401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2204864"/>
            <a:ext cx="8208912" cy="43204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35696" y="404664"/>
            <a:ext cx="67687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СРЕДНЕГО ПРОФЕССИОНАЛЬНОГО ОБРАЗОВАНИЯ</a:t>
            </a:r>
            <a:b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АМУРСКОЙ ОБЛАСТИ</a:t>
            </a:r>
            <a:b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solidFill>
                  <a:srgbClr val="001236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АМУРСКИЙ ПЕДАГОГИЧЕСКИЙ КОЛЛЕДЖ</a:t>
            </a:r>
            <a:r>
              <a:rPr lang="ru-RU" sz="1400" b="1" i="1" dirty="0" smtClean="0">
                <a:solidFill>
                  <a:srgbClr val="001236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 smtClean="0">
              <a:solidFill>
                <a:srgbClr val="00123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04048" y="5301209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</a:t>
            </a:r>
          </a:p>
          <a:p>
            <a:pPr algn="r"/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</a:t>
            </a:r>
          </a:p>
        </p:txBody>
      </p:sp>
      <p:pic>
        <p:nvPicPr>
          <p:cNvPr id="22" name="Рисунок 21" descr="портфоли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2706">
            <a:off x="7023932" y="2882113"/>
            <a:ext cx="1444899" cy="19929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5" name="Рисунок 24" descr="0_54b03_125ede3e_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9" y="4838546"/>
            <a:ext cx="2160239" cy="146896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779912" y="609329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Благовещенск 2015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1772816"/>
            <a:ext cx="6912768" cy="37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Методические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рекомендации по формированию портфолио студента к </a:t>
            </a:r>
            <a:r>
              <a:rPr lang="ru-RU" sz="2800" b="1" i="1" dirty="0" smtClean="0">
                <a:solidFill>
                  <a:srgbClr val="002B4C"/>
                </a:solidFill>
                <a:latin typeface="Times New Roman" pitchFamily="18" charset="0"/>
                <a:cs typeface="Times New Roman" pitchFamily="18" charset="0"/>
              </a:rPr>
              <a:t>производственной (по профилю) практике (летней практике)</a:t>
            </a: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002B4C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ля студентов по специальностям: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44.02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.01</a:t>
            </a:r>
            <a:r>
              <a:rPr lang="ru-RU" sz="2000" b="1" i="1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44.02.04 Специальное дошкольное образование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baseline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54596" y="620688"/>
          <a:ext cx="1325116" cy="829424"/>
        </p:xfrm>
        <a:graphic>
          <a:graphicData uri="http://schemas.openxmlformats.org/presentationml/2006/ole">
            <p:oleObj spid="_x0000_s1026" name="CorelDRAW" r:id="rId8" imgW="4210560" imgH="26323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67544" y="404664"/>
            <a:ext cx="8208912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539552" y="746126"/>
            <a:ext cx="8136904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Перечень инструкций к летней оздоровительной работе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ИНСТРУКЦИЯ по технике безопасности, охране жизни и здоровья воспитанников на прогулочных площадках, во время труда в цветнике, на участке. (Приложение 1)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ИНСТРУКЦИЯ  по оказанию первой помощи детям при отравлениях ядовитыми растениями и грибами, укусах насекомых, тепловом или солнечном ударах. (Приложение 2)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ИНСТРУКЦИЯ по оказанию первой доврачебной помощи. (Приложение 3)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ИНСТРУКЦИЯ  воспитателя по предупреждению детского дорожного травматизма. (Приложение 4)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8136904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портфолио. 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2818279" y="790235"/>
            <a:ext cx="5667681" cy="532859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3419872" y="908720"/>
            <a:ext cx="4536504" cy="5112568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 descr="0_54b03_125ede3e_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4797152"/>
            <a:ext cx="2115219" cy="14383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07904" y="1052736"/>
            <a:ext cx="41044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 Педагогическая</a:t>
            </a:r>
          </a:p>
          <a:p>
            <a:pPr algn="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копилка: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FontTx/>
              <a:buChar char="-"/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Tx/>
              <a:buChar char="-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физическое развитие,</a:t>
            </a:r>
          </a:p>
          <a:p>
            <a:pPr algn="r">
              <a:buFontTx/>
              <a:buChar char="-"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развитие,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познавательное развитие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речевое развитие, 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социально -коммуникативное развитие.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фгос. 7jpg.jpg"/>
          <p:cNvPicPr>
            <a:picLocks noChangeAspect="1"/>
          </p:cNvPicPr>
          <p:nvPr/>
        </p:nvPicPr>
        <p:blipFill>
          <a:blip r:embed="rId7" cstate="print"/>
          <a:srcRect l="4326" t="9051" r="4326" b="11151"/>
          <a:stretch>
            <a:fillRect/>
          </a:stretch>
        </p:blipFill>
        <p:spPr>
          <a:xfrm>
            <a:off x="611560" y="620688"/>
            <a:ext cx="2232248" cy="1462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2448272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404664"/>
            <a:ext cx="5544616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0_54b03_125ede3e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9" y="5085184"/>
            <a:ext cx="1691642" cy="1150316"/>
          </a:xfrm>
          <a:prstGeom prst="rect">
            <a:avLst/>
          </a:prstGeom>
        </p:spPr>
      </p:pic>
      <p:pic>
        <p:nvPicPr>
          <p:cNvPr id="15" name="Рисунок 14" descr="портфолио. 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3142315" y="970254"/>
            <a:ext cx="5667681" cy="496855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4355976" y="980728"/>
            <a:ext cx="3456384" cy="518457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788024" y="1052737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</a:t>
            </a:r>
          </a:p>
          <a:p>
            <a:pPr algn="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физ.культура. 14jp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3145498"/>
            <a:ext cx="2016224" cy="2659386"/>
          </a:xfrm>
          <a:prstGeom prst="rect">
            <a:avLst/>
          </a:prstGeom>
        </p:spPr>
      </p:pic>
      <p:pic>
        <p:nvPicPr>
          <p:cNvPr id="17" name="Рисунок 16" descr="фгос. 1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476672"/>
            <a:ext cx="2193032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igry_schitalki_dlya_detey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221088"/>
            <a:ext cx="2963850" cy="21230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63888" y="548680"/>
            <a:ext cx="4968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 </a:t>
            </a: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конспекты режимных моментов (по разным возрастным группам);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конспект досуга на воздухе, схемы (по разным возрастным группам);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диагностика прыжков в длину с места и равновесия (координации);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считалочки – 15 шт.;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1560" y="3501008"/>
            <a:ext cx="5040560" cy="2749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подвижные игры, народные подвижные игры – 15 шт.;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атрибуты к подвижным играм (шапочки);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Гимнастика пробуждения – 5шт.;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гимнастика для глаз;</a:t>
            </a:r>
          </a:p>
          <a:p>
            <a:pPr algn="just">
              <a:buFont typeface="Arial" pitchFamily="34" charset="0"/>
              <a:buChar char="•"/>
            </a:pP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пальч.гим</a:t>
            </a:r>
            <a:endParaRPr lang="ru-RU" sz="2400" dirty="0"/>
          </a:p>
        </p:txBody>
      </p:sp>
      <p:pic>
        <p:nvPicPr>
          <p:cNvPr id="17" name="Рисунок 16" descr="атрибуты-шапочки 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228732">
            <a:off x="616633" y="757642"/>
            <a:ext cx="2993090" cy="2405161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2304256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404664"/>
            <a:ext cx="5616624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0_54b03_125ede3e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9" y="5085184"/>
            <a:ext cx="1691642" cy="1150316"/>
          </a:xfrm>
          <a:prstGeom prst="rect">
            <a:avLst/>
          </a:prstGeom>
        </p:spPr>
      </p:pic>
      <p:pic>
        <p:nvPicPr>
          <p:cNvPr id="15" name="Рисунок 14" descr="портфолио. 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3034303" y="862241"/>
            <a:ext cx="5667681" cy="532859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3923928" y="1052736"/>
            <a:ext cx="4032448" cy="518457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355976" y="1124744"/>
            <a:ext cx="3528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dopolnitelnoe-obrazovanie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95936" y="3068960"/>
            <a:ext cx="3888432" cy="2944238"/>
          </a:xfrm>
          <a:prstGeom prst="rect">
            <a:avLst/>
          </a:prstGeom>
        </p:spPr>
      </p:pic>
      <p:pic>
        <p:nvPicPr>
          <p:cNvPr id="17" name="Рисунок 16" descr="фгос. 1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404664"/>
            <a:ext cx="2193032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8136904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5576" y="1196752"/>
            <a:ext cx="58326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музыкально-дидактические игры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фонатека детских песенок, пьес, колыбельных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IMG_10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548680"/>
            <a:ext cx="1976891" cy="1482668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6" name="Рисунок 15" descr="музыка.3gi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3395101"/>
            <a:ext cx="3888432" cy="285949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4" name="Рисунок 13" descr="дети танцуют. 1jpg.jpg"/>
          <p:cNvPicPr>
            <a:picLocks noChangeAspect="1"/>
          </p:cNvPicPr>
          <p:nvPr/>
        </p:nvPicPr>
        <p:blipFill>
          <a:blip r:embed="rId7" cstate="print"/>
          <a:srcRect b="6951"/>
          <a:stretch>
            <a:fillRect/>
          </a:stretch>
        </p:blipFill>
        <p:spPr>
          <a:xfrm>
            <a:off x="5364088" y="3068960"/>
            <a:ext cx="3128028" cy="320480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TextBox 14"/>
          <p:cNvSpPr txBox="1"/>
          <p:nvPr/>
        </p:nvSpPr>
        <p:spPr>
          <a:xfrm>
            <a:off x="683568" y="47667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Музыкальная деятельность</a:t>
            </a:r>
            <a:endParaRPr lang="ru-RU" sz="3200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620688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 детей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" name="Рисунок 12" descr="худ.-иллюстр.-Вл.Сутее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1268760"/>
            <a:ext cx="1584176" cy="2066317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899592" y="587727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Книжная графика</a:t>
            </a:r>
            <a:endParaRPr lang="ru-RU" sz="28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портрет Е.И.Чарушина-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1268760"/>
            <a:ext cx="1800200" cy="238964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6" name="Рисунок 15" descr="иллюстр. Е.Чарушина-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817279">
            <a:off x="3305886" y="2600120"/>
            <a:ext cx="1797320" cy="230425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7" name="Рисунок 16" descr="иллюстр. Е.Чарушина-8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11760" y="1556792"/>
            <a:ext cx="1756995" cy="250999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8" name="Рисунок 17" descr="иллюстр. Е.Чарушина-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3568" y="3573016"/>
            <a:ext cx="1858766" cy="230425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9" name="Рисунок 18" descr="иллюстр. Е.Чарушина-2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411760" y="4149080"/>
            <a:ext cx="2389705" cy="176579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0" name="Рисунок 19" descr="иллюстр.В. Сутеева- 16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76056" y="3987580"/>
            <a:ext cx="2099685" cy="1844771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22" name="Рисунок 21" descr="иллюстр.В. Сутеева- 5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084168" y="3429000"/>
            <a:ext cx="2703993" cy="1059856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23" name="Рисунок 22" descr="иллюстр.В. Сутеева- 1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36097" y="1377252"/>
            <a:ext cx="1512168" cy="2258171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24" name="Рисунок 23" descr="иллюстр.В. Сутеева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565931">
            <a:off x="7247528" y="4479057"/>
            <a:ext cx="1557601" cy="202314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27784" y="476672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Промыслы народов России</a:t>
            </a:r>
            <a:endParaRPr lang="ru-RU" sz="28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23cc468650d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8157" y="476673"/>
            <a:ext cx="2039627" cy="306422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Рисунок 13" descr="85516910_4826654_404256143_1_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1720" y="4653136"/>
            <a:ext cx="1800200" cy="170855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5" name="TextBox 14"/>
          <p:cNvSpPr txBox="1"/>
          <p:nvPr/>
        </p:nvSpPr>
        <p:spPr>
          <a:xfrm>
            <a:off x="467544" y="3501008"/>
            <a:ext cx="26642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   Конспекты ООД (занятий)</a:t>
            </a:r>
          </a:p>
          <a:p>
            <a:pPr algn="ctr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  Дидактические игр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  Стихи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  Легенды</a:t>
            </a:r>
          </a:p>
          <a:p>
            <a:r>
              <a:rPr lang="ru-RU" sz="24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(рассказы)</a:t>
            </a:r>
            <a:endParaRPr lang="ru-RU" sz="24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http://mtdata.ru/u27/photoF3E6/20815209049-0/big.jpeg#2081520904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980729"/>
            <a:ext cx="293960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7" name="Рисунок 16" descr="http://mtdata.ru/u21/photo2B0B/20091871385-0/big.jpeg#20091871385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3573016"/>
            <a:ext cx="2630413" cy="270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filed15-20.my.mail.ru/pic?url=http%3A%2F%2Fi065.radikal.ru%2F1203%2F91%2Ff874f5ab134e.gif&amp;mw=&amp;mh=&amp;sig=b0b47b6a51467da335fe3c2f6d38ca57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1840" y="3429000"/>
            <a:ext cx="953269" cy="1224136"/>
          </a:xfrm>
          <a:prstGeom prst="rect">
            <a:avLst/>
          </a:prstGeom>
          <a:noFill/>
        </p:spPr>
      </p:pic>
      <p:pic>
        <p:nvPicPr>
          <p:cNvPr id="21" name="Рисунок 20" descr="http://filed3-14.my.mail.ru/pic?url=http%3A%2F%2Fs53.radikal.ru%2Fi142%2F1203%2F28%2F2c5a7cdab5e1.jpg&amp;mw=&amp;mh=&amp;sig=0175c9a3ccb7e3ac633eb2a1765f58f7"/>
          <p:cNvPicPr/>
          <p:nvPr/>
        </p:nvPicPr>
        <p:blipFill>
          <a:blip r:embed="rId10" cstate="print"/>
          <a:srcRect l="8421" t="10557" b="10557"/>
          <a:stretch>
            <a:fillRect/>
          </a:stretch>
        </p:blipFill>
        <p:spPr bwMode="auto">
          <a:xfrm>
            <a:off x="4932040" y="3429000"/>
            <a:ext cx="1080120" cy="1224136"/>
          </a:xfrm>
          <a:prstGeom prst="rect">
            <a:avLst/>
          </a:prstGeom>
          <a:noFill/>
        </p:spPr>
      </p:pic>
      <p:pic>
        <p:nvPicPr>
          <p:cNvPr id="22" name="Рисунок 21" descr="http://filed6-21.my.mail.ru/pic?url=http%3A%2F%2Fs002.radikal.ru%2Fi197%2F1203%2F29%2Ff3f0511beb6e.gif&amp;mw=&amp;mh=&amp;sig=6b947a03e561a80e5f15958e68dc3292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39952" y="3429000"/>
            <a:ext cx="86409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filed5-14.my.mail.ru/pic?url=http%3A%2F%2Fs61.radikal.ru%2Fi172%2F1203%2Fdb%2Fc71af630782d.gif&amp;mw=&amp;mh=&amp;sig=3e8c26116449f5e6ae41bfa1b5a6ea5d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60032" y="5013176"/>
            <a:ext cx="1168524" cy="116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filed15-11.my.mail.ru/pic?url=http%3A%2F%2Fs50.radikal.ru%2Fi128%2F1203%2F99%2Fa136bab9efaf.gif&amp;mw=&amp;mh=&amp;sig=d302eb2439ab618326b89ea43288c1b8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51920" y="4941168"/>
            <a:ext cx="93610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Гжель - плакаты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71800" y="1052736"/>
            <a:ext cx="1030774" cy="1006410"/>
          </a:xfrm>
          <a:prstGeom prst="rect">
            <a:avLst/>
          </a:prstGeom>
          <a:noFill/>
        </p:spPr>
      </p:pic>
      <p:pic>
        <p:nvPicPr>
          <p:cNvPr id="26" name="Picture 2" descr="Гжель - плакаты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39952" y="1052736"/>
            <a:ext cx="1108384" cy="1080120"/>
          </a:xfrm>
          <a:prstGeom prst="rect">
            <a:avLst/>
          </a:prstGeom>
          <a:noFill/>
        </p:spPr>
      </p:pic>
      <p:pic>
        <p:nvPicPr>
          <p:cNvPr id="27" name="Picture 2" descr="Гжель - плакаты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99992" y="2204864"/>
            <a:ext cx="1079724" cy="1075756"/>
          </a:xfrm>
          <a:prstGeom prst="rect">
            <a:avLst/>
          </a:prstGeom>
          <a:noFill/>
        </p:spPr>
      </p:pic>
      <p:pic>
        <p:nvPicPr>
          <p:cNvPr id="28" name="Picture 2" descr="Гжель - плакаты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275856" y="2204864"/>
            <a:ext cx="1049294" cy="10244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2" name="Рисунок 11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755576" y="548681"/>
            <a:ext cx="7704856" cy="577954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971600" y="692696"/>
            <a:ext cx="7272808" cy="5400600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0_54b03_125ede3e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7624" y="4581128"/>
            <a:ext cx="2092468" cy="1422878"/>
          </a:xfrm>
          <a:prstGeom prst="rect">
            <a:avLst/>
          </a:prstGeom>
        </p:spPr>
      </p:pic>
      <p:pic>
        <p:nvPicPr>
          <p:cNvPr id="11" name="Рисунок 10" descr="портфоли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2706">
            <a:off x="5727617" y="1131137"/>
            <a:ext cx="2147776" cy="296245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043608" y="692697"/>
            <a:ext cx="4968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комплект документов, представляющий совокупность индивидуальных образовательных достижений </a:t>
            </a:r>
          </a:p>
          <a:p>
            <a:pPr algn="ctr"/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студента. 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5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портфолио. 1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5400000">
            <a:off x="1700653" y="-243403"/>
            <a:ext cx="5742695" cy="734481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2555776" y="692696"/>
            <a:ext cx="5400600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9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9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СРЕДНЕГО ПРОФЕССИОНАЛЬНОГО ОБРАЗОВАНИЯ</a:t>
            </a:r>
            <a:br>
              <a:rPr lang="ru-RU" sz="9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9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АМУРСКОЙ ОБЛАСТИ</a:t>
            </a:r>
            <a:br>
              <a:rPr lang="ru-RU" sz="9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9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900" b="1" i="1" dirty="0" smtClean="0">
                <a:solidFill>
                  <a:srgbClr val="001236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900" b="1" i="1" dirty="0" smtClean="0">
                <a:solidFill>
                  <a:srgbClr val="00123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АМУРСКИЙ ПЕДАГОГИЧЕСКИЙ КОЛЛЕДЖ</a:t>
            </a:r>
            <a:r>
              <a:rPr lang="ru-RU" sz="900" b="1" i="1" dirty="0" smtClean="0">
                <a:solidFill>
                  <a:srgbClr val="001236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900" dirty="0" smtClean="0">
              <a:solidFill>
                <a:srgbClr val="00123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95736" y="1700808"/>
            <a:ext cx="5040560" cy="46085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летней педагогической практике</a:t>
            </a: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студентки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134 группы</a:t>
            </a: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(Ф.И.О.)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специальность-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44.02.04 Специальное дошкольное образование</a:t>
            </a:r>
          </a:p>
          <a:p>
            <a:pPr algn="ctr"/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Благовещенск 2015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971600" y="620688"/>
            <a:ext cx="1584176" cy="9361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96257" name="Object 1"/>
          <p:cNvGraphicFramePr>
            <a:graphicFrameLocks noChangeAspect="1"/>
          </p:cNvGraphicFramePr>
          <p:nvPr/>
        </p:nvGraphicFramePr>
        <p:xfrm>
          <a:off x="1043607" y="665710"/>
          <a:ext cx="1440161" cy="900462"/>
        </p:xfrm>
        <a:graphic>
          <a:graphicData uri="http://schemas.openxmlformats.org/presentationml/2006/ole">
            <p:oleObj spid="_x0000_s96257" name="CorelDRAW" r:id="rId7" imgW="4210560" imgH="26323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4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5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портфолио. 2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548680"/>
            <a:ext cx="2699255" cy="410445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3" name="Рисунок 12" descr="1282637715_colorsinthesky1.jpg"/>
          <p:cNvPicPr>
            <a:picLocks noChangeAspect="1"/>
          </p:cNvPicPr>
          <p:nvPr/>
        </p:nvPicPr>
        <p:blipFill>
          <a:blip r:embed="rId7" cstate="print"/>
          <a:srcRect l="9111" r="4334"/>
          <a:stretch>
            <a:fillRect/>
          </a:stretch>
        </p:blipFill>
        <p:spPr>
          <a:xfrm>
            <a:off x="4355976" y="548680"/>
            <a:ext cx="2908580" cy="403244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4" name="Рисунок 13" descr="37893330.jpg"/>
          <p:cNvPicPr>
            <a:picLocks noChangeAspect="1"/>
          </p:cNvPicPr>
          <p:nvPr/>
        </p:nvPicPr>
        <p:blipFill>
          <a:blip r:embed="rId8" cstate="print"/>
          <a:srcRect r="41563"/>
          <a:stretch>
            <a:fillRect/>
          </a:stretch>
        </p:blipFill>
        <p:spPr>
          <a:xfrm>
            <a:off x="2627784" y="2492896"/>
            <a:ext cx="2880320" cy="369667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4788024" y="908720"/>
            <a:ext cx="2232248" cy="33123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932040" y="148478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87824" y="2780928"/>
            <a:ext cx="2304256" cy="316835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987824" y="3356992"/>
            <a:ext cx="230425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Портфолио</a:t>
            </a:r>
          </a:p>
          <a:p>
            <a:pPr algn="ctr"/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по летней педагогической</a:t>
            </a:r>
          </a:p>
          <a:p>
            <a:pPr algn="ctr"/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 практике</a:t>
            </a:r>
          </a:p>
          <a:p>
            <a:pPr algn="ctr"/>
            <a:endParaRPr lang="ru-RU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студентки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134 группы</a:t>
            </a:r>
          </a:p>
          <a:p>
            <a:pPr algn="ctr"/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(Ф.И.О.)</a:t>
            </a:r>
          </a:p>
          <a:p>
            <a:pPr algn="ctr"/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специальность-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«Специальное дошкольное образование»</a:t>
            </a:r>
          </a:p>
          <a:p>
            <a:pPr algn="ctr"/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Благовещенск 2015</a:t>
            </a:r>
          </a:p>
          <a:p>
            <a:pPr algn="ctr"/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3453380-77d3410451905f76.jpg"/>
          <p:cNvPicPr>
            <a:picLocks noChangeAspect="1"/>
          </p:cNvPicPr>
          <p:nvPr/>
        </p:nvPicPr>
        <p:blipFill>
          <a:blip r:embed="rId9" cstate="print"/>
          <a:srcRect l="10100" r="16401"/>
          <a:stretch>
            <a:fillRect/>
          </a:stretch>
        </p:blipFill>
        <p:spPr>
          <a:xfrm>
            <a:off x="5796136" y="2492896"/>
            <a:ext cx="2664296" cy="362494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0" name="Прямоугольник 19"/>
          <p:cNvSpPr/>
          <p:nvPr/>
        </p:nvSpPr>
        <p:spPr>
          <a:xfrm>
            <a:off x="6084168" y="2708920"/>
            <a:ext cx="2160240" cy="31683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28184" y="3429000"/>
            <a:ext cx="187220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Портфолио</a:t>
            </a:r>
          </a:p>
          <a:p>
            <a:pPr algn="ctr"/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по летней педагогической практике</a:t>
            </a:r>
          </a:p>
          <a:p>
            <a:pPr algn="ctr"/>
            <a:endParaRPr lang="ru-RU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студентки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134 группы</a:t>
            </a:r>
          </a:p>
          <a:p>
            <a:pPr algn="ctr"/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(Ф.И.О.)</a:t>
            </a:r>
          </a:p>
          <a:p>
            <a:pPr algn="ctr"/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специальность- </a:t>
            </a:r>
            <a:r>
              <a:rPr lang="ru-RU" sz="1000" i="1" dirty="0" smtClean="0">
                <a:latin typeface="Times New Roman" pitchFamily="18" charset="0"/>
                <a:cs typeface="Times New Roman" pitchFamily="18" charset="0"/>
              </a:rPr>
              <a:t>«Специальное дошкольное образование»</a:t>
            </a:r>
          </a:p>
          <a:p>
            <a:pPr algn="ctr"/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00" b="1" i="1" dirty="0" smtClean="0">
                <a:latin typeface="Times New Roman" pitchFamily="18" charset="0"/>
                <a:cs typeface="Times New Roman" pitchFamily="18" charset="0"/>
              </a:rPr>
              <a:t>Благовещенск 2015</a:t>
            </a:r>
            <a:endParaRPr lang="ru-RU" sz="1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Рисунок 25" descr="0_54b03_125ede3e_M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3568" y="5085184"/>
            <a:ext cx="1691642" cy="1150316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1547664" y="2852936"/>
            <a:ext cx="93610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94209" name="Object 1"/>
          <p:cNvGraphicFramePr>
            <a:graphicFrameLocks noChangeAspect="1"/>
          </p:cNvGraphicFramePr>
          <p:nvPr/>
        </p:nvGraphicFramePr>
        <p:xfrm>
          <a:off x="899592" y="764704"/>
          <a:ext cx="805780" cy="504056"/>
        </p:xfrm>
        <a:graphic>
          <a:graphicData uri="http://schemas.openxmlformats.org/presentationml/2006/ole">
            <p:oleObj spid="_x0000_s94209" name="CorelDRAW" r:id="rId11" imgW="4210560" imgH="2632320" progId="">
              <p:embed/>
            </p:oleObj>
          </a:graphicData>
        </a:graphic>
      </p:graphicFrame>
      <p:graphicFrame>
        <p:nvGraphicFramePr>
          <p:cNvPr id="94210" name="Object 2"/>
          <p:cNvGraphicFramePr>
            <a:graphicFrameLocks noChangeAspect="1"/>
          </p:cNvGraphicFramePr>
          <p:nvPr/>
        </p:nvGraphicFramePr>
        <p:xfrm>
          <a:off x="4427984" y="620688"/>
          <a:ext cx="804862" cy="503238"/>
        </p:xfrm>
        <a:graphic>
          <a:graphicData uri="http://schemas.openxmlformats.org/presentationml/2006/ole">
            <p:oleObj spid="_x0000_s94210" name="CorelDRAW" r:id="rId12" imgW="4210560" imgH="2632320" progId="">
              <p:embed/>
            </p:oleObj>
          </a:graphicData>
        </a:graphic>
      </p:graphicFrame>
      <p:graphicFrame>
        <p:nvGraphicFramePr>
          <p:cNvPr id="94211" name="Object 3"/>
          <p:cNvGraphicFramePr>
            <a:graphicFrameLocks noChangeAspect="1"/>
          </p:cNvGraphicFramePr>
          <p:nvPr/>
        </p:nvGraphicFramePr>
        <p:xfrm>
          <a:off x="5940152" y="2636912"/>
          <a:ext cx="804862" cy="503238"/>
        </p:xfrm>
        <a:graphic>
          <a:graphicData uri="http://schemas.openxmlformats.org/presentationml/2006/ole">
            <p:oleObj spid="_x0000_s94211" name="CorelDRAW" r:id="rId13" imgW="4210560" imgH="2632320" progId="">
              <p:embed/>
            </p:oleObj>
          </a:graphicData>
        </a:graphic>
      </p:graphicFrame>
      <p:graphicFrame>
        <p:nvGraphicFramePr>
          <p:cNvPr id="94212" name="Object 4"/>
          <p:cNvGraphicFramePr>
            <a:graphicFrameLocks noChangeAspect="1"/>
          </p:cNvGraphicFramePr>
          <p:nvPr/>
        </p:nvGraphicFramePr>
        <p:xfrm>
          <a:off x="2771800" y="2636912"/>
          <a:ext cx="804862" cy="503238"/>
        </p:xfrm>
        <a:graphic>
          <a:graphicData uri="http://schemas.openxmlformats.org/presentationml/2006/ole">
            <p:oleObj spid="_x0000_s94212" name="CorelDRAW" r:id="rId14" imgW="4210560" imgH="263232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портфолио. 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1732170" y="4140"/>
            <a:ext cx="5751667" cy="684076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3" name="Прямоугольник 12"/>
          <p:cNvSpPr/>
          <p:nvPr/>
        </p:nvSpPr>
        <p:spPr>
          <a:xfrm>
            <a:off x="1475656" y="692696"/>
            <a:ext cx="6192688" cy="5472608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691680" y="836712"/>
            <a:ext cx="6048672" cy="4976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Нормативно-правовые документы, регулирующие деятельность студента колледжа в период прохождения летней практики в ДОУ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Педагогическая  копилка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Индивидуальные достижения студента в период  подготовки к летней практики и ее прохождения</a:t>
            </a:r>
          </a:p>
          <a:p>
            <a:pPr algn="ctr"/>
            <a:endParaRPr lang="ru-RU" sz="20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pic>
        <p:nvPicPr>
          <p:cNvPr id="15" name="Рисунок 14" descr="0_54b03_125ede3e_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1640" y="4645564"/>
            <a:ext cx="2232248" cy="1517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8136904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портфолио. 1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818279" y="790235"/>
            <a:ext cx="5667681" cy="532859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3635896" y="908720"/>
            <a:ext cx="4032448" cy="4968552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 descr="0_54b03_125ede3e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797152"/>
            <a:ext cx="2115219" cy="14383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91880" y="980728"/>
            <a:ext cx="41764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 Нормативно-правовые документы, регулирующие деятельность студента колледжа в период прохождения летней практики в ДОУ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95536" y="404664"/>
            <a:ext cx="8280920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476672"/>
            <a:ext cx="820891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16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направление на практику в ДОУ;</a:t>
            </a:r>
          </a:p>
          <a:p>
            <a:pPr algn="ctr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   Нормативно-правовая база по подготовке и проведению летней оздоровительной работы</a:t>
            </a:r>
            <a:endParaRPr lang="ru-RU" i="1" dirty="0" smtClean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Нормативно-правовые документы по организации летней оздоровительной работы в ДОУ</a:t>
            </a:r>
            <a:endParaRPr lang="ru-RU" i="1" dirty="0" smtClean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Закон РФ от 10.07.1992 № 3266-1 "Об образовании" (с изменениями и дополнениями); </a:t>
            </a:r>
          </a:p>
          <a:p>
            <a:pPr lvl="0" algn="just"/>
            <a:r>
              <a:rPr lang="ru-RU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 Санитарно-эпидемиологические требования к устройству, содержанию и организации режима работы в дошкольных организациях. СанПиН 2.4.1.2660-10;</a:t>
            </a:r>
          </a:p>
          <a:p>
            <a:pPr lvl="0" algn="just"/>
            <a:r>
              <a:rPr lang="ru-RU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 Приказ Минобразования России от 16.07.2002 № 2715/227/166/19 "О совершенствовании процесса физического воспитания в образовательных учреждениях РФ"; </a:t>
            </a:r>
          </a:p>
          <a:p>
            <a:pPr lvl="0" algn="just"/>
            <a:r>
              <a:rPr lang="ru-RU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 Методические рекомендации об организации летней оздоровительной работы с детьми в дошкольных учреждениях" от 20.06.1986 № 11-22/6-20; </a:t>
            </a:r>
          </a:p>
          <a:p>
            <a:pPr lvl="0" algn="just"/>
            <a:r>
              <a:rPr lang="ru-RU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Методические рекомендации "Проведение физкультурных занятий на открытом воздухе с детьми 5–7 лет в дошкольных учреждениях» от 29.10.1984 № 11-14/26-6; </a:t>
            </a:r>
          </a:p>
          <a:p>
            <a:pPr lvl="0" algn="just"/>
            <a:r>
              <a:rPr lang="ru-RU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Методические рекомендации по закаливанию детей в дошкольных учреждениях от 16.06.1980 № 11-49/6-29; </a:t>
            </a:r>
          </a:p>
          <a:p>
            <a:pPr algn="just">
              <a:buFont typeface="Arial" pitchFamily="34" charset="0"/>
              <a:buChar char="•"/>
            </a:pPr>
            <a:endParaRPr lang="ru-RU" sz="1600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67544" y="404664"/>
            <a:ext cx="8208912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404664"/>
            <a:ext cx="8064896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   Нормативно-правовые документы по организации питания в летний оздоровительный период</a:t>
            </a:r>
          </a:p>
          <a:p>
            <a:pPr algn="ctr"/>
            <a:endParaRPr lang="ru-RU" i="1" dirty="0" smtClean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Закона РФ «Об образовании» от 10.01.1996 №12-ФЗ с изменениями и дополнениями от 2007 </a:t>
            </a:r>
          </a:p>
          <a:p>
            <a:pPr lvl="0" algn="just"/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- ФЗ «О санитарно-эпидемиологическом благополучии населения» от 30.03.1999 № 52 – ФЗ, * Постановление Правительства РФ от 24.07.2000 №554 </a:t>
            </a:r>
          </a:p>
          <a:p>
            <a:pPr lvl="0" algn="just">
              <a:buFontTx/>
              <a:buChar char="-"/>
            </a:pPr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   ФЗ от 02.01.2000  №29-ФЗ «О качестве и безопасности пищевых продуктов», </a:t>
            </a:r>
          </a:p>
          <a:p>
            <a:pPr lvl="0" algn="just">
              <a:buFontTx/>
              <a:buChar char="-"/>
            </a:pPr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Нормы физиологических потребностей в пищевых веществах и энергии для различных групп населения, № 5786-91, утв. Минздравом СССР </a:t>
            </a:r>
          </a:p>
          <a:p>
            <a:pPr lvl="0" algn="just"/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- СанПиН 2.3.2.1078-01 «Гигиенические требования безопасности и пищевой ценности пищевых продуктов. Санитарно-эпидемические правила и нормативы» (с изм. и доп. №1 СанПиН 2.3.2.1153-02 и №2 СанПиН 2.3.2.1280-02)</a:t>
            </a:r>
          </a:p>
          <a:p>
            <a:pPr lvl="0" algn="just">
              <a:buFontTx/>
              <a:buChar char="-"/>
            </a:pPr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   СанПиН 2.3.2.1324-03 «Гигиенические требования к срокам годности и условиям хранения пищевых продуктов»</a:t>
            </a:r>
          </a:p>
          <a:p>
            <a:pPr lvl="0" algn="just"/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- СанПиН 42-123-4717-88 «Рекомендуемые (регламентированные) уровни содержания витаминов в витаминизированных пищевых продуктах»</a:t>
            </a:r>
          </a:p>
          <a:p>
            <a:pPr lvl="0" algn="just">
              <a:buFontTx/>
              <a:buChar char="-"/>
            </a:pPr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    СанПиН 2.3.2.12930-03 «Гигиенические требования по применению пищевых добавок»</a:t>
            </a:r>
          </a:p>
          <a:p>
            <a:pPr lvl="0" algn="just"/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 - СанПиН 2.1.4.1074-01 «Питьевая вода. Гигиенические требования к качеству систем питевого водоснабжения. Контроль качества».</a:t>
            </a:r>
          </a:p>
          <a:p>
            <a:pPr lvl="0" algn="just"/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- СанПиН 2.4.1.2660-10 «Санитарно-эпидемические требования к устройству, содержанию и организации режима работы дошкольных организациях».</a:t>
            </a:r>
          </a:p>
          <a:p>
            <a:pPr lvl="0" algn="just">
              <a:buFontTx/>
              <a:buChar char="-"/>
            </a:pPr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СанПиН 2.3.2.1940-05 «Организация детского питания», утв. Главным госуд. санитарным врачом РФ 17.01.2005</a:t>
            </a:r>
          </a:p>
          <a:p>
            <a:pPr lvl="0" algn="just">
              <a:buFontTx/>
              <a:buChar char="-"/>
            </a:pPr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Письмо Минздрава РФ от 23.0-6.2003г. №13-16/42 «Об обеспечении общеобразовательных учреждений йодированной солью и пищевыми продуктами, обогащенными микронутриентами»; </a:t>
            </a:r>
          </a:p>
          <a:p>
            <a:pPr algn="ctr"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001236"/>
                </a:solidFill>
              </a:rPr>
              <a:t>    </a:t>
            </a:r>
            <a:r>
              <a:rPr lang="ru-RU" sz="14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Устав ДОУ, Коллективного договора, Правил внутреннего трудового распорядка ДОУ. </a:t>
            </a:r>
          </a:p>
          <a:p>
            <a:pPr lvl="0" algn="just">
              <a:buFontTx/>
              <a:buChar char="-"/>
            </a:pPr>
            <a:endParaRPr lang="ru-RU" sz="1400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67544" y="404664"/>
            <a:ext cx="8208912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401" name="Rectangle 1"/>
          <p:cNvSpPr>
            <a:spLocks noChangeArrowheads="1"/>
          </p:cNvSpPr>
          <p:nvPr/>
        </p:nvSpPr>
        <p:spPr bwMode="auto">
          <a:xfrm>
            <a:off x="539552" y="349027"/>
            <a:ext cx="799288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Перечень приказов по организации летней оздоровительной работы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1.О создании рабочей группы по разработке плана подготовки ДОУ к летней оздоровительной работе. (Март)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Об утверждении плана подготовки ДОУ  к  летнему  периоду. (Апрель)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123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 организации работы ДОУ в летний период. (Май)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Об организации питания воспитанников в летний оздоровительный период. (Май)  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 Об усилении персональной ответственности по охране жизни и здоровья детей в детском саду и на детских площадках.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i="1" dirty="0" smtClean="0">
                <a:solidFill>
                  <a:srgbClr val="00123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123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проведении проверок комиссией по охране труда по организации и подготовки к летним оздоровительным мероприятиям. (Май)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1236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3836</TotalTime>
  <Words>650</Words>
  <Application>Microsoft Office PowerPoint</Application>
  <PresentationFormat>Экран (4:3)</PresentationFormat>
  <Paragraphs>140</Paragraphs>
  <Slides>17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CorelDRAW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378</cp:revision>
  <dcterms:created xsi:type="dcterms:W3CDTF">2014-12-07T11:44:31Z</dcterms:created>
  <dcterms:modified xsi:type="dcterms:W3CDTF">2015-09-29T12:49:09Z</dcterms:modified>
</cp:coreProperties>
</file>