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5F0546-FD91-420F-B11B-2C359C8662EC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A74A46-E6B0-4459-BB29-5F652E9ABF9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/>
              <a:t/>
            </a:r>
            <a:br>
              <a:rPr lang="ru-RU" b="0" dirty="0"/>
            </a:br>
            <a:r>
              <a:rPr lang="ru-RU" sz="3600" b="0" dirty="0"/>
              <a:t> «</a:t>
            </a:r>
            <a:r>
              <a:rPr lang="ru-RU" sz="3600" dirty="0"/>
              <a:t>Планирование и организация системы взаимодействия с </a:t>
            </a:r>
            <a:r>
              <a:rPr lang="ru-RU" sz="3600" dirty="0" smtClean="0"/>
              <a:t>семьёй </a:t>
            </a:r>
            <a:r>
              <a:rPr lang="ru-RU" sz="3600" dirty="0"/>
              <a:t>в соответствии с современными требованиями»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Старший воспитатель МБДОУ №6 «Улыбка» ЗМР РТ</a:t>
            </a:r>
          </a:p>
          <a:p>
            <a:r>
              <a:rPr lang="ru-RU" dirty="0" err="1" smtClean="0"/>
              <a:t>Фасхиева</a:t>
            </a:r>
            <a:r>
              <a:rPr lang="ru-RU" dirty="0" smtClean="0"/>
              <a:t> С.Ф.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148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                               </a:t>
            </a:r>
            <a:r>
              <a:rPr lang="ru-RU" sz="2400" b="0" dirty="0" smtClean="0"/>
              <a:t>ПАМЯТКА </a:t>
            </a:r>
            <a:r>
              <a:rPr lang="ru-RU" sz="2400" b="0" dirty="0"/>
              <a:t>ВОСПИТАТЕЛЮ </a:t>
            </a:r>
            <a:br>
              <a:rPr lang="ru-RU" sz="2400" b="0" dirty="0"/>
            </a:br>
            <a:r>
              <a:rPr lang="ru-RU" sz="2400" b="0" dirty="0" smtClean="0"/>
              <a:t>                   ПРИ </a:t>
            </a:r>
            <a:r>
              <a:rPr lang="ru-RU" sz="2400" b="0" dirty="0"/>
              <a:t>ОБЩЕНИИ С РОДИТЕЛЯМИ </a:t>
            </a:r>
            <a:br>
              <a:rPr lang="ru-RU" sz="2400" b="0" dirty="0"/>
            </a:br>
            <a:r>
              <a:rPr lang="ru-RU" sz="2400" b="0" dirty="0"/>
              <a:t> важнейшая предпосылка открытого общения – умение внимательно слушать и задавать открытые вопросы </a:t>
            </a:r>
            <a:br>
              <a:rPr lang="ru-RU" sz="2400" b="0" dirty="0"/>
            </a:br>
            <a:r>
              <a:rPr lang="ru-RU" sz="2400" b="0" dirty="0"/>
              <a:t> воспитатели должны использовать ясный, понятный для родителей язык и предоставлять им возможность задавать вопросы </a:t>
            </a:r>
            <a:br>
              <a:rPr lang="ru-RU" sz="2400" b="0" dirty="0"/>
            </a:br>
            <a:r>
              <a:rPr lang="ru-RU" sz="2400" b="0" dirty="0"/>
              <a:t> найдите время, создайте условия родителям высказать свои соображения, радости и беспокойства </a:t>
            </a:r>
            <a:br>
              <a:rPr lang="ru-RU" sz="2400" b="0" dirty="0"/>
            </a:br>
            <a:r>
              <a:rPr lang="ru-RU" sz="2400" b="0" dirty="0"/>
              <a:t> для общения выбирайте места, где можно побеседовать с глазу на глаз </a:t>
            </a:r>
            <a:br>
              <a:rPr lang="ru-RU" sz="2400" b="0" dirty="0"/>
            </a:br>
            <a:r>
              <a:rPr lang="ru-RU" sz="2400" b="0" dirty="0"/>
              <a:t> сохраняйте конфиденциальность беседы. Семьи делятся с воспитателями важной и личной информацией, необходимо соблюдать </a:t>
            </a:r>
            <a:r>
              <a:rPr lang="ru-RU" sz="2400" b="0" dirty="0" err="1"/>
              <a:t>еѐ</a:t>
            </a:r>
            <a:r>
              <a:rPr lang="ru-RU" sz="2400" b="0" dirty="0"/>
              <a:t> в тайне </a:t>
            </a:r>
            <a:br>
              <a:rPr lang="ru-RU" sz="2400" b="0" dirty="0"/>
            </a:br>
            <a:r>
              <a:rPr lang="ru-RU" sz="2400" b="0" dirty="0"/>
              <a:t> </a:t>
            </a:r>
            <a:r>
              <a:rPr lang="ru-RU" sz="2400" dirty="0"/>
              <a:t>важно помнить</a:t>
            </a:r>
            <a:r>
              <a:rPr lang="ru-RU" sz="2400" b="0" dirty="0"/>
              <a:t>: родители должны привыкнуть к радушному </a:t>
            </a:r>
            <a:r>
              <a:rPr lang="ru-RU" sz="2400" b="0" dirty="0" smtClean="0"/>
              <a:t>приёму, </a:t>
            </a:r>
            <a:r>
              <a:rPr lang="ru-RU" sz="2400" b="0" dirty="0"/>
              <a:t>почувствовать себя нужными в детском саду </a:t>
            </a:r>
            <a:br>
              <a:rPr lang="ru-RU" sz="2400" b="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52667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09600"/>
            <a:ext cx="8147248" cy="1307232"/>
          </a:xfrm>
        </p:spPr>
        <p:txBody>
          <a:bodyPr/>
          <a:lstStyle/>
          <a:p>
            <a:pPr algn="ctr"/>
            <a:r>
              <a:rPr lang="ru-RU" sz="3600" dirty="0"/>
              <a:t>Формы и виды образовательного взаимодействия с семьями воспитанников ДОО.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7544" y="2507786"/>
            <a:ext cx="8219256" cy="1509712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/>
              <a:t>Формы взаимодействия детского сада с родителями </a:t>
            </a:r>
            <a:r>
              <a:rPr lang="ru-RU" sz="2800" i="1" dirty="0"/>
              <a:t>– это способы организации их совместной деятельности и общения. Основная цель всех видов и форм взаимодействия ДОУ с </a:t>
            </a:r>
            <a:r>
              <a:rPr lang="ru-RU" sz="2800" i="1" dirty="0" smtClean="0"/>
              <a:t>семьёй </a:t>
            </a:r>
            <a:r>
              <a:rPr lang="ru-RU" sz="2800" i="1" dirty="0"/>
              <a:t>– установление доверительных отношений с детьми, родителями и педагогами, объединение их в одну команду, воспитание потребности делиться друг с другом своими проблемами и совместно их решать.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17159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09600"/>
            <a:ext cx="8003232" cy="1379240"/>
          </a:xfrm>
        </p:spPr>
        <p:txBody>
          <a:bodyPr/>
          <a:lstStyle/>
          <a:p>
            <a:pPr algn="ctr"/>
            <a:r>
              <a:rPr lang="ru-RU" sz="3200" b="0" dirty="0" smtClean="0"/>
              <a:t>Новизна отношений </a:t>
            </a:r>
            <a:r>
              <a:rPr lang="ru-RU" sz="3200" b="0" dirty="0"/>
              <a:t>семьи и дошкольного </a:t>
            </a:r>
            <a:r>
              <a:rPr lang="ru-RU" sz="3200" b="0" dirty="0" smtClean="0"/>
              <a:t>учреждения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- Сотрудничество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 - </a:t>
            </a:r>
            <a:r>
              <a:rPr lang="ru-RU" sz="2800" b="1" dirty="0" smtClean="0"/>
              <a:t>Взаимодействие </a:t>
            </a:r>
            <a:endParaRPr lang="ru-RU" sz="2800" dirty="0" smtClean="0"/>
          </a:p>
          <a:p>
            <a:r>
              <a:rPr lang="ru-RU" sz="2800" dirty="0" smtClean="0"/>
              <a:t> </a:t>
            </a:r>
          </a:p>
          <a:p>
            <a:r>
              <a:rPr lang="ru-RU" sz="2800" dirty="0" smtClean="0"/>
              <a:t>- </a:t>
            </a:r>
            <a:r>
              <a:rPr lang="ru-RU" sz="2800" b="1" dirty="0" smtClean="0"/>
              <a:t>«</a:t>
            </a:r>
            <a:r>
              <a:rPr lang="ru-RU" sz="2800" b="1" dirty="0"/>
              <a:t>Партнерство»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40129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smtClean="0"/>
              <a:t>                           ПАМЯТКА </a:t>
            </a:r>
            <a:r>
              <a:rPr lang="ru-RU" sz="2400" b="0" dirty="0"/>
              <a:t>ВОСПИТАТЕЛЮ </a:t>
            </a:r>
            <a:br>
              <a:rPr lang="ru-RU" sz="2400" b="0" dirty="0"/>
            </a:br>
            <a:r>
              <a:rPr lang="ru-RU" sz="2400" b="0" dirty="0" smtClean="0"/>
              <a:t>                     ПРИ </a:t>
            </a:r>
            <a:r>
              <a:rPr lang="ru-RU" sz="2400" b="0" dirty="0"/>
              <a:t>ОБЩЕНИИ С РОДИТЕЛЯМИ </a:t>
            </a:r>
            <a:br>
              <a:rPr lang="ru-RU" sz="2400" b="0" dirty="0"/>
            </a:br>
            <a:r>
              <a:rPr lang="ru-RU" sz="2400" b="0" dirty="0"/>
              <a:t> важнейшая предпосылка открытого общения – умение внимательно слушать и задавать открытые вопросы </a:t>
            </a:r>
            <a:br>
              <a:rPr lang="ru-RU" sz="2400" b="0" dirty="0"/>
            </a:br>
            <a:r>
              <a:rPr lang="ru-RU" sz="2400" b="0" dirty="0"/>
              <a:t> воспитатели должны использовать ясный, понятный для родителей язык и предоставлять им возможность задавать вопросы </a:t>
            </a:r>
            <a:br>
              <a:rPr lang="ru-RU" sz="2400" b="0" dirty="0"/>
            </a:br>
            <a:r>
              <a:rPr lang="ru-RU" sz="2400" b="0" dirty="0"/>
              <a:t> найдите время, создайте условия родителям высказать свои соображения, радости и беспокойства </a:t>
            </a:r>
            <a:br>
              <a:rPr lang="ru-RU" sz="2400" b="0" dirty="0"/>
            </a:br>
            <a:r>
              <a:rPr lang="ru-RU" sz="2400" b="0" dirty="0"/>
              <a:t> для общения выбирайте места, где можно побеседовать с глазу на глаз </a:t>
            </a:r>
            <a:br>
              <a:rPr lang="ru-RU" sz="2400" b="0" dirty="0"/>
            </a:br>
            <a:r>
              <a:rPr lang="ru-RU" sz="2400" b="0" dirty="0"/>
              <a:t> сохраняйте конфиденциальность беседы. Семьи делятся с воспитателями важной и личной информацией, необходимо соблюдать </a:t>
            </a:r>
            <a:r>
              <a:rPr lang="ru-RU" sz="2400" b="0" dirty="0" err="1"/>
              <a:t>еѐ</a:t>
            </a:r>
            <a:r>
              <a:rPr lang="ru-RU" sz="2400" b="0" dirty="0"/>
              <a:t> в тайне </a:t>
            </a:r>
            <a:br>
              <a:rPr lang="ru-RU" sz="2400" b="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82320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609600"/>
            <a:ext cx="8075240" cy="1379240"/>
          </a:xfrm>
        </p:spPr>
        <p:txBody>
          <a:bodyPr/>
          <a:lstStyle/>
          <a:p>
            <a:pPr algn="ctr"/>
            <a:r>
              <a:rPr lang="ru-RU" sz="3200" b="0" dirty="0"/>
              <a:t>Условно можно выделить </a:t>
            </a:r>
            <a:r>
              <a:rPr lang="ru-RU" sz="3200" dirty="0"/>
              <a:t>четыре </a:t>
            </a:r>
            <a:r>
              <a:rPr lang="ru-RU" sz="3200" b="0" i="1" dirty="0"/>
              <a:t>основных направления организации взаимодействия ДОУ и семьи: 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sz="9600" dirty="0"/>
              <a:t>1. Изучение семьи; </a:t>
            </a:r>
          </a:p>
          <a:p>
            <a:endParaRPr lang="ru-RU" sz="9600" dirty="0" smtClean="0"/>
          </a:p>
          <a:p>
            <a:r>
              <a:rPr lang="ru-RU" sz="9600" dirty="0" smtClean="0"/>
              <a:t>2</a:t>
            </a:r>
            <a:r>
              <a:rPr lang="ru-RU" sz="9600" dirty="0"/>
              <a:t>. Информирование родителей о достижениях и перспективах развития ребенка; </a:t>
            </a:r>
          </a:p>
          <a:p>
            <a:endParaRPr lang="ru-RU" sz="9600" dirty="0" smtClean="0"/>
          </a:p>
          <a:p>
            <a:r>
              <a:rPr lang="ru-RU" sz="9600" dirty="0" smtClean="0"/>
              <a:t>3</a:t>
            </a:r>
            <a:r>
              <a:rPr lang="ru-RU" sz="9600" dirty="0"/>
              <a:t>. Организация психолого-педагогического просвещения родителей; </a:t>
            </a:r>
          </a:p>
          <a:p>
            <a:endParaRPr lang="ru-RU" sz="9600" dirty="0" smtClean="0"/>
          </a:p>
          <a:p>
            <a:r>
              <a:rPr lang="ru-RU" sz="9600" dirty="0" smtClean="0"/>
              <a:t>4</a:t>
            </a:r>
            <a:r>
              <a:rPr lang="ru-RU" sz="9600" dirty="0"/>
              <a:t>. Вовлечение родителей в жизнь детского сада.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384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400" i="1" dirty="0" smtClean="0"/>
              <a:t>                                             </a:t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> </a:t>
            </a:r>
            <a:r>
              <a:rPr lang="ru-RU" sz="2400" i="1" dirty="0" smtClean="0"/>
              <a:t>                                 КАК </a:t>
            </a:r>
            <a:r>
              <a:rPr lang="ru-RU" sz="2400" i="1" dirty="0"/>
              <a:t>УСПЕШНО </a:t>
            </a: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smtClean="0"/>
              <a:t>                          </a:t>
            </a:r>
            <a:r>
              <a:rPr lang="ru-RU" sz="2400" i="1" dirty="0" smtClean="0"/>
              <a:t>ПРОВЕСТИ </a:t>
            </a:r>
            <a:r>
              <a:rPr lang="ru-RU" sz="2400" i="1" dirty="0"/>
              <a:t>СОБРАНИЕ </a:t>
            </a: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/>
              <a:t> Разошлите персональные приглашения и напомните о собрании устно </a:t>
            </a:r>
            <a:br>
              <a:rPr lang="ru-RU" sz="2400" b="0" dirty="0"/>
            </a:br>
            <a:r>
              <a:rPr lang="ru-RU" sz="2400" b="0" dirty="0"/>
              <a:t> Проводите собрание в спокойной дружеской обстановке </a:t>
            </a:r>
            <a:br>
              <a:rPr lang="ru-RU" sz="2400" b="0" dirty="0"/>
            </a:br>
            <a:r>
              <a:rPr lang="ru-RU" sz="2400" b="0" dirty="0"/>
              <a:t> Обеспечьте присмотр за детьми </a:t>
            </a:r>
            <a:br>
              <a:rPr lang="ru-RU" sz="2400" b="0" dirty="0"/>
            </a:br>
            <a:r>
              <a:rPr lang="ru-RU" sz="2400" b="0" dirty="0"/>
              <a:t> Пусть сообщения будут короткими </a:t>
            </a:r>
            <a:br>
              <a:rPr lang="ru-RU" sz="2400" b="0" dirty="0"/>
            </a:br>
            <a:r>
              <a:rPr lang="ru-RU" sz="2400" b="0" dirty="0"/>
              <a:t> Активизируйте обсуждения: участие в разговоре повышает заинтересованность. Задавайте открытые вопросы. </a:t>
            </a:r>
            <a:br>
              <a:rPr lang="ru-RU" sz="2400" b="0" dirty="0"/>
            </a:br>
            <a:r>
              <a:rPr lang="ru-RU" sz="2400" b="0" dirty="0"/>
              <a:t> Используйте наглядные средства для иллюстрации идей и соображений: работы детей, фотографии рабочих моментов в группе, магнитофонные записи с высказыванием детей и т.д. </a:t>
            </a:r>
            <a:br>
              <a:rPr lang="ru-RU" sz="2400" b="0" dirty="0"/>
            </a:br>
            <a:r>
              <a:rPr lang="ru-RU" sz="2400" b="0" dirty="0"/>
              <a:t> Всегда оставляйте время для общения родителей между собой. </a:t>
            </a:r>
            <a:br>
              <a:rPr lang="ru-RU" sz="2400" b="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42176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Основные аспекты семейного воспитания и детско-родительских отношений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ru-RU" dirty="0"/>
              <a:t>О</a:t>
            </a:r>
            <a:r>
              <a:rPr lang="ru-RU" b="1" dirty="0"/>
              <a:t>сновными задачами ДОО являются: </a:t>
            </a:r>
            <a:endParaRPr lang="ru-RU" dirty="0"/>
          </a:p>
          <a:p>
            <a:pPr marL="137160" indent="0">
              <a:buNone/>
            </a:pPr>
            <a:r>
              <a:rPr lang="ru-RU" dirty="0"/>
              <a:t> охрана жизни и укрепление физического и психического здоровья воспитанников; </a:t>
            </a:r>
          </a:p>
          <a:p>
            <a:pPr marL="137160" indent="0">
              <a:buNone/>
            </a:pPr>
            <a:r>
              <a:rPr lang="ru-RU" dirty="0"/>
              <a:t> обеспечение познавательно-речевого, социально-личностного, художественно-эстетического и физического развития воспитанников; </a:t>
            </a:r>
          </a:p>
          <a:p>
            <a:pPr marL="137160" indent="0">
              <a:buNone/>
            </a:pPr>
            <a:r>
              <a:rPr lang="ru-RU" dirty="0"/>
              <a:t> воспитание с учетом возрастных категорий воспитанников гражданственности, уважения к правам и свободам человека, любви к окружающей природе, Родине, семье; </a:t>
            </a:r>
          </a:p>
          <a:p>
            <a:pPr marL="137160" indent="0">
              <a:buNone/>
            </a:pPr>
            <a:r>
              <a:rPr lang="ru-RU" dirty="0"/>
              <a:t> осуществление необходимой коррекции недостатков в физическом и (или) психическом развитии воспитанников; </a:t>
            </a:r>
          </a:p>
          <a:p>
            <a:pPr marL="137160" indent="0">
              <a:buNone/>
            </a:pPr>
            <a:r>
              <a:rPr lang="ru-RU" dirty="0"/>
              <a:t> взаимодействие с семьями воспитанников для обеспечения полноценного развития детей; </a:t>
            </a:r>
          </a:p>
          <a:p>
            <a:pPr marL="137160" indent="0">
              <a:buNone/>
            </a:pPr>
            <a:r>
              <a:rPr lang="ru-RU" dirty="0"/>
              <a:t> оказание консультативной и методической помощи родителям (законным представителям) по вопросам воспитания, обучения и развития детей. 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75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Семья </a:t>
            </a:r>
            <a:r>
              <a:rPr lang="ru-RU" dirty="0"/>
              <a:t>и дошкольное учреждение </a:t>
            </a:r>
            <a:r>
              <a:rPr lang="ru-RU" b="0" dirty="0"/>
              <a:t>– два важных института социализации детей. Их воспитательные функции различны, но для всестороннего развития </a:t>
            </a:r>
            <a:r>
              <a:rPr lang="ru-RU" b="0" dirty="0" err="1"/>
              <a:t>ребѐнка</a:t>
            </a:r>
            <a:r>
              <a:rPr lang="ru-RU" b="0" dirty="0"/>
              <a:t> необходимо их взаимодействие.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031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09600"/>
            <a:ext cx="8147248" cy="1307232"/>
          </a:xfrm>
        </p:spPr>
        <p:txBody>
          <a:bodyPr/>
          <a:lstStyle/>
          <a:p>
            <a:pPr algn="ctr"/>
            <a:r>
              <a:rPr lang="ru-RU" sz="3200" dirty="0"/>
              <a:t>Родители являются первыми педагогами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11560" y="2507786"/>
            <a:ext cx="8075240" cy="1509712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Главной особенностью семейного воспитания </a:t>
            </a:r>
            <a:r>
              <a:rPr lang="ru-RU" sz="2800" dirty="0"/>
              <a:t>признается </a:t>
            </a:r>
            <a:r>
              <a:rPr lang="ru-RU" sz="2800" b="1" dirty="0"/>
              <a:t>особый эмоциональный микроклимат</a:t>
            </a:r>
            <a:r>
              <a:rPr lang="ru-RU" sz="2800" dirty="0"/>
              <a:t>, благодаря которому у ребенка формируется отношение к себе, что определяет его чувство </a:t>
            </a:r>
            <a:r>
              <a:rPr lang="ru-RU" sz="2800" dirty="0" err="1"/>
              <a:t>самоценности</a:t>
            </a:r>
            <a:r>
              <a:rPr lang="ru-RU" sz="2800" dirty="0"/>
              <a:t>. Другая </a:t>
            </a:r>
            <a:r>
              <a:rPr lang="ru-RU" sz="2800" b="1" dirty="0"/>
              <a:t>важная роль семейного воспитания — влияние на ценностные ориентации ребенка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01775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09600"/>
            <a:ext cx="7787208" cy="1235224"/>
          </a:xfrm>
        </p:spPr>
        <p:txBody>
          <a:bodyPr/>
          <a:lstStyle/>
          <a:p>
            <a:pPr algn="ctr"/>
            <a:r>
              <a:rPr lang="ru-RU" sz="3200" b="0" dirty="0"/>
              <a:t>У</a:t>
            </a:r>
            <a:r>
              <a:rPr lang="ru-RU" sz="3200" b="0" dirty="0" smtClean="0"/>
              <a:t>словия </a:t>
            </a:r>
            <a:r>
              <a:rPr lang="ru-RU" sz="3200" b="0" dirty="0"/>
              <a:t>успешного семейного воспитания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988840"/>
            <a:ext cx="8291264" cy="202865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pPr algn="just"/>
            <a:r>
              <a:rPr lang="ru-RU" sz="6400" dirty="0"/>
              <a:t>1. Последовательно удовлетворять базисные потребности ребенка (по </a:t>
            </a:r>
            <a:r>
              <a:rPr lang="ru-RU" sz="6400" dirty="0" err="1"/>
              <a:t>А.Маслоу</a:t>
            </a:r>
            <a:r>
              <a:rPr lang="ru-RU" sz="6400" dirty="0"/>
              <a:t>): </a:t>
            </a:r>
          </a:p>
          <a:p>
            <a:pPr algn="just"/>
            <a:r>
              <a:rPr lang="ru-RU" sz="6400" dirty="0"/>
              <a:t> физиологические — в пище, тепле, движениях, жилище, отдыхе; </a:t>
            </a:r>
          </a:p>
          <a:p>
            <a:pPr algn="just"/>
            <a:r>
              <a:rPr lang="ru-RU" sz="6400" dirty="0" smtClean="0"/>
              <a:t> </a:t>
            </a:r>
            <a:r>
              <a:rPr lang="ru-RU" sz="6400" dirty="0"/>
              <a:t>экзистенциальные — в безопасности своего существования, определенном постоянстве, порядке, регулярности окружающего социума; </a:t>
            </a:r>
          </a:p>
          <a:p>
            <a:pPr algn="just"/>
            <a:r>
              <a:rPr lang="ru-RU" sz="6400" dirty="0"/>
              <a:t> социальные — в привязанности, общении, заботе о другом и внимании к себе; </a:t>
            </a:r>
          </a:p>
          <a:p>
            <a:pPr algn="just"/>
            <a:r>
              <a:rPr lang="ru-RU" sz="6400" dirty="0"/>
              <a:t> престижные — в уважении и признании со стороны значимых для ребенка лиц, позитивной самооценке; </a:t>
            </a:r>
          </a:p>
          <a:p>
            <a:pPr algn="just"/>
            <a:r>
              <a:rPr lang="ru-RU" sz="6400" dirty="0"/>
              <a:t>2. Помогать ребенку сохранять душевное равновесие, бодрость духа, ритм активной жизни, оберегать от стрессов. </a:t>
            </a:r>
          </a:p>
          <a:p>
            <a:pPr algn="just"/>
            <a:r>
              <a:rPr lang="ru-RU" sz="6400" dirty="0"/>
              <a:t>3. Внимательно относиться к мыслям, радостям и тревогам, которыми ребенок хочет поделиться с ними. </a:t>
            </a:r>
          </a:p>
          <a:p>
            <a:pPr algn="just"/>
            <a:r>
              <a:rPr lang="ru-RU" sz="6400" dirty="0"/>
              <a:t>4. Уважать ребенка, не позволять себе грубых слов и жестоких действий в его адрес, уметь находить в ребенке положительное, за что стоит похвалить его, сказать слова любви и признания. </a:t>
            </a:r>
          </a:p>
          <a:p>
            <a:pPr algn="just"/>
            <a:r>
              <a:rPr lang="ru-RU" sz="6400" dirty="0"/>
              <a:t>5. Признать право ребенка на самостоятельный выбор, самостоятельные решения и действия. </a:t>
            </a:r>
          </a:p>
          <a:p>
            <a:pPr algn="just"/>
            <a:r>
              <a:rPr lang="ru-RU" sz="6400" dirty="0"/>
              <a:t>6. Помочь ребенку самоопределиться в деятельности и общении с людьми. </a:t>
            </a:r>
          </a:p>
        </p:txBody>
      </p:sp>
    </p:spTree>
    <p:extLst>
      <p:ext uri="{BB962C8B-B14F-4D97-AF65-F5344CB8AC3E}">
        <p14:creationId xmlns:p14="http://schemas.microsoft.com/office/powerpoint/2010/main" val="1908204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 smtClean="0"/>
              <a:t>Основной </a:t>
            </a:r>
            <a:r>
              <a:rPr lang="ru-RU" dirty="0"/>
              <a:t>целью </a:t>
            </a:r>
            <a:r>
              <a:rPr lang="ru-RU" b="0" dirty="0"/>
              <a:t>диалога ДОУ и семьи является </a:t>
            </a:r>
            <a:r>
              <a:rPr lang="ru-RU" dirty="0"/>
              <a:t>создание единого пространства семья — детский сад, </a:t>
            </a:r>
            <a:r>
              <a:rPr lang="ru-RU" b="0" dirty="0"/>
              <a:t>в котором всем участникам педагогического процесса (детям, родителям, воспитателям) будет уютно, интересно, безопасно, полезно, благополучно.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6315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38728" cy="1080120"/>
          </a:xfrm>
        </p:spPr>
        <p:txBody>
          <a:bodyPr/>
          <a:lstStyle/>
          <a:p>
            <a:pPr algn="ctr"/>
            <a:r>
              <a:rPr lang="ru-RU" sz="3600" dirty="0"/>
              <a:t>Основные принципы взаимодействия педагога и семьи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11560" y="1844824"/>
            <a:ext cx="8075240" cy="2172674"/>
          </a:xfrm>
        </p:spPr>
        <p:txBody>
          <a:bodyPr>
            <a:normAutofit fontScale="25000" lnSpcReduction="20000"/>
          </a:bodyPr>
          <a:lstStyle/>
          <a:p>
            <a:pPr algn="just"/>
            <a:endParaRPr lang="ru-RU" dirty="0"/>
          </a:p>
          <a:p>
            <a:pPr algn="just"/>
            <a:r>
              <a:rPr lang="ru-RU" sz="11200" dirty="0"/>
              <a:t>1. </a:t>
            </a:r>
            <a:r>
              <a:rPr lang="ru-RU" sz="11200" b="1" i="1" dirty="0"/>
              <a:t>Преемственность согласованных действий. </a:t>
            </a:r>
            <a:endParaRPr lang="ru-RU" sz="11200" dirty="0"/>
          </a:p>
          <a:p>
            <a:pPr algn="just"/>
            <a:r>
              <a:rPr lang="ru-RU" sz="11200" dirty="0" smtClean="0"/>
              <a:t>2.</a:t>
            </a:r>
            <a:r>
              <a:rPr lang="ru-RU" sz="11200" b="1" i="1" dirty="0" smtClean="0"/>
              <a:t>Гуманный </a:t>
            </a:r>
            <a:r>
              <a:rPr lang="ru-RU" sz="11200" b="1" i="1" dirty="0"/>
              <a:t>подход к выстраиванию взаимоотношений семьи и ДОО </a:t>
            </a:r>
            <a:endParaRPr lang="ru-RU" sz="11200" dirty="0"/>
          </a:p>
          <a:p>
            <a:pPr algn="just"/>
            <a:r>
              <a:rPr lang="ru-RU" sz="11200" dirty="0" smtClean="0"/>
              <a:t>3</a:t>
            </a:r>
            <a:r>
              <a:rPr lang="ru-RU" sz="11200" dirty="0"/>
              <a:t>. </a:t>
            </a:r>
            <a:r>
              <a:rPr lang="ru-RU" sz="11200" b="1" i="1" dirty="0"/>
              <a:t>Открытость. </a:t>
            </a:r>
            <a:endParaRPr lang="ru-RU" sz="11200" dirty="0"/>
          </a:p>
          <a:p>
            <a:pPr algn="just"/>
            <a:r>
              <a:rPr lang="ru-RU" sz="11200" dirty="0" smtClean="0"/>
              <a:t>4</a:t>
            </a:r>
            <a:r>
              <a:rPr lang="ru-RU" sz="11200" dirty="0"/>
              <a:t>. </a:t>
            </a:r>
            <a:r>
              <a:rPr lang="ru-RU" sz="11200" b="1" i="1" dirty="0"/>
              <a:t>Индивидуальный подход к каждой семье. </a:t>
            </a:r>
            <a:endParaRPr lang="ru-RU" sz="11200" dirty="0"/>
          </a:p>
          <a:p>
            <a:pPr algn="just"/>
            <a:r>
              <a:rPr lang="ru-RU" sz="11200" b="1" i="1" dirty="0"/>
              <a:t>5.Эффективность форм взаимодействия ДОО и семьи. </a:t>
            </a:r>
            <a:endParaRPr lang="ru-RU" sz="11200" b="1" i="1" dirty="0" smtClean="0"/>
          </a:p>
          <a:p>
            <a:pPr algn="just"/>
            <a:r>
              <a:rPr lang="ru-RU" sz="11200" dirty="0" smtClean="0"/>
              <a:t>6</a:t>
            </a:r>
            <a:r>
              <a:rPr lang="ru-RU" sz="11200" dirty="0"/>
              <a:t>. </a:t>
            </a:r>
            <a:r>
              <a:rPr lang="ru-RU" sz="11200" b="1" i="1" dirty="0"/>
              <a:t>Обратная связь. </a:t>
            </a:r>
            <a:endParaRPr lang="ru-RU" sz="11200" dirty="0"/>
          </a:p>
          <a:p>
            <a:pPr algn="just"/>
            <a:r>
              <a:rPr lang="ru-RU" sz="11200" dirty="0" smtClean="0"/>
              <a:t>7</a:t>
            </a:r>
            <a:r>
              <a:rPr lang="ru-RU" sz="11200" dirty="0"/>
              <a:t>. </a:t>
            </a:r>
            <a:r>
              <a:rPr lang="ru-RU" sz="11200" b="1" i="1" dirty="0" err="1"/>
              <a:t>Этапность</a:t>
            </a:r>
            <a:r>
              <a:rPr lang="ru-RU" sz="11200" b="1" i="1" dirty="0"/>
              <a:t> реализации</a:t>
            </a:r>
            <a:r>
              <a:rPr lang="ru-RU" sz="11200" i="1" dirty="0"/>
              <a:t>. </a:t>
            </a:r>
            <a:endParaRPr lang="ru-RU" sz="11200" dirty="0"/>
          </a:p>
          <a:p>
            <a:pPr algn="just"/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266826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09600"/>
            <a:ext cx="8075240" cy="1828800"/>
          </a:xfrm>
        </p:spPr>
        <p:txBody>
          <a:bodyPr/>
          <a:lstStyle/>
          <a:p>
            <a:pPr algn="ctr"/>
            <a:r>
              <a:rPr lang="ru-RU" sz="3600" dirty="0"/>
              <a:t>Планирование и организация системы взаимодействия с </a:t>
            </a:r>
            <a:r>
              <a:rPr lang="ru-RU" sz="3600" dirty="0" smtClean="0"/>
              <a:t>семьёй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507786"/>
            <a:ext cx="8075240" cy="1509712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Ф</a:t>
            </a:r>
            <a:r>
              <a:rPr lang="ru-RU" sz="2400" dirty="0" smtClean="0"/>
              <a:t>азы </a:t>
            </a:r>
            <a:r>
              <a:rPr lang="ru-RU" sz="2400" dirty="0"/>
              <a:t>планирования: </a:t>
            </a:r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 </a:t>
            </a:r>
            <a:r>
              <a:rPr lang="ru-RU" sz="2400" b="1" dirty="0"/>
              <a:t>педагоги должны четко осознавать цель взаимодействия и в ходе работы придерживаться только </a:t>
            </a:r>
            <a:r>
              <a:rPr lang="ru-RU" sz="2400" b="1" dirty="0" smtClean="0"/>
              <a:t>ее </a:t>
            </a:r>
            <a:endParaRPr lang="ru-RU" sz="2400" dirty="0"/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 </a:t>
            </a:r>
            <a:r>
              <a:rPr lang="ru-RU" sz="2400" dirty="0" smtClean="0"/>
              <a:t>обязательно </a:t>
            </a:r>
            <a:r>
              <a:rPr lang="ru-RU" sz="2400" b="1" dirty="0"/>
              <a:t>учитывать при планировании работы долгосрочные задачи </a:t>
            </a:r>
            <a:endParaRPr lang="ru-RU" sz="2400" dirty="0"/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0875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9600"/>
            <a:ext cx="8219256" cy="1828800"/>
          </a:xfrm>
        </p:spPr>
        <p:txBody>
          <a:bodyPr/>
          <a:lstStyle/>
          <a:p>
            <a:pPr algn="ctr"/>
            <a:r>
              <a:rPr lang="ru-RU" sz="3200" b="0" dirty="0"/>
              <a:t>Для того </a:t>
            </a:r>
            <a:r>
              <a:rPr lang="ru-RU" sz="3200" dirty="0"/>
              <a:t>чтобы заслужить доверие родителей </a:t>
            </a:r>
            <a:r>
              <a:rPr lang="ru-RU" sz="3200" b="0" dirty="0"/>
              <a:t>педагог может организовать свое взаимодействие с ними следующим образом (</a:t>
            </a:r>
            <a:r>
              <a:rPr lang="ru-RU" sz="3200" b="0" dirty="0" err="1"/>
              <a:t>В.А.Петровский</a:t>
            </a:r>
            <a:r>
              <a:rPr lang="ru-RU" sz="3200" b="0" dirty="0"/>
              <a:t>).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492896"/>
            <a:ext cx="7931224" cy="1509712"/>
          </a:xfrm>
        </p:spPr>
        <p:txBody>
          <a:bodyPr>
            <a:noAutofit/>
          </a:bodyPr>
          <a:lstStyle/>
          <a:p>
            <a:r>
              <a:rPr lang="ru-RU" sz="2800" b="1" dirty="0"/>
              <a:t>1-й этап </a:t>
            </a:r>
            <a:r>
              <a:rPr lang="ru-RU" sz="2800" dirty="0"/>
              <a:t>- «</a:t>
            </a:r>
            <a:r>
              <a:rPr lang="ru-RU" sz="2800" b="1" dirty="0"/>
              <a:t>Трансляция родителям положительного образа ребенка</a:t>
            </a:r>
            <a:r>
              <a:rPr lang="ru-RU" sz="2800" dirty="0" smtClean="0"/>
              <a:t>»</a:t>
            </a:r>
          </a:p>
          <a:p>
            <a:r>
              <a:rPr lang="ru-RU" sz="2800" b="1" dirty="0"/>
              <a:t>2-й этап </a:t>
            </a:r>
            <a:r>
              <a:rPr lang="ru-RU" sz="2800" dirty="0"/>
              <a:t>- «</a:t>
            </a:r>
            <a:r>
              <a:rPr lang="ru-RU" sz="2800" b="1" dirty="0"/>
              <a:t>Трансляция родителям знаний о ребенке, которых они не могли бы получить в семье</a:t>
            </a:r>
            <a:r>
              <a:rPr lang="ru-RU" sz="2800" dirty="0" smtClean="0"/>
              <a:t>»</a:t>
            </a:r>
          </a:p>
          <a:p>
            <a:r>
              <a:rPr lang="ru-RU" sz="2800" b="1" dirty="0"/>
              <a:t>3-й этап </a:t>
            </a:r>
            <a:r>
              <a:rPr lang="ru-RU" sz="2800" dirty="0"/>
              <a:t>- «</a:t>
            </a:r>
            <a:r>
              <a:rPr lang="ru-RU" sz="2800" b="1" dirty="0"/>
              <a:t>Ознакомление воспитателя с проблемами семьи и воспитании ребенка</a:t>
            </a:r>
            <a:r>
              <a:rPr lang="ru-RU" sz="2800" dirty="0" smtClean="0"/>
              <a:t>».</a:t>
            </a:r>
          </a:p>
          <a:p>
            <a:r>
              <a:rPr lang="ru-RU" sz="2800" b="1" dirty="0"/>
              <a:t>4-й этап </a:t>
            </a:r>
            <a:r>
              <a:rPr lang="ru-RU" sz="2800" dirty="0"/>
              <a:t>- «</a:t>
            </a:r>
            <a:r>
              <a:rPr lang="ru-RU" sz="2800" b="1" dirty="0"/>
              <a:t>Совместное исследование и формирование личности ребенка</a:t>
            </a:r>
            <a:r>
              <a:rPr lang="ru-RU" sz="2800" b="1" dirty="0" smtClean="0"/>
              <a:t>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81681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343</TotalTime>
  <Words>613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  «Планирование и организация системы взаимодействия с семьёй в соответствии с современными требованиями» </vt:lpstr>
      <vt:lpstr>Основные аспекты семейного воспитания и детско-родительских отношений </vt:lpstr>
      <vt:lpstr>        Семья и дошкольное учреждение – два важных института социализации детей. Их воспитательные функции различны, но для всестороннего развития ребѐнка необходимо их взаимодействие. </vt:lpstr>
      <vt:lpstr>Родители являются первыми педагогами </vt:lpstr>
      <vt:lpstr>Условия успешного семейного воспитания </vt:lpstr>
      <vt:lpstr>        Основной целью диалога ДОУ и семьи является создание единого пространства семья — детский сад, в котором всем участникам педагогического процесса (детям, родителям, воспитателям) будет уютно, интересно, безопасно, полезно, благополучно. </vt:lpstr>
      <vt:lpstr>Основные принципы взаимодействия педагога и семьи </vt:lpstr>
      <vt:lpstr>Планирование и организация системы взаимодействия с семьёй </vt:lpstr>
      <vt:lpstr>Для того чтобы заслужить доверие родителей педагог может организовать свое взаимодействие с ними следующим образом (В.А.Петровский). </vt:lpstr>
      <vt:lpstr>                                                  ПАМЯТКА ВОСПИТАТЕЛЮ                     ПРИ ОБЩЕНИИ С РОДИТЕЛЯМИ   важнейшая предпосылка открытого общения – умение внимательно слушать и задавать открытые вопросы   воспитатели должны использовать ясный, понятный для родителей язык и предоставлять им возможность задавать вопросы   найдите время, создайте условия родителям высказать свои соображения, радости и беспокойства   для общения выбирайте места, где можно побеседовать с глазу на глаз   сохраняйте конфиденциальность беседы. Семьи делятся с воспитателями важной и личной информацией, необходимо соблюдать еѐ в тайне   важно помнить: родители должны привыкнуть к радушному приёму, почувствовать себя нужными в детском саду  </vt:lpstr>
      <vt:lpstr>Формы и виды образовательного взаимодействия с семьями воспитанников ДОО. </vt:lpstr>
      <vt:lpstr>Новизна отношений семьи и дошкольного учреждения </vt:lpstr>
      <vt:lpstr>                                         ПАМЯТКА ВОСПИТАТЕЛЮ                       ПРИ ОБЩЕНИИ С РОДИТЕЛЯМИ   важнейшая предпосылка открытого общения – умение внимательно слушать и задавать открытые вопросы   воспитатели должны использовать ясный, понятный для родителей язык и предоставлять им возможность задавать вопросы   найдите время, создайте условия родителям высказать свои соображения, радости и беспокойства   для общения выбирайте места, где можно побеседовать с глазу на глаз   сохраняйте конфиденциальность беседы. Семьи делятся с воспитателями важной и личной информацией, необходимо соблюдать еѐ в тайне  </vt:lpstr>
      <vt:lpstr>Условно можно выделить четыре основных направления организации взаимодействия ДОУ и семьи: </vt:lpstr>
      <vt:lpstr>                                                                                                КАК УСПЕШНО                            ПРОВЕСТИ СОБРАНИЕ   Разошлите персональные приглашения и напомните о собрании устно   Проводите собрание в спокойной дружеской обстановке   Обеспечьте присмотр за детьми   Пусть сообщения будут короткими   Активизируйте обсуждения: участие в разговоре повышает заинтересованность. Задавайте открытые вопросы.   Используйте наглядные средства для иллюстрации идей и соображений: работы детей, фотографии рабочих моментов в группе, магнитофонные записи с высказыванием детей и т.д.   Всегда оставляйте время для общения родителей между собой. 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«Планирование и организация системы взаимодействия с семьѐй в соответствии с современными требованиями»</dc:title>
  <dc:creator>МБДОУ №6</dc:creator>
  <cp:lastModifiedBy>МБДОУ №6</cp:lastModifiedBy>
  <cp:revision>14</cp:revision>
  <dcterms:created xsi:type="dcterms:W3CDTF">2015-01-20T07:27:21Z</dcterms:created>
  <dcterms:modified xsi:type="dcterms:W3CDTF">2015-01-21T09:11:49Z</dcterms:modified>
</cp:coreProperties>
</file>