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8F5219E-A5F8-49E3-B28D-9C3157CAF577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ECA7CC7-6FB9-478C-8E13-128DE4F5E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219E-A5F8-49E3-B28D-9C3157CAF577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A7CC7-6FB9-478C-8E13-128DE4F5E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219E-A5F8-49E3-B28D-9C3157CAF577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A7CC7-6FB9-478C-8E13-128DE4F5E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F5219E-A5F8-49E3-B28D-9C3157CAF577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ECA7CC7-6FB9-478C-8E13-128DE4F5E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8F5219E-A5F8-49E3-B28D-9C3157CAF577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ECA7CC7-6FB9-478C-8E13-128DE4F5E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219E-A5F8-49E3-B28D-9C3157CAF577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A7CC7-6FB9-478C-8E13-128DE4F5E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219E-A5F8-49E3-B28D-9C3157CAF577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A7CC7-6FB9-478C-8E13-128DE4F5E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F5219E-A5F8-49E3-B28D-9C3157CAF577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ECA7CC7-6FB9-478C-8E13-128DE4F5E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219E-A5F8-49E3-B28D-9C3157CAF577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A7CC7-6FB9-478C-8E13-128DE4F5E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F5219E-A5F8-49E3-B28D-9C3157CAF577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ECA7CC7-6FB9-478C-8E13-128DE4F5E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F5219E-A5F8-49E3-B28D-9C3157CAF577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ECA7CC7-6FB9-478C-8E13-128DE4F5E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8F5219E-A5F8-49E3-B28D-9C3157CAF577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ECA7CC7-6FB9-478C-8E13-128DE4F5E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071678"/>
            <a:ext cx="6072214" cy="242889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Разработка рабочей программы внеурочной деятельности учащихся кружка «Рукодельница»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пр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bright="1000"/>
          </a:blip>
          <a:stretch>
            <a:fillRect/>
          </a:stretch>
        </p:blipFill>
        <p:spPr>
          <a:xfrm>
            <a:off x="214282" y="214290"/>
            <a:ext cx="7437817" cy="6221077"/>
          </a:xfrm>
        </p:spPr>
      </p:pic>
      <p:sp>
        <p:nvSpPr>
          <p:cNvPr id="7" name="TextBox 6"/>
          <p:cNvSpPr txBox="1"/>
          <p:nvPr/>
        </p:nvSpPr>
        <p:spPr>
          <a:xfrm>
            <a:off x="2000232" y="1857364"/>
            <a:ext cx="521497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Как разработать программу внеурочной деятельности школьников</a:t>
            </a:r>
            <a:endParaRPr lang="ru-RU" sz="4000" b="1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7786742" cy="485778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1.</a:t>
            </a:r>
            <a:r>
              <a:rPr lang="ru-RU" sz="2400" dirty="0" smtClean="0">
                <a:latin typeface="Comic Sans MS" pitchFamily="66" charset="0"/>
              </a:rPr>
              <a:t> Внеурочная деятельность школьников. Методический конструктор: пособие для учителя (Д.В.Григорьев, П.В. Степанов)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2. Моделируем внеурочную деятельность обучающихся.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Методические рекомендации: пособие для учителей общеобразовательных учреждений. Ю.Ю.Баранова, А.В. Кисляков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3.Программа внеурочной деятельности. Система </a:t>
            </a:r>
            <a:r>
              <a:rPr lang="ru-RU" sz="2400" dirty="0" err="1" smtClean="0">
                <a:latin typeface="Comic Sans MS" pitchFamily="66" charset="0"/>
              </a:rPr>
              <a:t>Занкова</a:t>
            </a:r>
            <a:r>
              <a:rPr lang="ru-RU" sz="2400" dirty="0" smtClean="0">
                <a:latin typeface="Comic Sans MS" pitchFamily="66" charset="0"/>
              </a:rPr>
              <a:t> Л.В.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                                 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пр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bright="1000"/>
          </a:blip>
          <a:stretch>
            <a:fillRect/>
          </a:stretch>
        </p:blipFill>
        <p:spPr>
          <a:xfrm>
            <a:off x="402960" y="357167"/>
            <a:ext cx="7740940" cy="5861816"/>
          </a:xfrm>
        </p:spPr>
      </p:pic>
      <p:sp>
        <p:nvSpPr>
          <p:cNvPr id="7" name="TextBox 6"/>
          <p:cNvSpPr txBox="1"/>
          <p:nvPr/>
        </p:nvSpPr>
        <p:spPr>
          <a:xfrm>
            <a:off x="785786" y="642918"/>
            <a:ext cx="778674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>
              <a:buFont typeface="+mj-lt"/>
              <a:buAutoNum type="arabicPeriod"/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Титульный лист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Пояснительная записка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 Учебно-тематический план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 Содержание курса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 Мониторинговая карта определения личностных и </a:t>
            </a:r>
            <a:r>
              <a:rPr lang="ru-RU" sz="2800" b="1" dirty="0" err="1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метапредметных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 результатов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Описание материально-технического обеспечения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Список литературы</a:t>
            </a:r>
            <a:endParaRPr lang="ru-RU" sz="2800" b="1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86742" cy="364333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>Титульный лист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Должен содержать наименование общеобразовательного учреждения, где, когда и кем утверждено, название программы, направленность, возраст детей, сроки реализации, ФИО, должность автора, название населенного пункта, в котором реализуется программа, год разработки программы.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                                 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пр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bright="1000"/>
          </a:blip>
          <a:stretch>
            <a:fillRect/>
          </a:stretch>
        </p:blipFill>
        <p:spPr>
          <a:xfrm>
            <a:off x="402960" y="357166"/>
            <a:ext cx="7669502" cy="5807719"/>
          </a:xfrm>
        </p:spPr>
      </p:pic>
      <p:sp>
        <p:nvSpPr>
          <p:cNvPr id="7" name="TextBox 6"/>
          <p:cNvSpPr txBox="1"/>
          <p:nvPr/>
        </p:nvSpPr>
        <p:spPr>
          <a:xfrm>
            <a:off x="785786" y="1500174"/>
            <a:ext cx="778674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ПОЯСНИТЕЛЬНАЯ ЗАПИСКА</a:t>
            </a:r>
          </a:p>
          <a:p>
            <a:pPr marL="742950" indent="-742950" algn="ctr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Направленность, актуальность, цели и задачи (цель должна быть одна и не менее 3-5 задач), формы подведения итогов реализации программы.</a:t>
            </a:r>
          </a:p>
          <a:p>
            <a:pPr marL="742950" indent="-742950" algn="ctr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Задачи должны включать ключевые слова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(сказать, отработать, освоить, организовать)</a:t>
            </a:r>
            <a:endParaRPr lang="ru-RU" sz="2800" b="1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86742" cy="428628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Учебно-тематический план.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                                 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643050"/>
          <a:ext cx="8643998" cy="200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123"/>
                <a:gridCol w="1516491"/>
                <a:gridCol w="1743965"/>
                <a:gridCol w="1575395"/>
                <a:gridCol w="1154288"/>
                <a:gridCol w="1131728"/>
                <a:gridCol w="1143008"/>
              </a:tblGrid>
              <a:tr h="2000264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Название разделов и тем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Общее количество часов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Часы аудиторных занятий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Часы вне</a:t>
                      </a:r>
                    </a:p>
                    <a:p>
                      <a:r>
                        <a:rPr lang="ru-RU" dirty="0" smtClean="0"/>
                        <a:t>аудиторных</a:t>
                      </a:r>
                      <a:r>
                        <a:rPr lang="ru-RU" baseline="0" dirty="0" smtClean="0"/>
                        <a:t> занятий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занятий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проведения занятий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пр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bright="1000"/>
          </a:blip>
          <a:stretch>
            <a:fillRect/>
          </a:stretch>
        </p:blipFill>
        <p:spPr>
          <a:xfrm>
            <a:off x="402960" y="357166"/>
            <a:ext cx="7669502" cy="5807719"/>
          </a:xfrm>
        </p:spPr>
      </p:pic>
      <p:sp>
        <p:nvSpPr>
          <p:cNvPr id="7" name="TextBox 6"/>
          <p:cNvSpPr txBox="1"/>
          <p:nvPr/>
        </p:nvSpPr>
        <p:spPr>
          <a:xfrm>
            <a:off x="785786" y="214290"/>
            <a:ext cx="778674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Предполагаемый результат реализации программы</a:t>
            </a:r>
          </a:p>
          <a:p>
            <a:pPr marL="742950" indent="-742950" algn="ctr">
              <a:buAutoNum type="arabicPeriod"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РЕЗУЛЬТАТ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I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УРОВНЯ:</a:t>
            </a:r>
          </a:p>
          <a:p>
            <a:pPr marL="742950" indent="-742950" algn="ctr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 Приобретение школьниками социальных знаний, понимание социальной реальности и повседневной жизни.</a:t>
            </a:r>
          </a:p>
          <a:p>
            <a:pPr marL="742950" indent="-742950" algn="ctr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2.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РЕЗУЛЬТАТ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II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УРОВНЯ:</a:t>
            </a:r>
          </a:p>
          <a:p>
            <a:pPr marL="742950" indent="-742950" algn="ctr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Формирование позитивного отношения школьника к базовым ценностям нашего общества.</a:t>
            </a:r>
          </a:p>
          <a:p>
            <a:pPr marL="742950" indent="-742950" algn="ctr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3. РЕЗУЛЬТАТ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III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УРОВНЯ:</a:t>
            </a:r>
          </a:p>
          <a:p>
            <a:pPr marL="742950" indent="-742950" algn="ctr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Приобретение самостоятельного социального опыта, исследовательской </a:t>
            </a:r>
            <a:r>
              <a:rPr lang="ru-RU" sz="2400" b="1" err="1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деятельности</a:t>
            </a:r>
            <a:r>
              <a:rPr lang="ru-RU" sz="2400" b="1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, опыт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самообслуживания и самоорганизации. 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87</TotalTime>
  <Words>156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Разработка рабочей программы внеурочной деятельности учащихся кружка «Рукодельница»</vt:lpstr>
      <vt:lpstr>Слайд 2</vt:lpstr>
      <vt:lpstr>       1. Внеурочная деятельность школьников. Методический конструктор: пособие для учителя (Д.В.Григорьев, П.В. Степанов) 2. Моделируем внеурочную деятельность обучающихся.  Методические рекомендации: пособие для учителей общеобразовательных учреждений. Ю.Ю.Баранова, А.В. Кисляков 3.Программа внеурочной деятельности. Система Занкова Л.В.                                  </vt:lpstr>
      <vt:lpstr>Слайд 4</vt:lpstr>
      <vt:lpstr>      Титульный лист Должен содержать наименование общеобразовательного учреждения, где, когда и кем утверждено, название программы, направленность, возраст детей, сроки реализации, ФИО, должность автора, название населенного пункта, в котором реализуется программа, год разработки программы.                                  </vt:lpstr>
      <vt:lpstr>Слайд 6</vt:lpstr>
      <vt:lpstr>Учебно-тематический план.                                        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рабочей программы внеурочной деятельности учащихся кружка «Рукодельница»</dc:title>
  <dc:creator>Надежда</dc:creator>
  <cp:lastModifiedBy>Учитель</cp:lastModifiedBy>
  <cp:revision>10</cp:revision>
  <dcterms:created xsi:type="dcterms:W3CDTF">2013-09-16T09:58:47Z</dcterms:created>
  <dcterms:modified xsi:type="dcterms:W3CDTF">2013-09-16T12:22:03Z</dcterms:modified>
</cp:coreProperties>
</file>