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7" r:id="rId4"/>
    <p:sldId id="258" r:id="rId5"/>
    <p:sldId id="268" r:id="rId6"/>
    <p:sldId id="259" r:id="rId7"/>
    <p:sldId id="260" r:id="rId8"/>
    <p:sldId id="261" r:id="rId9"/>
    <p:sldId id="262" r:id="rId10"/>
    <p:sldId id="263" r:id="rId11"/>
    <p:sldId id="269" r:id="rId12"/>
    <p:sldId id="264" r:id="rId13"/>
    <p:sldId id="270" r:id="rId14"/>
    <p:sldId id="265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2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80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49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0425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45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40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89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13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5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77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1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19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7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9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183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56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99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787AF-24AF-4CFC-99E7-324908BC4BCC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633E-3CEF-4944-9B94-9512976C2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3864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 smtClean="0"/>
              <a:t>Баскетбол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36404" y="3944040"/>
            <a:ext cx="6742324" cy="1972018"/>
          </a:xfrm>
        </p:spPr>
        <p:txBody>
          <a:bodyPr/>
          <a:lstStyle/>
          <a:p>
            <a:r>
              <a:rPr lang="ru-RU" dirty="0" smtClean="0"/>
              <a:t>Выполнил ученик 10 «А» класса </a:t>
            </a:r>
          </a:p>
          <a:p>
            <a:r>
              <a:rPr lang="ru-RU" dirty="0" smtClean="0"/>
              <a:t>Рычагов Александр </a:t>
            </a:r>
          </a:p>
          <a:p>
            <a:r>
              <a:rPr lang="ru-RU" dirty="0" smtClean="0"/>
              <a:t>Принял</a:t>
            </a:r>
            <a:r>
              <a:rPr lang="en-US" dirty="0"/>
              <a:t> </a:t>
            </a:r>
            <a:r>
              <a:rPr lang="ru-RU" dirty="0" smtClean="0"/>
              <a:t>Данилов Евгений Владимирович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6455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00838"/>
          </a:xfrm>
        </p:spPr>
        <p:txBody>
          <a:bodyPr>
            <a:normAutofit/>
          </a:bodyPr>
          <a:lstStyle/>
          <a:p>
            <a:r>
              <a:rPr lang="en-US" b="1" dirty="0" smtClean="0"/>
              <a:t>                                  </a:t>
            </a:r>
            <a:r>
              <a:rPr lang="ru-RU" b="1" dirty="0" smtClean="0"/>
              <a:t>     </a:t>
            </a:r>
            <a:r>
              <a:rPr lang="en-US" b="1" dirty="0" smtClean="0"/>
              <a:t> </a:t>
            </a:r>
            <a:r>
              <a:rPr lang="ru-RU" b="1" dirty="0" smtClean="0"/>
              <a:t>Фолы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624" y="694063"/>
            <a:ext cx="11556694" cy="5971142"/>
          </a:xfrm>
        </p:spPr>
        <p:txBody>
          <a:bodyPr>
            <a:normAutofit/>
          </a:bodyPr>
          <a:lstStyle/>
          <a:p>
            <a:r>
              <a:rPr lang="ru-RU" dirty="0"/>
              <a:t>Фол — это несоблюдение правил, вызванное персональным контактом или неспортивным поведением. Виды фолов:</a:t>
            </a:r>
          </a:p>
          <a:p>
            <a:r>
              <a:rPr lang="ru-RU" dirty="0"/>
              <a:t>персональный — фол игроку вследствие контакта с соперником;</a:t>
            </a:r>
          </a:p>
          <a:p>
            <a:r>
              <a:rPr lang="ru-RU" dirty="0"/>
              <a:t>технический;</a:t>
            </a:r>
          </a:p>
          <a:p>
            <a:r>
              <a:rPr lang="ru-RU" dirty="0"/>
              <a:t>обоюдный</a:t>
            </a:r>
          </a:p>
          <a:p>
            <a:r>
              <a:rPr lang="ru-RU" dirty="0"/>
              <a:t>неспортивный;</a:t>
            </a:r>
          </a:p>
          <a:p>
            <a:r>
              <a:rPr lang="ru-RU" dirty="0"/>
              <a:t>дисквалифицирующий.</a:t>
            </a:r>
          </a:p>
          <a:p>
            <a:r>
              <a:rPr lang="ru-RU" dirty="0"/>
              <a:t>Игрок, получивший 5 персональных и/или технических фолов (либо 6 фолов в НБА) или 2 неспортивных фола в матче, должен покинуть игровую площадку и не может принимать участие в матче (но при этом ему разрешается остаться на скамейке запасных). Игрок, получивший 2 технических замечания или дисквалифицирующий фол, удаляется с площадки и должен покинуть место проведения матча (игроку не разрешается остаться на скамейке запасных).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3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119"/>
            <a:ext cx="10515600" cy="661011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Фолы в баскетболе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22" y="738129"/>
            <a:ext cx="5618602" cy="60372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345" y="738129"/>
            <a:ext cx="5813233" cy="603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145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6756"/>
            <a:ext cx="10515600" cy="1004712"/>
          </a:xfrm>
        </p:spPr>
        <p:txBody>
          <a:bodyPr/>
          <a:lstStyle/>
          <a:p>
            <a:r>
              <a:rPr lang="ru-RU" dirty="0" smtClean="0"/>
              <a:t>                            Судейство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607" y="1035586"/>
            <a:ext cx="11523644" cy="5500681"/>
          </a:xfrm>
        </p:spPr>
        <p:txBody>
          <a:bodyPr>
            <a:normAutofit/>
          </a:bodyPr>
          <a:lstStyle/>
          <a:p>
            <a:r>
              <a:rPr lang="ru-RU" dirty="0"/>
              <a:t>Судьями являются: Старший судья и Судья. Им помогают Судьи за столиком и Комиссар, если он присутствует.</a:t>
            </a:r>
            <a:br>
              <a:rPr lang="ru-RU" dirty="0"/>
            </a:br>
            <a:r>
              <a:rPr lang="ru-RU" dirty="0"/>
              <a:t>Дополнительно, соответствующие структуры ФИБА, такие как Зональная комиссия или Национальные Федерации имеют право использовать систему судейства 3-мя Судьями, т.е. Старший Судья и два Судьи</a:t>
            </a:r>
            <a:r>
              <a:rPr lang="ru-RU" dirty="0" smtClean="0"/>
              <a:t>.</a:t>
            </a:r>
          </a:p>
          <a:p>
            <a:r>
              <a:rPr lang="ru-RU" dirty="0"/>
              <a:t>Судьями за столиком являются Секретарь, Помощник секретаря Секундометрист и Оператор 24 </a:t>
            </a:r>
            <a:r>
              <a:rPr lang="ru-RU" dirty="0" smtClean="0"/>
              <a:t>секунд.</a:t>
            </a:r>
          </a:p>
          <a:p>
            <a:r>
              <a:rPr lang="ru-RU" dirty="0"/>
              <a:t>Может присутствовать Комиссар. Он должен сидеть между Секундометристом и Секретарем. </a:t>
            </a:r>
            <a:r>
              <a:rPr lang="ru-RU" dirty="0" err="1"/>
              <a:t>Егообязанностями</a:t>
            </a:r>
            <a:r>
              <a:rPr lang="ru-RU" dirty="0"/>
              <a:t> во время игры являются, прежде всего, организация успешной работы Судей за столиком, оказание помощи Старшему Судье и Судье в нормальном проведении игры.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54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119"/>
            <a:ext cx="10515600" cy="74914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Судьи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31" y="826265"/>
            <a:ext cx="10146534" cy="5816906"/>
          </a:xfrm>
        </p:spPr>
      </p:pic>
    </p:spTree>
    <p:extLst>
      <p:ext uri="{BB962C8B-B14F-4D97-AF65-F5344CB8AC3E}">
        <p14:creationId xmlns:p14="http://schemas.microsoft.com/office/powerpoint/2010/main" val="304322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46601"/>
          </a:xfrm>
        </p:spPr>
        <p:txBody>
          <a:bodyPr/>
          <a:lstStyle/>
          <a:p>
            <a:r>
              <a:rPr lang="ru-RU" dirty="0" smtClean="0"/>
              <a:t>Обязанности старшего судьи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57" y="947450"/>
            <a:ext cx="11589744" cy="565165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Старший </a:t>
            </a:r>
            <a:r>
              <a:rPr lang="ru-RU" dirty="0"/>
              <a:t>судья должен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>Проверить и одобрить всё оборудование, используемое во время </a:t>
            </a:r>
            <a:r>
              <a:rPr lang="ru-RU" dirty="0" smtClean="0"/>
              <a:t>игры</a:t>
            </a:r>
          </a:p>
          <a:p>
            <a:pPr marL="0" indent="0">
              <a:buNone/>
            </a:pPr>
            <a:r>
              <a:rPr lang="ru-RU" dirty="0"/>
              <a:t>Определить официальные игровые часы, устройство отсчета 24-х секунд, секундомер и познакомиться с Судьями за </a:t>
            </a:r>
            <a:r>
              <a:rPr lang="ru-RU" dirty="0" smtClean="0"/>
              <a:t>столиком</a:t>
            </a:r>
          </a:p>
          <a:p>
            <a:pPr marL="0" indent="0">
              <a:buNone/>
            </a:pPr>
            <a:r>
              <a:rPr lang="ru-RU" dirty="0"/>
              <a:t>Не разрешать никому из Игроков носить предметы, которые могут нанести </a:t>
            </a:r>
            <a:r>
              <a:rPr lang="ru-RU" dirty="0" smtClean="0"/>
              <a:t>травму</a:t>
            </a:r>
          </a:p>
          <a:p>
            <a:pPr marL="0" indent="0">
              <a:buNone/>
            </a:pPr>
            <a:r>
              <a:rPr lang="ru-RU" dirty="0"/>
              <a:t>Разыграть спорный бросок в центральном круге, чтобы начать каждый период и дополнительный период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Тщательно проверить протокол в конце второго и четвертого периода и любого дополнительного периода или в любое другое время, когда он сочтет необходимым, и утвердить счет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17125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169"/>
            <a:ext cx="10515600" cy="749147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Права Старшего судьи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69" y="859316"/>
            <a:ext cx="11876183" cy="5706737"/>
          </a:xfrm>
        </p:spPr>
        <p:txBody>
          <a:bodyPr/>
          <a:lstStyle/>
          <a:p>
            <a:r>
              <a:rPr lang="ru-RU" dirty="0"/>
              <a:t>Имеет право остановить игру, если этого требуют </a:t>
            </a:r>
            <a:r>
              <a:rPr lang="ru-RU" dirty="0" smtClean="0"/>
              <a:t>обстоятельства</a:t>
            </a:r>
          </a:p>
          <a:p>
            <a:r>
              <a:rPr lang="ru-RU" dirty="0"/>
              <a:t>Имеет право определить, какой команде засчитывается поражение лишением права игры если она отказывается играть после получения на это указания или если команда своими действиями препятствует продолжению </a:t>
            </a:r>
            <a:r>
              <a:rPr lang="ru-RU" dirty="0" smtClean="0"/>
              <a:t>игры</a:t>
            </a:r>
          </a:p>
          <a:p>
            <a:r>
              <a:rPr lang="ru-RU" dirty="0"/>
              <a:t>Принять окончательное решение, когда это необходимо или когда Судьи расходятся во мнении. Для того, чтобы принять окончательное решение, он может проконсультироваться с Судьей, Комиссаром и/или с Судьями за </a:t>
            </a:r>
            <a:r>
              <a:rPr lang="ru-RU" dirty="0" smtClean="0"/>
              <a:t>столиком</a:t>
            </a:r>
          </a:p>
          <a:p>
            <a:r>
              <a:rPr lang="ru-RU" dirty="0"/>
              <a:t>Имеет право принимать решения по любым вопросам, специально не оговоренным в данных Правилах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53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7118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История создания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7" y="661012"/>
            <a:ext cx="11777031" cy="608131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Зимой 1891 года студентам колледжа Молодёжной Христианской Ассоциации из Спрингфилда, штат Массачусетс, вынужденным выполнять бесконечные гимнастические упражнения, считавшиеся в то время едва ли не единственным средством приобщения молодёжи к спорту, было очень скучно на занятиях физического воспитания. Однообразию таких занятий необходимо было положить конец, внести в них свежую струю, которая способна была бы удовлетворить соревновательные потребности сильных и здоровых молодых людей.</a:t>
            </a:r>
          </a:p>
          <a:p>
            <a:r>
              <a:rPr lang="ru-RU" dirty="0"/>
              <a:t>Выход из казавшегося тупиковым положения нашёл преподаватель колледжа Джеймс </a:t>
            </a:r>
            <a:r>
              <a:rPr lang="ru-RU" dirty="0" err="1"/>
              <a:t>Нейсмит</a:t>
            </a:r>
            <a:r>
              <a:rPr lang="ru-RU" dirty="0"/>
              <a:t>. 21 декабря 1891 года он привязал две корзины из-под персиков к перилам балкона спортивного зала и, разделив восемнадцать студентов на две команды, предложил им игру, смысл которой сводился к тому, чтобы забросить большее количество мячей в корзину соперников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Идея этой игры у него зародилась ещё в школьные годы, когда дети играли в старинную игру «</a:t>
            </a:r>
            <a:r>
              <a:rPr lang="ru-RU" dirty="0" err="1"/>
              <a:t>duck</a:t>
            </a:r>
            <a:r>
              <a:rPr lang="ru-RU" dirty="0"/>
              <a:t>-</a:t>
            </a:r>
            <a:r>
              <a:rPr lang="ru-RU" dirty="0" err="1"/>
              <a:t>on</a:t>
            </a:r>
            <a:r>
              <a:rPr lang="ru-RU" dirty="0"/>
              <a:t>-a-</a:t>
            </a:r>
            <a:r>
              <a:rPr lang="ru-RU" dirty="0" err="1"/>
              <a:t>rock</a:t>
            </a:r>
            <a:r>
              <a:rPr lang="ru-RU" dirty="0"/>
              <a:t>»(«Утка на камне»). Смысл этой популярной в то время игры заключался в следующем: подбрасывая небольшой камень, необходимо было поразить им вершину другого камня, большего по размеру.</a:t>
            </a:r>
          </a:p>
          <a:p>
            <a:r>
              <a:rPr lang="ru-RU" dirty="0"/>
              <a:t>Вполне прагматично названная «баскетбол» игра лишь отдалённо напоминала современный баскетбол. Ведения мяча не существовало, игроки только перебрасывали его друг другу, стоя на месте, и стремились затем закинуть в корзину, причём исключительно обеими руками снизу или от груди, а после удачного броска один из игроков забирался на приставленную к стене лестницу и извлекал мяч из корзины. С современной точки зрения действия команд показались бы нам вялыми и заторможенными, однако целью доктора </a:t>
            </a:r>
            <a:r>
              <a:rPr lang="ru-RU" dirty="0" err="1"/>
              <a:t>Нейсмита</a:t>
            </a:r>
            <a:r>
              <a:rPr lang="ru-RU" dirty="0"/>
              <a:t> было создать игру именно коллективную, в которую можно было бы вовлечь одновременно большое количество участвующих, и этой задаче его изобретение отвечало в полной мере.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12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3220"/>
            <a:ext cx="10515600" cy="5288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Джеймс </a:t>
            </a:r>
            <a:r>
              <a:rPr lang="ru-RU" dirty="0" err="1" smtClean="0"/>
              <a:t>Нейсмит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875" y="672030"/>
            <a:ext cx="4296577" cy="60042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136" y="672030"/>
            <a:ext cx="4922474" cy="600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371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169"/>
            <a:ext cx="10515600" cy="93643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Становление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4" y="578385"/>
            <a:ext cx="11732964" cy="6141904"/>
          </a:xfrm>
        </p:spPr>
        <p:txBody>
          <a:bodyPr>
            <a:normAutofit/>
          </a:bodyPr>
          <a:lstStyle/>
          <a:p>
            <a:r>
              <a:rPr lang="ru-RU" dirty="0"/>
              <a:t>Первые этапы развития баскетбола связаны с его распространением в учебных заведениях США — школах и колледжах. Ещё до начала XX </a:t>
            </a:r>
            <a:r>
              <a:rPr lang="ru-RU" dirty="0" smtClean="0"/>
              <a:t>века</a:t>
            </a:r>
            <a:r>
              <a:rPr lang="ru-RU" dirty="0"/>
              <a:t> игра довольно быстро приобрела определённую популярность не только в Соединенных Штатах, но и в Канаде. Родоначальник баскетбола, колледж Молодёжной христианской ассоциации, поначалу активно занимался регулированием и распространением игры, однако десятилетие спустя руководство пришло к выводу, что эта деятельность препятствует реализации основной миссии учебного заведения, и приняло решение дистанцироваться от нового вида спорта. В 1898 году была предпринята первая попытка создать профессиональное объединение —Национальную баскетбольную лигу, — однако она просуществовала лишь пять лет. После Первой мировой войны ответственность за правила и руководство взяли на себя две любительские организации: Национальная ассоциация студенческого спорта и Любительский спортивный союз. Активную роль в популяризации баскетбола играл в то время и его непосредственный создатель, Дж. </a:t>
            </a:r>
            <a:r>
              <a:rPr lang="ru-RU" dirty="0" err="1"/>
              <a:t>Нейсмит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68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3940"/>
            <a:ext cx="10515600" cy="70351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Первые игры в баскетбол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29" y="947452"/>
            <a:ext cx="6040669" cy="58279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216" y="947452"/>
            <a:ext cx="4756584" cy="582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51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2203"/>
            <a:ext cx="10515600" cy="82626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Правила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371" y="958467"/>
            <a:ext cx="11854149" cy="5596569"/>
          </a:xfrm>
        </p:spPr>
        <p:txBody>
          <a:bodyPr>
            <a:normAutofit/>
          </a:bodyPr>
          <a:lstStyle/>
          <a:p>
            <a:r>
              <a:rPr lang="ru-RU" dirty="0"/>
              <a:t>Изначально правила игры в баскетбол были сформулированы американцем Джеймсом </a:t>
            </a:r>
            <a:r>
              <a:rPr lang="ru-RU" dirty="0" err="1"/>
              <a:t>Нейсмитом</a:t>
            </a:r>
            <a:r>
              <a:rPr lang="ru-RU" dirty="0"/>
              <a:t> и состояли лишь из 13 пунктов. С течением времени баскетбол изменялся, изменений потребовали и правила. Первые международные правила игры были приняты в 1932 году на первом конгрессе ФИБА, после этого они многократно корректировались и изменялись, последние значительные изменения были внесены в 1998 и 2004 годах. С 2004 года правила игры остаются неизменными. Правила игры несколько отличаются в НБА и чемпионатах, проводимых под эгидой ФИБА (Чемпионаты мира, Олимпийские игры, Чемпионаты континентов, международные и национальные первенства европейских клубов).</a:t>
            </a:r>
          </a:p>
          <a:p>
            <a:r>
              <a:rPr lang="ru-RU" dirty="0"/>
              <a:t>В баскетбол играют две команды, обычно по двенадцать человек, от каждой из которых на площадке одновременно присутствует пять игроков. Цель каждой команды в баскетболе — забросить мяч в корзину соперника и помешать другой команде овладеть мячом и забросить его в корзину своей команды.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966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561860"/>
            <a:ext cx="10515600" cy="4516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5253"/>
            <a:ext cx="10515600" cy="601171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Мячом играют только руками. Бежать с мячом, не ударяя им в пол, преднамеренно бить по нему ногой, блокировать любой частью ноги или бить по нему кулаком является нарушением. Случайное же соприкосновение или касание мяча стопой или ногой не является нарушением.</a:t>
            </a:r>
          </a:p>
          <a:p>
            <a:r>
              <a:rPr lang="ru-RU" dirty="0"/>
              <a:t>Победителем в баскетболе становится команда, которая по окончании игрового времени набрала большее количество очков. При равном счёте по окончании основного времени матча назначается овертайм (обычно пять минут дополнительного времени), в случае, если и по его окончании счёт будет равен, назначается второй, третий овертайм и т. д., до тех пор, пока не будет выявлен победитель матча.</a:t>
            </a:r>
          </a:p>
          <a:p>
            <a:r>
              <a:rPr lang="ru-RU" dirty="0"/>
              <a:t>За одно попадание мяча в кольцо может быть засчитано разное количество очков:</a:t>
            </a:r>
          </a:p>
          <a:p>
            <a:r>
              <a:rPr lang="ru-RU" dirty="0"/>
              <a:t>1 очко — штрафной бросок</a:t>
            </a:r>
          </a:p>
          <a:p>
            <a:r>
              <a:rPr lang="ru-RU" dirty="0"/>
              <a:t>2 очка — бросок со средней или близкой дистанции (ближе 3-х очковой линии)</a:t>
            </a:r>
          </a:p>
          <a:p>
            <a:r>
              <a:rPr lang="ru-RU" dirty="0"/>
              <a:t>3 очка — бросок из-за </a:t>
            </a:r>
            <a:r>
              <a:rPr lang="ru-RU" dirty="0" err="1"/>
              <a:t>трёхочковой</a:t>
            </a:r>
            <a:r>
              <a:rPr lang="ru-RU" dirty="0"/>
              <a:t> линии на расстоянии 6м 75см (7м 24 см в </a:t>
            </a:r>
            <a:r>
              <a:rPr lang="ru-RU" u="sng" dirty="0"/>
              <a:t>Национальной баскетбольной ассоциации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514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29658"/>
            <a:ext cx="10515600" cy="771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7" y="176270"/>
            <a:ext cx="11799065" cy="6455884"/>
          </a:xfrm>
        </p:spPr>
        <p:txBody>
          <a:bodyPr>
            <a:normAutofit/>
          </a:bodyPr>
          <a:lstStyle/>
          <a:p>
            <a:r>
              <a:rPr lang="ru-RU" dirty="0"/>
              <a:t>Игра официально начинается спорным броском в центральном круге, когда мяч правильно отбит одним из спорящих. Матч состоит из четырёх четвертей, длительность каждой 10 минут (двенадцать минут в Национальной баскетбольной ассоциации) с перерывами по две минуты. Продолжительность перерыва между второй и третьей четвертями игры — пятнадцать минут. После большого перерыва команды должны поменяться корзинами.</a:t>
            </a:r>
          </a:p>
          <a:p>
            <a:r>
              <a:rPr lang="ru-RU" dirty="0"/>
              <a:t>Игра может идти на открытой площадке и в зале высотой не менее 7 м. Размер поля — 28×15 м. Размер щита 180х105 см. От нижнего края щита до пола или грунта должно быть 290 см. Корзина представляет собой металлическое кольцо, обтянутое сеткой без дна. Она крепится на расстоянии 0,15 м от нижнего обреза щита и 3,05 м от уровня пола. Установленная стандартами FIBA для мужских соревнований длина окружности мяча — 74,9—78 см, масса — 567—650 г, (для женских соответственно 72,4—73,7 см и 510—567 г).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024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0170"/>
            <a:ext cx="10515600" cy="760164"/>
          </a:xfrm>
        </p:spPr>
        <p:txBody>
          <a:bodyPr>
            <a:normAutofit/>
          </a:bodyPr>
          <a:lstStyle/>
          <a:p>
            <a:r>
              <a:rPr lang="ru-RU" dirty="0" smtClean="0"/>
              <a:t>Нарушения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3" y="870334"/>
            <a:ext cx="11799065" cy="5706736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аут</a:t>
            </a:r>
            <a:r>
              <a:rPr lang="ru-RU" dirty="0"/>
              <a:t> — мяч уходит за пределы игровой площадки;</a:t>
            </a:r>
          </a:p>
          <a:p>
            <a:r>
              <a:rPr lang="ru-RU" i="1" dirty="0"/>
              <a:t>пробежка</a:t>
            </a:r>
            <a:r>
              <a:rPr lang="ru-RU" dirty="0"/>
              <a:t> — игрок, контролирующий «живой» мяч, совершает перемещение ног сверх ограничений, установленного </a:t>
            </a:r>
            <a:r>
              <a:rPr lang="ru-RU" dirty="0" smtClean="0"/>
              <a:t>правилами</a:t>
            </a:r>
            <a:endParaRPr lang="ru-RU" dirty="0"/>
          </a:p>
          <a:p>
            <a:r>
              <a:rPr lang="ru-RU" i="1" dirty="0"/>
              <a:t>нарушение ведения мяча</a:t>
            </a:r>
            <a:r>
              <a:rPr lang="ru-RU" dirty="0"/>
              <a:t>, включающее в себя пронос мяча, двойное ведение;</a:t>
            </a:r>
          </a:p>
          <a:p>
            <a:r>
              <a:rPr lang="ru-RU" i="1" dirty="0"/>
              <a:t>3 секунды</a:t>
            </a:r>
            <a:r>
              <a:rPr lang="ru-RU" dirty="0"/>
              <a:t> — игрок нападения находится в «краске» (прямоугольная зона под кольцом) соперника более трех секунд в то время, когда его команда владеет живым мячом в зоне нападения;</a:t>
            </a:r>
          </a:p>
          <a:p>
            <a:r>
              <a:rPr lang="ru-RU" i="1" dirty="0"/>
              <a:t>5 секунд</a:t>
            </a:r>
            <a:r>
              <a:rPr lang="ru-RU" dirty="0"/>
              <a:t> — игрок при выполнении вбрасывания не расстается с мячом в течение пяти </a:t>
            </a:r>
            <a:r>
              <a:rPr lang="ru-RU" dirty="0" smtClean="0"/>
              <a:t>секунд</a:t>
            </a:r>
            <a:r>
              <a:rPr lang="en-US" dirty="0" smtClean="0"/>
              <a:t>;</a:t>
            </a:r>
            <a:endParaRPr lang="ru-RU" dirty="0"/>
          </a:p>
          <a:p>
            <a:r>
              <a:rPr lang="ru-RU" i="1" dirty="0" err="1"/>
              <a:t>Плотноопекаемый</a:t>
            </a:r>
            <a:r>
              <a:rPr lang="ru-RU" i="1" dirty="0"/>
              <a:t> </a:t>
            </a:r>
            <a:r>
              <a:rPr lang="ru-RU" i="1" dirty="0" smtClean="0"/>
              <a:t>игрок</a:t>
            </a:r>
            <a:r>
              <a:rPr lang="ru-RU" dirty="0"/>
              <a:t> не начинает ведение, не отдает передачу и не делает бросок по кольцу в течение 5 секунд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8 секунд</a:t>
            </a:r>
            <a:r>
              <a:rPr lang="ru-RU" dirty="0"/>
              <a:t> — команда, владеющая мячом в тыловой зоне, не вывела его в переднюю зону за восемь секунд;</a:t>
            </a:r>
          </a:p>
          <a:p>
            <a:r>
              <a:rPr lang="ru-RU" i="1" dirty="0"/>
              <a:t>24 секунды</a:t>
            </a:r>
            <a:r>
              <a:rPr lang="ru-RU" dirty="0"/>
              <a:t> — команда владела мячом более 24 секунд и не произвела броска по кольцу. Счётчик 24 секунд сбрасывается, если мяч коснется дужки кольца. После этого атаковавшая команда может совершить подбор в нападении и получить право на еще одно 24-секундное владение. В случае получения фола или нарушения (за исключением выхода мяча за пределы площадки) защищающейся командой или другой остановки игры, нападающая команда получает право на:</a:t>
            </a:r>
          </a:p>
          <a:p>
            <a:pPr lvl="1"/>
            <a:r>
              <a:rPr lang="ru-RU" dirty="0"/>
              <a:t>новое 24-секундное владение, если вбрасывание произойдет в зоне защиты владеющей мячом команды;</a:t>
            </a:r>
          </a:p>
          <a:p>
            <a:pPr lvl="1"/>
            <a:r>
              <a:rPr lang="ru-RU" dirty="0"/>
              <a:t>продолжение отсчета времени с того же момента, если осталось 14 и более секунд владения;</a:t>
            </a:r>
          </a:p>
          <a:p>
            <a:pPr lvl="1"/>
            <a:r>
              <a:rPr lang="ru-RU" dirty="0"/>
              <a:t>новое 14-секундное владение, если осталось 13 или менее секунд владения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i="1" dirty="0"/>
              <a:t>нарушения возвращения мяча в зону защиты</a:t>
            </a:r>
            <a:r>
              <a:rPr lang="ru-RU" dirty="0"/>
              <a:t> (</a:t>
            </a:r>
            <a:r>
              <a:rPr lang="ru-RU" i="1" dirty="0"/>
              <a:t>зона</a:t>
            </a:r>
            <a:r>
              <a:rPr lang="ru-RU" dirty="0"/>
              <a:t>) — команда, владеющая мячом в зоне нападения, перевела его в зону защиты.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415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290</TotalTime>
  <Words>306</Words>
  <Application>Microsoft Office PowerPoint</Application>
  <PresentationFormat>Широкоэкранный</PresentationFormat>
  <Paragraphs>63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След самолета</vt:lpstr>
      <vt:lpstr>Презентация на тему: Баскетбол</vt:lpstr>
      <vt:lpstr>                     История создания</vt:lpstr>
      <vt:lpstr>                          Джеймс Нейсмит </vt:lpstr>
      <vt:lpstr>                                Становление </vt:lpstr>
      <vt:lpstr>                Первые игры в баскетбол </vt:lpstr>
      <vt:lpstr>                              Правила </vt:lpstr>
      <vt:lpstr>Презентация PowerPoint</vt:lpstr>
      <vt:lpstr>Презентация PowerPoint</vt:lpstr>
      <vt:lpstr>Нарушения</vt:lpstr>
      <vt:lpstr>                                        Фолы </vt:lpstr>
      <vt:lpstr>                            Фолы в баскетболе</vt:lpstr>
      <vt:lpstr>                            Судейство </vt:lpstr>
      <vt:lpstr>                                  Судьи </vt:lpstr>
      <vt:lpstr>Обязанности старшего судьи </vt:lpstr>
      <vt:lpstr>                 Права Старшего судьи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Баскетбол</dc:title>
  <dc:creator>Шурик</dc:creator>
  <cp:lastModifiedBy>Шурик</cp:lastModifiedBy>
  <cp:revision>9</cp:revision>
  <dcterms:created xsi:type="dcterms:W3CDTF">2015-09-27T14:24:17Z</dcterms:created>
  <dcterms:modified xsi:type="dcterms:W3CDTF">2015-09-27T19:16:29Z</dcterms:modified>
</cp:coreProperties>
</file>