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4" r:id="rId9"/>
    <p:sldId id="266" r:id="rId10"/>
    <p:sldId id="267" r:id="rId11"/>
    <p:sldId id="268" r:id="rId12"/>
    <p:sldId id="269" r:id="rId13"/>
    <p:sldId id="265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900FF"/>
    <a:srgbClr val="009900"/>
    <a:srgbClr val="3399FF"/>
    <a:srgbClr val="0000FF"/>
    <a:srgbClr val="993300"/>
    <a:srgbClr val="591179"/>
    <a:srgbClr val="669900"/>
    <a:srgbClr val="AB7A67"/>
    <a:srgbClr val="3090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7708" y="1772816"/>
            <a:ext cx="6502644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85680" y="3462718"/>
            <a:ext cx="6400800" cy="111841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206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8678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K:\ProPowerPoint\Шаблоны\ДЕТСКИЕ\Мир насекомых\MirNasekSlid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042988" y="404813"/>
            <a:ext cx="63515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042988" y="1773238"/>
            <a:ext cx="6697662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0" y="6524625"/>
            <a:ext cx="17208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600" b="1" smtClean="0">
                <a:solidFill>
                  <a:schemeClr val="bg1"/>
                </a:solidFill>
                <a:latin typeface="Baskerville Old Face" pitchFamily="18" charset="0"/>
              </a:rPr>
              <a:t>ProPowerPoint.Ru</a:t>
            </a:r>
            <a:endParaRPr lang="ru-RU" sz="1600" b="1" smtClean="0">
              <a:solidFill>
                <a:schemeClr val="bg1"/>
              </a:solidFill>
            </a:endParaRPr>
          </a:p>
        </p:txBody>
      </p:sp>
      <p:pic>
        <p:nvPicPr>
          <p:cNvPr id="1030" name="Picture 5" descr="K:\ProPowerPoint\Шаблоны\69552015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-674688"/>
            <a:ext cx="2857500" cy="286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238250" y="1773238"/>
            <a:ext cx="6502400" cy="1470025"/>
          </a:xfrm>
        </p:spPr>
        <p:txBody>
          <a:bodyPr/>
          <a:lstStyle/>
          <a:p>
            <a:r>
              <a:rPr lang="ru-RU" sz="3600" b="1" dirty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1. Теоретические основы экологического </a:t>
            </a:r>
            <a:r>
              <a:rPr lang="ru-RU" sz="3600" b="1" dirty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 smtClean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дошкольного возраста</a:t>
            </a:r>
            <a:endParaRPr lang="ru-RU" altLang="ru-RU" sz="3600" dirty="0" smtClean="0">
              <a:solidFill>
                <a:srgbClr val="D6009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933056"/>
            <a:ext cx="6400800" cy="1296144"/>
          </a:xfrm>
        </p:spPr>
        <p:txBody>
          <a:bodyPr rtlCol="0">
            <a:no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3090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Павлова Марина Игоревна</a:t>
            </a:r>
            <a:r>
              <a:rPr lang="ru-RU" sz="2400" i="1" dirty="0" smtClean="0">
                <a:solidFill>
                  <a:srgbClr val="3090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 smtClean="0">
                <a:solidFill>
                  <a:srgbClr val="AB7A6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методист </a:t>
            </a:r>
            <a:r>
              <a:rPr lang="ru-RU" sz="2400" i="1" dirty="0">
                <a:solidFill>
                  <a:srgbClr val="AB7A6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деканата повышения квалификации и переподготовки педагогических кадров</a:t>
            </a:r>
            <a:endParaRPr lang="ru-RU" sz="2400" i="1" dirty="0" smtClean="0">
              <a:solidFill>
                <a:srgbClr val="AB7A6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ДЕТСКИЕ\Мир насекомых\MirNasek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Объект 2"/>
          <p:cNvSpPr>
            <a:spLocks noGrp="1"/>
          </p:cNvSpPr>
          <p:nvPr>
            <p:ph idx="1"/>
          </p:nvPr>
        </p:nvSpPr>
        <p:spPr>
          <a:xfrm>
            <a:off x="1331640" y="1340644"/>
            <a:ext cx="6697662" cy="4176712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3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умений и навыков наблюдений за природными объектами и явлениями;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3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первоначальной системы ценностных ориентаций;</a:t>
            </a:r>
          </a:p>
        </p:txBody>
      </p:sp>
    </p:spTree>
    <p:extLst>
      <p:ext uri="{BB962C8B-B14F-4D97-AF65-F5344CB8AC3E}">
        <p14:creationId xmlns:p14="http://schemas.microsoft.com/office/powerpoint/2010/main" val="135415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1043608" y="1772816"/>
            <a:ext cx="7272808" cy="3384376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3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элементарных норм поведения по отношению к природе;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3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умения и желания сохранять природу</a:t>
            </a:r>
            <a:r>
              <a:rPr lang="ru-RU" sz="36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6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33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Объект 2"/>
          <p:cNvSpPr>
            <a:spLocks noGrp="1"/>
          </p:cNvSpPr>
          <p:nvPr>
            <p:ph idx="1"/>
          </p:nvPr>
        </p:nvSpPr>
        <p:spPr>
          <a:xfrm>
            <a:off x="1043608" y="1196752"/>
            <a:ext cx="7273428" cy="4536752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3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навыков элементарной природоохранной деятельности в ближайшем окружении;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3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элементарных умений предвидеть последствия некоторых своих действий по отношению к окружающей среде.</a:t>
            </a:r>
          </a:p>
        </p:txBody>
      </p:sp>
    </p:spTree>
    <p:extLst>
      <p:ext uri="{BB962C8B-B14F-4D97-AF65-F5344CB8AC3E}">
        <p14:creationId xmlns:p14="http://schemas.microsoft.com/office/powerpoint/2010/main" val="123156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2988" y="1773238"/>
            <a:ext cx="6697662" cy="2231826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i="1" dirty="0">
                <a:solidFill>
                  <a:srgbClr val="99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Приоритетными являются следующие методы, формы и средства:</a:t>
            </a:r>
            <a:endParaRPr lang="ru-RU" sz="4000" i="1" dirty="0">
              <a:solidFill>
                <a:srgbClr val="99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20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268760"/>
            <a:ext cx="6984776" cy="4176712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3600" b="1" i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за окружающей природой, чтение литературы, знакомство с фольклором, просмотр телепередач и т.д. на экологические темы; 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36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озеленение открытых площадок; 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3600" b="1" i="1" dirty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042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268760"/>
            <a:ext cx="6768752" cy="3528392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36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фенологические наблюдения за живыми объектами; 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3600" b="1" i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организации экологических уголков с живыми обитателями природы; </a:t>
            </a:r>
          </a:p>
        </p:txBody>
      </p:sp>
    </p:spTree>
    <p:extLst>
      <p:ext uri="{BB962C8B-B14F-4D97-AF65-F5344CB8AC3E}">
        <p14:creationId xmlns:p14="http://schemas.microsoft.com/office/powerpoint/2010/main" val="22332032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268760"/>
            <a:ext cx="6768752" cy="4032448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3600" b="1" i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поделки из природного материала; 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36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дидактические, сюжетно-ролевые и творческие сюжетные игры, занятия, праздники на экологические темы. </a:t>
            </a:r>
          </a:p>
        </p:txBody>
      </p:sp>
    </p:spTree>
    <p:extLst>
      <p:ext uri="{BB962C8B-B14F-4D97-AF65-F5344CB8AC3E}">
        <p14:creationId xmlns:p14="http://schemas.microsoft.com/office/powerpoint/2010/main" val="24382837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2988" y="1773238"/>
            <a:ext cx="6697662" cy="259186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buNone/>
            </a:pPr>
            <a:r>
              <a:rPr lang="ru-RU" sz="4000" b="1" i="1" dirty="0">
                <a:solidFill>
                  <a:srgbClr val="3399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достижения идей, заложенных в дошкольном экологическом образовании, необходимо:</a:t>
            </a:r>
          </a:p>
        </p:txBody>
      </p:sp>
    </p:spTree>
    <p:extLst>
      <p:ext uri="{BB962C8B-B14F-4D97-AF65-F5344CB8AC3E}">
        <p14:creationId xmlns:p14="http://schemas.microsoft.com/office/powerpoint/2010/main" val="1724833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12776"/>
            <a:ext cx="6768752" cy="2880320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36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государственные стандарты по дошкольному экологическому образованию и механизмы его реализации;</a:t>
            </a:r>
          </a:p>
        </p:txBody>
      </p:sp>
    </p:spTree>
    <p:extLst>
      <p:ext uri="{BB962C8B-B14F-4D97-AF65-F5344CB8AC3E}">
        <p14:creationId xmlns:p14="http://schemas.microsoft.com/office/powerpoint/2010/main" val="11374013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12776"/>
            <a:ext cx="6768752" cy="3888432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3600" b="1" i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включить задачи экологического воспитания в различные виды игр: дидактические, настольные, подвижные, сюжетно-</a:t>
            </a:r>
            <a:r>
              <a:rPr lang="ru-RU" sz="3600" b="1" i="1" dirty="0" err="1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отобразительные</a:t>
            </a:r>
            <a:r>
              <a:rPr lang="ru-RU" sz="3600" b="1" i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сюжетно-ролевые, творческие ролевые; </a:t>
            </a:r>
          </a:p>
        </p:txBody>
      </p:sp>
    </p:spTree>
    <p:extLst>
      <p:ext uri="{BB962C8B-B14F-4D97-AF65-F5344CB8AC3E}">
        <p14:creationId xmlns:p14="http://schemas.microsoft.com/office/powerpoint/2010/main" val="956675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1187624" y="2060848"/>
            <a:ext cx="6624736" cy="331236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i="1" dirty="0" smtClean="0">
                <a:solidFill>
                  <a:srgbClr val="66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способствовать формированию основ экологической культуры и творческого мышления у детей дошкольного возраста, а это обязывает к:</a:t>
            </a:r>
            <a:r>
              <a:rPr lang="ru-RU" sz="3600" b="1" dirty="0" smtClean="0">
                <a:solidFill>
                  <a:srgbClr val="66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endParaRPr lang="ru-RU" altLang="ru-RU" sz="3600" b="1" dirty="0" smtClean="0">
              <a:solidFill>
                <a:srgbClr val="66990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056784" cy="1872059"/>
          </a:xfrm>
        </p:spPr>
        <p:txBody>
          <a:bodyPr/>
          <a:lstStyle/>
          <a:p>
            <a:pPr marL="0" indent="0"/>
            <a:r>
              <a:rPr lang="ru-RU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br>
              <a:rPr lang="ru-RU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экологического образования</a:t>
            </a:r>
            <a:endParaRPr lang="ru-RU" sz="4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12776"/>
            <a:ext cx="6768752" cy="29523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6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издать учебно-методический комплекс "Готовим детей к школе" с включением вопросов экологического воспитания;</a:t>
            </a:r>
          </a:p>
        </p:txBody>
      </p:sp>
    </p:spTree>
    <p:extLst>
      <p:ext uri="{BB962C8B-B14F-4D97-AF65-F5344CB8AC3E}">
        <p14:creationId xmlns:p14="http://schemas.microsoft.com/office/powerpoint/2010/main" val="24572142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12776"/>
            <a:ext cx="6768752" cy="29523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600" b="1" i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включить раздел "Экологическое воспитание" в дошкольные образовательные программы;</a:t>
            </a:r>
          </a:p>
        </p:txBody>
      </p:sp>
    </p:spTree>
    <p:extLst>
      <p:ext uri="{BB962C8B-B14F-4D97-AF65-F5344CB8AC3E}">
        <p14:creationId xmlns:p14="http://schemas.microsoft.com/office/powerpoint/2010/main" val="23557696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12776"/>
            <a:ext cx="6768752" cy="352839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6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курсы и проблемные семинары повышения квалификации специалистов по проблемам экологического воспитания дошкольников;</a:t>
            </a:r>
          </a:p>
        </p:txBody>
      </p:sp>
    </p:spTree>
    <p:extLst>
      <p:ext uri="{BB962C8B-B14F-4D97-AF65-F5344CB8AC3E}">
        <p14:creationId xmlns:p14="http://schemas.microsoft.com/office/powerpoint/2010/main" val="25716119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12776"/>
            <a:ext cx="6768752" cy="352839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600" b="1" i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центр инновационных технологий, решающих задачи экологического образования и воспитания дошкольников.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109287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636912"/>
            <a:ext cx="6697662" cy="1079698"/>
          </a:xfrm>
        </p:spPr>
        <p:txBody>
          <a:bodyPr/>
          <a:lstStyle/>
          <a:p>
            <a:pPr marL="0" indent="0">
              <a:buNone/>
            </a:pPr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</a:t>
            </a:r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4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30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Объект 2"/>
          <p:cNvSpPr>
            <a:spLocks noGrp="1"/>
          </p:cNvSpPr>
          <p:nvPr>
            <p:ph idx="1"/>
          </p:nvPr>
        </p:nvSpPr>
        <p:spPr>
          <a:xfrm>
            <a:off x="1042988" y="1773238"/>
            <a:ext cx="7273428" cy="4176712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доступной для ребенка передачи первоначальных знаний об окружающей 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среде и </a:t>
            </a: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ее значении для человека;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Объект 2"/>
          <p:cNvSpPr>
            <a:spLocks noGrp="1"/>
          </p:cNvSpPr>
          <p:nvPr>
            <p:ph idx="1"/>
          </p:nvPr>
        </p:nvSpPr>
        <p:spPr>
          <a:xfrm>
            <a:off x="1079302" y="1916832"/>
            <a:ext cx="6985396" cy="2375842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sz="4400" b="1" i="1" dirty="0">
                <a:solidFill>
                  <a:srgbClr val="5911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воспитанию любви к </a:t>
            </a:r>
            <a:r>
              <a:rPr lang="ru-RU" sz="4400" b="1" i="1" dirty="0" smtClean="0">
                <a:solidFill>
                  <a:srgbClr val="5911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природе и </a:t>
            </a:r>
            <a:r>
              <a:rPr lang="ru-RU" sz="4400" b="1" i="1" dirty="0">
                <a:solidFill>
                  <a:srgbClr val="5911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необходимости ее охраны;</a:t>
            </a:r>
            <a:endParaRPr lang="ru-RU" altLang="ru-RU" sz="4400" b="1" i="1" dirty="0" smtClean="0">
              <a:solidFill>
                <a:srgbClr val="5911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971600" y="1484784"/>
            <a:ext cx="7272808" cy="3528392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sz="4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поддержанию эмоционально-действенного участия в приумножении природных богатств;</a:t>
            </a:r>
            <a:endParaRPr lang="ru-RU" altLang="ru-RU" sz="4400" b="1" i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Объект 2"/>
          <p:cNvSpPr>
            <a:spLocks noGrp="1"/>
          </p:cNvSpPr>
          <p:nvPr>
            <p:ph idx="1"/>
          </p:nvPr>
        </p:nvSpPr>
        <p:spPr>
          <a:xfrm>
            <a:off x="1043608" y="1556792"/>
            <a:ext cx="7273428" cy="4176712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4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у детей экологического мышления и адекватного поведения с осознанием себя неотъемлемой частью природы.</a:t>
            </a:r>
          </a:p>
        </p:txBody>
      </p:sp>
    </p:spTree>
    <p:extLst>
      <p:ext uri="{BB962C8B-B14F-4D97-AF65-F5344CB8AC3E}">
        <p14:creationId xmlns:p14="http://schemas.microsoft.com/office/powerpoint/2010/main" val="137058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272808" cy="1584176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b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экологического воспитания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844824"/>
            <a:ext cx="6985396" cy="4176712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</a:t>
            </a:r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 нового типа с новым экологическим мышлением, способного осознавать последствия своих действий по отношению к окружающей среде и умеющего жить в относительной гармонии с природой.</a:t>
            </a:r>
          </a:p>
        </p:txBody>
      </p:sp>
    </p:spTree>
    <p:extLst>
      <p:ext uri="{BB962C8B-B14F-4D97-AF65-F5344CB8AC3E}">
        <p14:creationId xmlns:p14="http://schemas.microsoft.com/office/powerpoint/2010/main" val="395691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1115616" y="1844824"/>
            <a:ext cx="7272808" cy="4176712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3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системы элементарных научных экологических знаний, доступных пониманию </a:t>
            </a:r>
            <a:r>
              <a:rPr lang="ru-RU" sz="36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36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3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познавательного интереса к миру и природе;</a:t>
            </a:r>
          </a:p>
          <a:p>
            <a:pPr>
              <a:buFont typeface="Wingdings" panose="05000000000000000000" pitchFamily="2" charset="2"/>
              <a:buChar char="v"/>
            </a:pPr>
            <a:endParaRPr lang="ru-RU" altLang="ru-RU" sz="36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42988" y="404812"/>
            <a:ext cx="6351587" cy="1440011"/>
          </a:xfrm>
        </p:spPr>
        <p:txBody>
          <a:bodyPr/>
          <a:lstStyle/>
          <a:p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экологического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дошкольников: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06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Объект 2"/>
          <p:cNvSpPr>
            <a:spLocks noGrp="1"/>
          </p:cNvSpPr>
          <p:nvPr>
            <p:ph idx="1"/>
          </p:nvPr>
        </p:nvSpPr>
        <p:spPr>
          <a:xfrm>
            <a:off x="1043608" y="1556792"/>
            <a:ext cx="7273428" cy="4176712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3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первоначальных умений и навыков, экологически грамотного поведения;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3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гуманного, бережного отношения к миру природы;</a:t>
            </a:r>
          </a:p>
        </p:txBody>
      </p:sp>
    </p:spTree>
    <p:extLst>
      <p:ext uri="{BB962C8B-B14F-4D97-AF65-F5344CB8AC3E}">
        <p14:creationId xmlns:p14="http://schemas.microsoft.com/office/powerpoint/2010/main" val="148057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rNasekomyh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384</Words>
  <Application>Microsoft Office PowerPoint</Application>
  <PresentationFormat>Экран (4:3)</PresentationFormat>
  <Paragraphs>37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MirNasekomyh</vt:lpstr>
      <vt:lpstr>Тема 1. Теоретические основы экологического образования  детей дошкольного возраста</vt:lpstr>
      <vt:lpstr>Цель  дошкольного экологического образования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Задача  экологического воспитания</vt:lpstr>
      <vt:lpstr>Содержание  экологического образования дошкольников: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деканат</dc:creator>
  <dc:description>http://propowerpoint.ru - Бесплатные шаблоны для презентаций. Полезные советы и уроки  _x000d__x000d_
PowerPoint .</dc:description>
  <cp:lastModifiedBy>деканат</cp:lastModifiedBy>
  <cp:revision>7</cp:revision>
  <dcterms:created xsi:type="dcterms:W3CDTF">2015-04-28T11:35:44Z</dcterms:created>
  <dcterms:modified xsi:type="dcterms:W3CDTF">2015-05-04T15:48:38Z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000800c80c0000000000010243100207f8000400038000</vt:lpwstr>
  </property>
</Properties>
</file>