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FF5050"/>
    <a:srgbClr val="FF66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96460-C3A5-4ECC-B3A2-82F56BE1FD1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578F-A100-434C-A9C6-33009AF535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3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EBB639-ACA8-4E2B-A710-CD45FAA2E02B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414489-D544-4820-BD0C-FC7B6BD56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olga-sukhova.ru/images/16.jpg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24744"/>
            <a:ext cx="7128792" cy="5040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3399"/>
                </a:solidFill>
                <a:latin typeface="Gabriola" pitchFamily="82" charset="0"/>
              </a:rPr>
              <a:t>    </a:t>
            </a:r>
            <a:r>
              <a:rPr lang="ru-RU" sz="7100" b="1" i="1" dirty="0" smtClean="0">
                <a:solidFill>
                  <a:srgbClr val="FF5050"/>
                </a:solidFill>
                <a:latin typeface="Gabriola" pitchFamily="82" charset="0"/>
              </a:rPr>
              <a:t>Подарок для подружки</a:t>
            </a:r>
          </a:p>
          <a:p>
            <a:pPr algn="r"/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abriola" pitchFamily="82" charset="0"/>
              <a:cs typeface="Angsana New" pitchFamily="18" charset="-34"/>
            </a:endParaRP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Выполнила ученица 6 класса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Ильинской школы №17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Тихонова Анастасия</a:t>
            </a: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Руководитель </a:t>
            </a:r>
            <a:r>
              <a:rPr lang="ru-RU" sz="2800" b="1" i="1" dirty="0" err="1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Лучко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 С. А.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2014-2015 </a:t>
            </a:r>
            <a:r>
              <a:rPr lang="ru-RU" sz="4400" b="1" i="1" dirty="0" err="1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уч.г</a:t>
            </a:r>
            <a:r>
              <a:rPr lang="ru-RU" sz="4400" b="1" i="1" dirty="0" smtClean="0">
                <a:solidFill>
                  <a:srgbClr val="002060"/>
                </a:solidFill>
                <a:latin typeface="Gabriola" pitchFamily="82" charset="0"/>
                <a:cs typeface="Angsana New" pitchFamily="18" charset="-34"/>
              </a:rPr>
              <a:t>.</a:t>
            </a:r>
            <a:endParaRPr lang="ru-RU" sz="4400" b="1" i="1" dirty="0">
              <a:solidFill>
                <a:srgbClr val="002060"/>
              </a:solidFill>
              <a:latin typeface="Gabriola" pitchFamily="82" charset="0"/>
              <a:cs typeface="Angsana New" pitchFamily="18" charset="-34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/>
              <a:t> </a:t>
            </a:r>
            <a:r>
              <a:rPr lang="ru-RU" sz="3200" i="1" dirty="0" smtClean="0">
                <a:solidFill>
                  <a:srgbClr val="002060"/>
                </a:solidFill>
              </a:rPr>
              <a:t>Творческий проект по технологии</a:t>
            </a:r>
            <a:endParaRPr lang="ru-RU" sz="3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6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4464496" cy="792088"/>
          </a:xfrm>
        </p:spPr>
        <p:txBody>
          <a:bodyPr/>
          <a:lstStyle/>
          <a:p>
            <a:pPr marL="0" indent="0">
              <a:buNone/>
            </a:pPr>
            <a:r>
              <a:rPr lang="ru-RU" sz="3200" i="1" u="sng" dirty="0" smtClean="0">
                <a:solidFill>
                  <a:srgbClr val="002060"/>
                </a:solidFill>
              </a:rPr>
              <a:t>Объемный </a:t>
            </a:r>
            <a:r>
              <a:rPr lang="ru-RU" sz="3200" i="1" u="sng" dirty="0" err="1" smtClean="0">
                <a:solidFill>
                  <a:srgbClr val="002060"/>
                </a:solidFill>
              </a:rPr>
              <a:t>декупаж</a:t>
            </a:r>
            <a:r>
              <a:rPr lang="en-US" sz="3200" i="1" u="sng" dirty="0" smtClean="0">
                <a:solidFill>
                  <a:srgbClr val="002060"/>
                </a:solidFill>
              </a:rPr>
              <a:t>         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88640"/>
            <a:ext cx="3600400" cy="63367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Данный вид </a:t>
            </a:r>
            <a:r>
              <a:rPr lang="ru-RU" sz="2800" b="1" i="1" dirty="0" err="1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декупажа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 создается на поверхностях с выпуклостями, рельефами, неровностями, которые создаются там при помощи текстурных паст, драпировки из тканей, бумаги, и иных натуральных материалов (засушенных трав, 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скорлупы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и т.д.). В результате получается поверхность не простая гладкая, а 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близкая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к барельефу или фреске.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1768043" cy="12993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608513" cy="536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4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4392488" cy="936104"/>
          </a:xfrm>
        </p:spPr>
        <p:txBody>
          <a:bodyPr/>
          <a:lstStyle/>
          <a:p>
            <a:pPr marL="0" indent="0">
              <a:buNone/>
            </a:pPr>
            <a:r>
              <a:rPr lang="ru-RU" sz="3200" i="1" u="sng" dirty="0" smtClean="0">
                <a:solidFill>
                  <a:srgbClr val="002060"/>
                </a:solidFill>
              </a:rPr>
              <a:t>Лоскутный</a:t>
            </a:r>
            <a:r>
              <a:rPr lang="ru-RU" i="1" u="sng" dirty="0" smtClean="0">
                <a:solidFill>
                  <a:srgbClr val="002060"/>
                </a:solidFill>
              </a:rPr>
              <a:t> </a:t>
            </a:r>
            <a:r>
              <a:rPr lang="ru-RU" i="1" u="sng" dirty="0" err="1" smtClean="0">
                <a:solidFill>
                  <a:srgbClr val="002060"/>
                </a:solidFill>
              </a:rPr>
              <a:t>декупаж</a:t>
            </a:r>
            <a:endParaRPr lang="ru-RU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60648"/>
            <a:ext cx="4104456" cy="6408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Это своеобразная смесь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и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печворка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. Изделие украшается кусочками бумаги, наклеенными по принципу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печворка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– лоскутного шитья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.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В работе используется специальная бумага для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декопатча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– она чаще всего имеет цветочные или орнаментальные узоры. Кусочки такой бумаги наклеиваются с перекрытием друг друга, и в итоге создается эффект мозаики. </a:t>
            </a:r>
          </a:p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Сами изделия могут быть любой формы, однако, чаще всего это какие-то фигурки животных или птиц, сделанных из папье-маше, либо предметы мебели.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1984067" cy="29123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392488" cy="475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00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3636085" cy="1512169"/>
          </a:xfrm>
        </p:spPr>
        <p:txBody>
          <a:bodyPr/>
          <a:lstStyle/>
          <a:p>
            <a:pPr marL="0" indent="0">
              <a:buNone/>
            </a:pPr>
            <a:r>
              <a:rPr lang="ru-RU" i="1" u="sng" dirty="0" smtClean="0">
                <a:solidFill>
                  <a:srgbClr val="002060"/>
                </a:solidFill>
              </a:rPr>
              <a:t>Материалы и инструменты для работы</a:t>
            </a:r>
            <a:endParaRPr lang="ru-RU" i="1" u="sng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24744"/>
            <a:ext cx="4370263" cy="37043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2492896"/>
            <a:ext cx="3388660" cy="237626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Для декорирования шкатулки я решила использовать классический вид </a:t>
            </a:r>
            <a:r>
              <a:rPr lang="ru-RU" sz="2800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endParaRPr lang="ru-RU" sz="2800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Декорирование шкатулки </a:t>
            </a:r>
            <a:endParaRPr lang="ru-RU" sz="3600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0" t="-353"/>
          <a:stretch/>
        </p:blipFill>
        <p:spPr>
          <a:xfrm>
            <a:off x="107504" y="980728"/>
            <a:ext cx="4405224" cy="2856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6480" y="980728"/>
            <a:ext cx="4389784" cy="2808312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933056"/>
            <a:ext cx="4392488" cy="2650403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6248" y="3933056"/>
            <a:ext cx="4410248" cy="2650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3636085" cy="1080121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u="sng" dirty="0" smtClean="0">
                <a:solidFill>
                  <a:srgbClr val="002060"/>
                </a:solidFill>
              </a:rPr>
              <a:t>Итоги проекта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908720"/>
            <a:ext cx="3909392" cy="43938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988840"/>
            <a:ext cx="3388660" cy="213951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В результате работы над проектом, у меня получилась очень симпатичная шкатулка. Я думаю, что моя подружка будет довольна.</a:t>
            </a:r>
            <a:endParaRPr lang="ru-RU" sz="2800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600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Литература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>
          <a:xfrm>
            <a:off x="1115616" y="1988840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 1. </a:t>
            </a: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О. </a:t>
            </a:r>
            <a:r>
              <a:rPr lang="ru-RU" b="1" i="1" dirty="0" err="1" smtClean="0">
                <a:solidFill>
                  <a:srgbClr val="002060"/>
                </a:solidFill>
                <a:latin typeface="Gabriola" pitchFamily="82" charset="0"/>
              </a:rPr>
              <a:t>Вешкина</a:t>
            </a: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  </a:t>
            </a:r>
            <a:r>
              <a:rPr lang="ru-RU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</a:t>
            </a: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. Стильные идеи шаг за шагом. Издательство: АСТ 2010,</a:t>
            </a:r>
            <a:b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64 стр.;</a:t>
            </a:r>
          </a:p>
          <a:p>
            <a:pPr marL="4572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2. М. Петрова  Большая энциклопедия </a:t>
            </a:r>
            <a:r>
              <a:rPr lang="ru-RU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. Издательство: АСТ 2014, 240 стр.</a:t>
            </a:r>
          </a:p>
          <a:p>
            <a:pPr marL="45720" indent="0">
              <a:buNone/>
            </a:pPr>
            <a:r>
              <a:rPr lang="ru-RU" b="1" i="1" smtClean="0">
                <a:solidFill>
                  <a:srgbClr val="002060"/>
                </a:solidFill>
                <a:latin typeface="Gabriola" pitchFamily="82" charset="0"/>
              </a:rPr>
              <a:t>3. Интернет </a:t>
            </a:r>
            <a:r>
              <a:rPr lang="ru-RU" b="1" i="1" dirty="0" smtClean="0">
                <a:solidFill>
                  <a:srgbClr val="002060"/>
                </a:solidFill>
                <a:latin typeface="Gabriola" pitchFamily="82" charset="0"/>
              </a:rPr>
              <a:t>ресурс.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334200" cy="1008112"/>
          </a:xfrm>
        </p:spPr>
        <p:txBody>
          <a:bodyPr/>
          <a:lstStyle/>
          <a:p>
            <a:pPr marL="0" indent="0" algn="ctr">
              <a:buNone/>
            </a:pP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Смотреть картинки - Смотреть картинки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2916"/>
            <a:ext cx="7122482" cy="668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3636085" cy="1296143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Обоснование возникшей проблемы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548680"/>
            <a:ext cx="3816424" cy="590465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У моей подружки скоро день рождения, и она меня пригласила на праздник.  Я  долго думала, что ей подарить? Ходила по магазинам,  и не  могла ничего выбрать. И тут на уроке технологии учитель сказала мне, что лучший подарок, это подарок сделанный своими руками, потому что  в него мы вкладываем душу. Я решила, что для подружки я сделаю подарок сама. Но что же мне сделать</a:t>
            </a:r>
            <a:r>
              <a:rPr lang="en-US" sz="2800" b="1" i="1" dirty="0" smtClean="0">
                <a:solidFill>
                  <a:srgbClr val="002060"/>
                </a:solidFill>
                <a:latin typeface="Gabriola" pitchFamily="82" charset="0"/>
              </a:rPr>
              <a:t> ?</a:t>
            </a:r>
          </a:p>
          <a:p>
            <a:pPr marL="45720" indent="0">
              <a:buNone/>
            </a:pPr>
            <a:endParaRPr lang="ru-RU" sz="2800" dirty="0" smtClean="0">
              <a:latin typeface="Gabriola" pitchFamily="82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43608" y="1916832"/>
            <a:ext cx="3388660" cy="3936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подарок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4800534" cy="3600400"/>
          </a:xfrm>
        </p:spPr>
      </p:pic>
    </p:spTree>
    <p:extLst>
      <p:ext uri="{BB962C8B-B14F-4D97-AF65-F5344CB8AC3E}">
        <p14:creationId xmlns:p14="http://schemas.microsoft.com/office/powerpoint/2010/main" val="223774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Как правильно выбрать подарок</a:t>
            </a:r>
            <a:r>
              <a:rPr lang="en-US" sz="3600" i="1" dirty="0" smtClean="0">
                <a:solidFill>
                  <a:srgbClr val="002060"/>
                </a:solidFill>
              </a:rPr>
              <a:t>?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052736"/>
            <a:ext cx="8064896" cy="53285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 smtClean="0">
              <a:latin typeface="Gabriola" pitchFamily="82" charset="0"/>
            </a:endParaRPr>
          </a:p>
          <a:p>
            <a:pPr marL="45720" indent="0">
              <a:buNone/>
            </a:pPr>
            <a:endParaRPr lang="en-US" sz="2800" dirty="0">
              <a:latin typeface="Gabriola" pitchFamily="82" charset="0"/>
            </a:endParaRPr>
          </a:p>
          <a:p>
            <a:pPr marL="45720" indent="0">
              <a:buNone/>
            </a:pPr>
            <a:endParaRPr lang="ru-RU" sz="2800" dirty="0" smtClean="0">
              <a:latin typeface="Gabriola" pitchFamily="82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814741">
            <a:off x="1512060" y="1493351"/>
            <a:ext cx="288032" cy="1080120"/>
          </a:xfrm>
          <a:prstGeom prst="down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9844362">
            <a:off x="7193862" y="1599050"/>
            <a:ext cx="288032" cy="1080120"/>
          </a:xfrm>
          <a:prstGeom prst="down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19" y="2997768"/>
            <a:ext cx="2016224" cy="23754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Учитывайте пожелания и вкус того, кому предназначен подарок.</a:t>
            </a: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endParaRPr lang="ru-RU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1760" y="3356992"/>
            <a:ext cx="2016224" cy="32403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Используйте собственные наблюдения. Сделайте все возможное для того, чтобы подарок был желанным.</a:t>
            </a:r>
            <a:b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</a:br>
            <a:endParaRPr lang="ru-RU" sz="2400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6256" y="2996952"/>
            <a:ext cx="2003363" cy="24482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abriola" pitchFamily="82" charset="0"/>
              </a:rPr>
              <a:t>Не нужно дарить очень дорогие подарки, чтобы не поставить именинника в неловкое положение.</a:t>
            </a:r>
            <a:endParaRPr lang="ru-RU" sz="2000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4008" y="3356992"/>
            <a:ext cx="2069860" cy="33123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Gabriola" pitchFamily="82" charset="0"/>
              </a:rPr>
              <a:t>Желательно, чтобы подарок был оригинальным. На нем должен быть «отпечаток» вашего нежного отношения к человеку. </a:t>
            </a:r>
            <a:br>
              <a:rPr lang="ru-RU" sz="2000" b="1" i="1" dirty="0" smtClean="0">
                <a:solidFill>
                  <a:srgbClr val="002060"/>
                </a:solidFill>
                <a:latin typeface="Gabriola" pitchFamily="82" charset="0"/>
              </a:rPr>
            </a:br>
            <a:endParaRPr lang="ru-RU" sz="2000" b="1" i="1" dirty="0" smtClean="0">
              <a:solidFill>
                <a:srgbClr val="002060"/>
              </a:solidFill>
              <a:latin typeface="Gabriola" pitchFamily="82" charset="0"/>
            </a:endParaRPr>
          </a:p>
          <a:p>
            <a:pPr marL="4572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131840" y="1628799"/>
            <a:ext cx="432048" cy="1512169"/>
          </a:xfrm>
          <a:prstGeom prst="down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5270267" y="1597566"/>
            <a:ext cx="432048" cy="1471394"/>
          </a:xfrm>
          <a:prstGeom prst="downArrow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i="1" dirty="0" smtClean="0">
                <a:solidFill>
                  <a:srgbClr val="002060"/>
                </a:solidFill>
              </a:rPr>
              <a:t>Решение проблемы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772816"/>
            <a:ext cx="6400800" cy="405078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Теперь я знаю, как выбирать подарки!</a:t>
            </a:r>
          </a:p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И вот однажды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я пришла к подружке в гости и увидела, что у неё много украшений, которые просто валялись во всяких баночках . И я решила подарить ей 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шкатулку для украшений, выполненную в технике </a:t>
            </a:r>
            <a:r>
              <a:rPr lang="ru-RU" sz="2800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, так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как 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такие изделия всегда красивые и необычные.</a:t>
            </a:r>
          </a:p>
          <a:p>
            <a:pPr marL="45720" indent="0">
              <a:buNone/>
            </a:pPr>
            <a:endParaRPr lang="ru-RU" sz="2800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  <a:p>
            <a:pPr marL="4572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53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944559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Что такое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</a:rPr>
              <a:t>декупаж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25000"/>
                  </a:schemeClr>
                </a:solidFill>
              </a:rPr>
              <a:t>?!?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3456384" cy="525658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Декупаж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(название происходит от глагола </a:t>
            </a:r>
            <a:r>
              <a:rPr lang="ru-RU" sz="2400" b="1" i="1" dirty="0" err="1" smtClean="0">
                <a:solidFill>
                  <a:srgbClr val="002060"/>
                </a:solidFill>
                <a:latin typeface="Gabriola" pitchFamily="82" charset="0"/>
              </a:rPr>
              <a:t>decouper-‘вырезать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’ )-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это искусство украшения предметов путем наклеивания вырезок цветной бумаги в сочетании со специальными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эффектами.  Такими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как раскрашивание, вырезание, покрытие сусальным золотом и прочие.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Свое название это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искусство получило во Франции. </a:t>
            </a:r>
            <a:r>
              <a:rPr lang="ru-RU" sz="2400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,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как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искусство,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получило большую популярность в 17-ом — 18-ом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веках. </a:t>
            </a:r>
            <a:endParaRPr lang="ru-RU" sz="2400" b="1" i="1" dirty="0">
              <a:solidFill>
                <a:srgbClr val="002060"/>
              </a:solidFill>
              <a:latin typeface="Gabriola" pitchFamily="82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</p:txBody>
      </p:sp>
      <p:pic>
        <p:nvPicPr>
          <p:cNvPr id="5" name="Объект 4" descr="Тарелки декупажа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5401097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62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Виды </a:t>
            </a:r>
            <a:r>
              <a:rPr lang="ru-RU" i="1" dirty="0" err="1" smtClean="0">
                <a:solidFill>
                  <a:srgbClr val="002060"/>
                </a:solidFill>
              </a:rPr>
              <a:t>декупажа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>
          <a:xfrm>
            <a:off x="755576" y="1340768"/>
            <a:ext cx="7632848" cy="489654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sz="2800" dirty="0" smtClean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  <a:p>
            <a:pPr marL="4572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Каждый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из них существенно отличается от другого, хотя все они и имеют одно общее –базовую технику выполнения работы. Выбор того или иного вида зависит, прежде всего от того, какую поверхность нужно задекорировать, и какой эффект нужно при этом получить. </a:t>
            </a:r>
            <a:b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Рассмотрим все эти виды подробнее.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51520" y="1268760"/>
            <a:ext cx="2664296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Простой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(классический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)</a:t>
            </a:r>
          </a:p>
        </p:txBody>
      </p:sp>
      <p:sp>
        <p:nvSpPr>
          <p:cNvPr id="18" name="Овал 17"/>
          <p:cNvSpPr/>
          <p:nvPr/>
        </p:nvSpPr>
        <p:spPr>
          <a:xfrm>
            <a:off x="3203848" y="1268760"/>
            <a:ext cx="2808312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Gabriola" pitchFamily="82" charset="0"/>
              </a:rPr>
              <a:t>О</a:t>
            </a:r>
            <a:r>
              <a:rPr lang="ru-RU" sz="3200" b="1" i="1" dirty="0" smtClean="0">
                <a:solidFill>
                  <a:srgbClr val="002060"/>
                </a:solidFill>
                <a:latin typeface="Gabriola" pitchFamily="82" charset="0"/>
              </a:rPr>
              <a:t>братный</a:t>
            </a:r>
            <a:endParaRPr lang="ru-RU" sz="3200" b="1" i="1" dirty="0">
              <a:solidFill>
                <a:srgbClr val="002060"/>
              </a:solidFill>
              <a:latin typeface="Gabriola" pitchFamily="82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156176" y="1268760"/>
            <a:ext cx="2739425" cy="12961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Х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удожественный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(дымчатый)</a:t>
            </a:r>
          </a:p>
        </p:txBody>
      </p:sp>
      <p:sp>
        <p:nvSpPr>
          <p:cNvPr id="21" name="Овал 20"/>
          <p:cNvSpPr/>
          <p:nvPr/>
        </p:nvSpPr>
        <p:spPr>
          <a:xfrm>
            <a:off x="1583668" y="2636911"/>
            <a:ext cx="2592288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О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бъемный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(3D </a:t>
            </a:r>
            <a:r>
              <a:rPr lang="ru-RU" sz="2800" b="1" i="1" dirty="0" err="1">
                <a:solidFill>
                  <a:srgbClr val="002060"/>
                </a:solidFill>
                <a:latin typeface="Gabriola" pitchFamily="82" charset="0"/>
              </a:rPr>
              <a:t>декупаж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)</a:t>
            </a:r>
          </a:p>
        </p:txBody>
      </p:sp>
      <p:sp>
        <p:nvSpPr>
          <p:cNvPr id="22" name="Овал 21"/>
          <p:cNvSpPr/>
          <p:nvPr/>
        </p:nvSpPr>
        <p:spPr>
          <a:xfrm>
            <a:off x="5079177" y="2636912"/>
            <a:ext cx="2448272" cy="136815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err="1">
                <a:solidFill>
                  <a:srgbClr val="002060"/>
                </a:solidFill>
                <a:latin typeface="Gabriola" pitchFamily="82" charset="0"/>
              </a:rPr>
              <a:t>Д</a:t>
            </a:r>
            <a:r>
              <a:rPr lang="ru-RU" sz="2800" b="1" i="1" dirty="0" err="1" smtClean="0">
                <a:solidFill>
                  <a:srgbClr val="002060"/>
                </a:solidFill>
                <a:latin typeface="Gabriola" pitchFamily="82" charset="0"/>
              </a:rPr>
              <a:t>екопатч</a:t>
            </a:r>
            <a:r>
              <a:rPr lang="ru-RU" sz="2800" b="1" i="1" dirty="0" smtClean="0">
                <a:solidFill>
                  <a:srgbClr val="002060"/>
                </a:solidFill>
                <a:latin typeface="Gabriola" pitchFamily="82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Gabriola" pitchFamily="82" charset="0"/>
              </a:rPr>
              <a:t>(лоскутный)</a:t>
            </a:r>
          </a:p>
        </p:txBody>
      </p:sp>
    </p:spTree>
    <p:extLst>
      <p:ext uri="{BB962C8B-B14F-4D97-AF65-F5344CB8AC3E}">
        <p14:creationId xmlns:p14="http://schemas.microsoft.com/office/powerpoint/2010/main" val="14058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1567" y="116632"/>
            <a:ext cx="4098188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u="sng" dirty="0" smtClean="0">
                <a:solidFill>
                  <a:srgbClr val="002060"/>
                </a:solidFill>
              </a:rPr>
              <a:t>Простой </a:t>
            </a:r>
            <a:r>
              <a:rPr lang="ru-RU" sz="3200" i="1" u="sng" dirty="0" err="1" smtClean="0">
                <a:solidFill>
                  <a:srgbClr val="002060"/>
                </a:solidFill>
              </a:rPr>
              <a:t>декупаж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83967" y="116632"/>
            <a:ext cx="4752529" cy="6480720"/>
          </a:xfrm>
        </p:spPr>
        <p:txBody>
          <a:bodyPr>
            <a:normAutofit fontScale="92500" lnSpcReduction="10000"/>
          </a:bodyPr>
          <a:lstStyle/>
          <a:p>
            <a:pPr marL="365760" lvl="1" indent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Это самый известный, распространенный, и, в то же время, самый простой вид </a:t>
            </a:r>
            <a:r>
              <a:rPr lang="ru-RU" sz="2600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. Подготовленная картинка приклеивается на поверхность (деревянную, металлическую, керамическую, стеклянную, пластмассовую) с помощью специального </a:t>
            </a:r>
            <a:r>
              <a:rPr lang="ru-RU" sz="2600" b="1" i="1" dirty="0" err="1" smtClean="0">
                <a:solidFill>
                  <a:srgbClr val="002060"/>
                </a:solidFill>
                <a:latin typeface="Gabriola" pitchFamily="82" charset="0"/>
              </a:rPr>
              <a:t>декупажного</a:t>
            </a: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                                                           клея, либо клея ПВА. </a:t>
            </a:r>
          </a:p>
          <a:p>
            <a:pPr marL="365760" lvl="1" indent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После 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наклеивания картинка тщательно просушивается на воздухе, либо с помощью горячего фена, а затем покрывается несколькими слоями финишного лака. </a:t>
            </a:r>
            <a:endParaRPr lang="ru-RU" sz="2600" b="1" i="1" dirty="0" smtClean="0">
              <a:solidFill>
                <a:srgbClr val="002060"/>
              </a:solidFill>
              <a:latin typeface="Gabriola" pitchFamily="82" charset="0"/>
            </a:endParaRPr>
          </a:p>
          <a:p>
            <a:pPr marL="365760" lvl="1" indent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Перед 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нанесением слоев финишного лака, изделие можно состарить – сделать кракелюр.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39552" y="2204864"/>
            <a:ext cx="3327117" cy="10593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298235" cy="491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269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4248472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i="1" u="sng" dirty="0" smtClean="0">
                <a:solidFill>
                  <a:srgbClr val="002060"/>
                </a:solidFill>
              </a:rPr>
              <a:t>Обратный </a:t>
            </a:r>
            <a:r>
              <a:rPr lang="ru-RU" sz="3200" i="1" u="sng" dirty="0" err="1" smtClean="0">
                <a:solidFill>
                  <a:srgbClr val="002060"/>
                </a:solidFill>
              </a:rPr>
              <a:t>декупаж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88640"/>
            <a:ext cx="4608512" cy="6480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Само слово «обратный» уже говорит о том, что в данном виде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все делается в обратном порядке – весь процесс работы производится в точности до наоборот. Этот вид применяется в основном на прозрачных поверхностях, на стеклянной прозрачной посуде – тарелках, блюдах, стеклянных витражах и т.д.</a:t>
            </a:r>
          </a:p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Картинка приклеивается с обратной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стороны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декорируемого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предмета.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В результате, картинка просвечивается сквозь стекло.</a:t>
            </a:r>
          </a:p>
          <a:p>
            <a:pPr marL="4572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Последовательность работы при обратном </a:t>
            </a:r>
            <a:r>
              <a:rPr lang="ru-RU" sz="2400" b="1" i="1" dirty="0" err="1">
                <a:solidFill>
                  <a:srgbClr val="002060"/>
                </a:solidFill>
                <a:latin typeface="Gabriola" pitchFamily="82" charset="0"/>
              </a:rPr>
              <a:t>декупаже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 примерно такая: </a:t>
            </a:r>
            <a:r>
              <a:rPr lang="ru-RU" sz="2400" b="1" i="1" dirty="0" smtClean="0">
                <a:solidFill>
                  <a:srgbClr val="002060"/>
                </a:solidFill>
                <a:latin typeface="Gabriola" pitchFamily="82" charset="0"/>
              </a:rPr>
              <a:t>кракелюр, </a:t>
            </a:r>
            <a:r>
              <a:rPr lang="ru-RU" sz="2400" b="1" i="1" dirty="0">
                <a:solidFill>
                  <a:srgbClr val="002060"/>
                </a:solidFill>
                <a:latin typeface="Gabriola" pitchFamily="82" charset="0"/>
              </a:rPr>
              <a:t>декорирование, наклеивание картинки, нанесение слоев краски-основы, закрепление работы лаком.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133599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http://olga-sukhova.ru/images/16.jpg">
            <a:hlinkClick r:id="rId2" tgtFrame="&quot;_blank&quot;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176464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88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3636085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rgbClr val="002060"/>
                </a:solidFill>
              </a:rPr>
              <a:t>Художественных </a:t>
            </a:r>
            <a:r>
              <a:rPr lang="ru-RU" i="1" u="sng" dirty="0" err="1" smtClean="0">
                <a:solidFill>
                  <a:srgbClr val="002060"/>
                </a:solidFill>
              </a:rPr>
              <a:t>декупаж</a:t>
            </a:r>
            <a:endParaRPr lang="ru-RU" i="1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88640"/>
            <a:ext cx="4392488" cy="640871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Это практически то же самое, что и прямой </a:t>
            </a:r>
            <a:r>
              <a:rPr lang="ru-RU" sz="2600" b="1" i="1" dirty="0" err="1">
                <a:solidFill>
                  <a:srgbClr val="002060"/>
                </a:solidFill>
                <a:latin typeface="Gabriola" pitchFamily="82" charset="0"/>
              </a:rPr>
              <a:t>декупаж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 (или обратный), однако здесь дополнительно идет художественная подрисовка </a:t>
            </a: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картинки 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и списывание ее, тем самым, полностью с фоном поверхности. </a:t>
            </a:r>
            <a:endParaRPr lang="ru-RU" sz="2600" b="1" i="1" dirty="0" smtClean="0">
              <a:solidFill>
                <a:srgbClr val="002060"/>
              </a:solidFill>
              <a:latin typeface="Gabriola" pitchFamily="82" charset="0"/>
            </a:endParaRPr>
          </a:p>
          <a:p>
            <a:pPr marL="45720" indent="0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Используется 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этот вид </a:t>
            </a:r>
            <a:r>
              <a:rPr lang="ru-RU" sz="2600" b="1" i="1" dirty="0" err="1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, к примеру, в случае, если вы имеете картинку, которая не охватывает собой всю поверхность изделия, она маленькая. В этом случае, картинку приклеивают к поверхности, а затем дорисовывают красками пустые пространства вокруг нее в стиле рисунка </a:t>
            </a:r>
            <a:r>
              <a:rPr lang="ru-RU" sz="2600" b="1" i="1" dirty="0" smtClean="0">
                <a:solidFill>
                  <a:srgbClr val="002060"/>
                </a:solidFill>
                <a:latin typeface="Gabriola" pitchFamily="82" charset="0"/>
              </a:rPr>
              <a:t>картинки.</a:t>
            </a:r>
            <a:endParaRPr lang="ru-RU" sz="2600" b="1" i="1" dirty="0">
              <a:solidFill>
                <a:srgbClr val="002060"/>
              </a:solidFill>
              <a:latin typeface="Gabriola" pitchFamily="82" charset="0"/>
            </a:endParaRPr>
          </a:p>
          <a:p>
            <a:pPr marL="45720" indent="0">
              <a:buNone/>
            </a:pP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Это наиболее сложный, и в то же время, самый красивый вид </a:t>
            </a:r>
            <a:r>
              <a:rPr lang="ru-RU" sz="2600" b="1" i="1" dirty="0" err="1">
                <a:solidFill>
                  <a:srgbClr val="002060"/>
                </a:solidFill>
                <a:latin typeface="Gabriola" pitchFamily="82" charset="0"/>
              </a:rPr>
              <a:t>декупажа</a:t>
            </a:r>
            <a:r>
              <a:rPr lang="ru-RU" sz="2600" b="1" i="1" dirty="0">
                <a:solidFill>
                  <a:srgbClr val="002060"/>
                </a:solidFill>
                <a:latin typeface="Gabriola" pitchFamily="82" charset="0"/>
              </a:rPr>
              <a:t>. Качество здесь зависит от мастерства </a:t>
            </a:r>
            <a:r>
              <a:rPr lang="ru-RU" sz="2600" b="1" i="1" dirty="0" err="1">
                <a:solidFill>
                  <a:srgbClr val="002060"/>
                </a:solidFill>
                <a:latin typeface="Gabriola" pitchFamily="82" charset="0"/>
              </a:rPr>
              <a:t>декупажницы</a:t>
            </a:r>
            <a:r>
              <a:rPr lang="ru-RU" sz="2600" b="1" i="1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2348880"/>
            <a:ext cx="72008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176464" cy="444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38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419</TotalTime>
  <Words>760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Творческий проект по технологии</vt:lpstr>
      <vt:lpstr>Обоснование возникшей проблемы</vt:lpstr>
      <vt:lpstr>Как правильно выбрать подарок?</vt:lpstr>
      <vt:lpstr>Решение проблемы</vt:lpstr>
      <vt:lpstr>Что такое декупаж ?!?</vt:lpstr>
      <vt:lpstr>Виды декупажа</vt:lpstr>
      <vt:lpstr>Простой декупаж</vt:lpstr>
      <vt:lpstr>Обратный декупаж</vt:lpstr>
      <vt:lpstr>Художественных декупаж</vt:lpstr>
      <vt:lpstr>Объемный декупаж         </vt:lpstr>
      <vt:lpstr>Лоскутный декупаж</vt:lpstr>
      <vt:lpstr>Материалы и инструменты для работы</vt:lpstr>
      <vt:lpstr>Декорирование шкатулки </vt:lpstr>
      <vt:lpstr>Итоги проекта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52</cp:revision>
  <dcterms:created xsi:type="dcterms:W3CDTF">2015-03-31T10:14:29Z</dcterms:created>
  <dcterms:modified xsi:type="dcterms:W3CDTF">2015-10-08T10:26:12Z</dcterms:modified>
</cp:coreProperties>
</file>