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7"/>
  </p:notesMasterIdLst>
  <p:sldIdLst>
    <p:sldId id="256" r:id="rId2"/>
    <p:sldId id="257" r:id="rId3"/>
    <p:sldId id="263" r:id="rId4"/>
    <p:sldId id="258" r:id="rId5"/>
    <p:sldId id="265" r:id="rId6"/>
    <p:sldId id="269" r:id="rId7"/>
    <p:sldId id="266" r:id="rId8"/>
    <p:sldId id="267" r:id="rId9"/>
    <p:sldId id="264" r:id="rId10"/>
    <p:sldId id="259" r:id="rId11"/>
    <p:sldId id="260" r:id="rId12"/>
    <p:sldId id="270" r:id="rId13"/>
    <p:sldId id="261" r:id="rId14"/>
    <p:sldId id="268" r:id="rId15"/>
    <p:sldId id="26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50E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3E8155-1D3F-4AC0-BDA2-16EE92C00D1A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47EB5B-5B17-4094-9240-2AB761162C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7EB5B-5B17-4094-9240-2AB761162C6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7EB5B-5B17-4094-9240-2AB761162C6E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7EB5B-5B17-4094-9240-2AB761162C6E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7EB5B-5B17-4094-9240-2AB761162C6E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7EB5B-5B17-4094-9240-2AB761162C6E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7EB5B-5B17-4094-9240-2AB761162C6E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7EB5B-5B17-4094-9240-2AB761162C6E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7EB5B-5B17-4094-9240-2AB761162C6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7EB5B-5B17-4094-9240-2AB761162C6E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7EB5B-5B17-4094-9240-2AB761162C6E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7EB5B-5B17-4094-9240-2AB761162C6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7EB5B-5B17-4094-9240-2AB761162C6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7EB5B-5B17-4094-9240-2AB761162C6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7EB5B-5B17-4094-9240-2AB761162C6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7EB5B-5B17-4094-9240-2AB761162C6E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6EE57-1207-46B2-A026-8DACB12DD8E5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81632-C710-4B04-8B6F-D6BCBB03B3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6EE57-1207-46B2-A026-8DACB12DD8E5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81632-C710-4B04-8B6F-D6BCBB03B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6EE57-1207-46B2-A026-8DACB12DD8E5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81632-C710-4B04-8B6F-D6BCBB03B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6EE57-1207-46B2-A026-8DACB12DD8E5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81632-C710-4B04-8B6F-D6BCBB03B3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6EE57-1207-46B2-A026-8DACB12DD8E5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81632-C710-4B04-8B6F-D6BCBB03B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6EE57-1207-46B2-A026-8DACB12DD8E5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81632-C710-4B04-8B6F-D6BCBB03B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6EE57-1207-46B2-A026-8DACB12DD8E5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81632-C710-4B04-8B6F-D6BCBB03B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6EE57-1207-46B2-A026-8DACB12DD8E5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81632-C710-4B04-8B6F-D6BCBB03B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6EE57-1207-46B2-A026-8DACB12DD8E5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81632-C710-4B04-8B6F-D6BCBB03B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6EE57-1207-46B2-A026-8DACB12DD8E5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81632-C710-4B04-8B6F-D6BCBB03B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6EE57-1207-46B2-A026-8DACB12DD8E5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81632-C710-4B04-8B6F-D6BCBB03B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CD26EE57-1207-46B2-A026-8DACB12DD8E5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14B81632-C710-4B04-8B6F-D6BCBB03B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3" Type="http://schemas.openxmlformats.org/officeDocument/2006/relationships/image" Target="../media/image7.gif"/><Relationship Id="rId7" Type="http://schemas.openxmlformats.org/officeDocument/2006/relationships/image" Target="../media/image1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gif"/><Relationship Id="rId11" Type="http://schemas.openxmlformats.org/officeDocument/2006/relationships/image" Target="../media/image15.gif"/><Relationship Id="rId5" Type="http://schemas.openxmlformats.org/officeDocument/2006/relationships/image" Target="../media/image9.gif"/><Relationship Id="rId10" Type="http://schemas.openxmlformats.org/officeDocument/2006/relationships/image" Target="../media/image14.gif"/><Relationship Id="rId4" Type="http://schemas.openxmlformats.org/officeDocument/2006/relationships/image" Target="../media/image8.gif"/><Relationship Id="rId9" Type="http://schemas.openxmlformats.org/officeDocument/2006/relationships/image" Target="../media/image13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ru-RU" sz="6600" dirty="0" smtClean="0">
                <a:effectLst/>
                <a:latin typeface="Times New Roman"/>
                <a:ea typeface="Times New Roman"/>
              </a:rPr>
              <a:t>(</a:t>
            </a:r>
            <a:r>
              <a:rPr lang="en-US" sz="6600" dirty="0" smtClean="0">
                <a:effectLst/>
                <a:latin typeface="Times New Roman"/>
                <a:ea typeface="Times New Roman"/>
              </a:rPr>
              <a:t>Smart Home</a:t>
            </a:r>
            <a:r>
              <a:rPr lang="ru-RU" sz="6600" dirty="0" smtClean="0">
                <a:effectLst/>
                <a:latin typeface="Times New Roman"/>
                <a:ea typeface="Times New Roman"/>
              </a:rPr>
              <a:t>)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8800" dirty="0" smtClean="0"/>
              <a:t>Умный дом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xmlns="" val="125734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642194"/>
          </a:xfrm>
        </p:spPr>
        <p:txBody>
          <a:bodyPr/>
          <a:lstStyle/>
          <a:p>
            <a:r>
              <a:rPr lang="ru-RU" sz="4400" b="1" dirty="0" smtClean="0">
                <a:solidFill>
                  <a:srgbClr val="FFC000"/>
                </a:solidFill>
              </a:rPr>
              <a:t>«Компьютер всему голова»</a:t>
            </a:r>
            <a:br>
              <a:rPr lang="ru-RU" sz="4400" b="1" dirty="0" smtClean="0">
                <a:solidFill>
                  <a:srgbClr val="FFC000"/>
                </a:solidFill>
              </a:rPr>
            </a:br>
            <a:r>
              <a:rPr lang="ru-RU" sz="2400" b="1" dirty="0" smtClean="0">
                <a:solidFill>
                  <a:srgbClr val="FFC000"/>
                </a:solidFill>
              </a:rPr>
              <a:t>или</a:t>
            </a:r>
            <a:r>
              <a:rPr lang="ru-RU" sz="4400" b="1" dirty="0" smtClean="0">
                <a:solidFill>
                  <a:srgbClr val="FFC000"/>
                </a:solidFill>
              </a:rPr>
              <a:t> как  работает эта система?</a:t>
            </a:r>
            <a:endParaRPr lang="ru-RU" sz="4400" b="1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772816"/>
            <a:ext cx="7924800" cy="4114800"/>
          </a:xfrm>
        </p:spPr>
        <p:txBody>
          <a:bodyPr>
            <a:normAutofit/>
          </a:bodyPr>
          <a:lstStyle/>
          <a:p>
            <a:endParaRPr lang="ru-RU" sz="3200" dirty="0" smtClean="0"/>
          </a:p>
          <a:p>
            <a:r>
              <a:rPr lang="ru-RU" sz="3200" dirty="0" smtClean="0"/>
              <a:t>На сегодняшний день управлять умным домом можно с помощью:</a:t>
            </a:r>
          </a:p>
          <a:p>
            <a:r>
              <a:rPr lang="ru-RU" sz="3200" dirty="0" smtClean="0"/>
              <a:t> ♦сенсорной панели</a:t>
            </a:r>
            <a:br>
              <a:rPr lang="ru-RU" sz="3200" dirty="0" smtClean="0"/>
            </a:br>
            <a:r>
              <a:rPr lang="ru-RU" sz="3200" dirty="0" smtClean="0"/>
              <a:t>♦мобильного устройства </a:t>
            </a:r>
            <a:br>
              <a:rPr lang="ru-RU" sz="3200" dirty="0" smtClean="0"/>
            </a:br>
            <a:r>
              <a:rPr lang="ru-RU" sz="3200" dirty="0" smtClean="0"/>
              <a:t> ♦персонального компьютера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63454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>
                <a:solidFill>
                  <a:srgbClr val="FFC000"/>
                </a:solidFill>
              </a:rPr>
              <a:t>Стоимость системы </a:t>
            </a:r>
            <a:endParaRPr lang="ru-RU" sz="4400" b="1" dirty="0">
              <a:solidFill>
                <a:srgbClr val="FFC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714488"/>
            <a:ext cx="8072494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 smtClean="0"/>
              <a:t>Калькулятор стоимости</a:t>
            </a:r>
          </a:p>
          <a:p>
            <a:endParaRPr lang="ru-RU" sz="2000" dirty="0" smtClean="0"/>
          </a:p>
          <a:p>
            <a:r>
              <a:rPr lang="ru-RU" sz="2000" dirty="0" smtClean="0"/>
              <a:t>Введите площадь Вашей квартиры или дома:   Площадь – 70 м2</a:t>
            </a:r>
          </a:p>
          <a:p>
            <a:endParaRPr lang="ru-RU" sz="2000" dirty="0" smtClean="0"/>
          </a:p>
          <a:p>
            <a:r>
              <a:rPr lang="ru-RU" sz="2000" dirty="0" smtClean="0"/>
              <a:t>			</a:t>
            </a:r>
            <a:r>
              <a:rPr lang="ru-RU" sz="2000" b="1" dirty="0" err="1" smtClean="0">
                <a:solidFill>
                  <a:srgbClr val="FFFF00"/>
                </a:solidFill>
              </a:rPr>
              <a:t>Бюджетно</a:t>
            </a:r>
            <a:r>
              <a:rPr lang="ru-RU" sz="2000" b="1" dirty="0" smtClean="0">
                <a:solidFill>
                  <a:srgbClr val="FFFF00"/>
                </a:solidFill>
              </a:rPr>
              <a:t>	Идеально	 </a:t>
            </a:r>
            <a:r>
              <a:rPr lang="ru-RU" sz="2000" b="1" dirty="0" smtClean="0">
                <a:solidFill>
                  <a:srgbClr val="FFFF00"/>
                </a:solidFill>
              </a:rPr>
              <a:t>Эксклюзивно</a:t>
            </a:r>
            <a:endParaRPr lang="ru-RU" sz="2000" b="1" dirty="0" smtClean="0">
              <a:solidFill>
                <a:srgbClr val="FFFF00"/>
              </a:solidFill>
            </a:endParaRPr>
          </a:p>
          <a:p>
            <a:r>
              <a:rPr lang="ru-RU" sz="2000" dirty="0" smtClean="0"/>
              <a:t>Умный Дом "под ключ"	</a:t>
            </a:r>
            <a:r>
              <a:rPr lang="ru-RU" sz="2000" b="1" dirty="0" smtClean="0">
                <a:solidFill>
                  <a:srgbClr val="FFC000"/>
                </a:solidFill>
              </a:rPr>
              <a:t>321 160 р.                666 822 р.	   898 450р </a:t>
            </a:r>
          </a:p>
          <a:p>
            <a:endParaRPr lang="ru-RU" sz="2000" b="1" dirty="0" smtClean="0">
              <a:solidFill>
                <a:srgbClr val="FFC000"/>
              </a:solidFill>
            </a:endParaRPr>
          </a:p>
          <a:p>
            <a:r>
              <a:rPr lang="ru-RU" sz="2000" dirty="0" smtClean="0"/>
              <a:t>Проектирование		21 000 р.		24 150 р.		    27 300 р.</a:t>
            </a:r>
          </a:p>
          <a:p>
            <a:r>
              <a:rPr lang="ru-RU" sz="2000" dirty="0" smtClean="0"/>
              <a:t>Оборудование		157 500 р.                441 000 р.	    595 000 р.</a:t>
            </a:r>
          </a:p>
          <a:p>
            <a:r>
              <a:rPr lang="ru-RU" sz="2000" dirty="0" smtClean="0"/>
              <a:t>Монтаж кабеля	                 49 000 р.	  68 600 р.	    101.500</a:t>
            </a:r>
          </a:p>
          <a:p>
            <a:r>
              <a:rPr lang="ru-RU" sz="2000" dirty="0" smtClean="0"/>
              <a:t>Монтаж устройств и сборка щита36 960 р.	  53 690 р.	     67 550 р.</a:t>
            </a:r>
          </a:p>
          <a:p>
            <a:r>
              <a:rPr lang="ru-RU" sz="2000" dirty="0" smtClean="0"/>
              <a:t>Программирование системы, создание сценариев, интерфейсов	</a:t>
            </a:r>
          </a:p>
          <a:p>
            <a:r>
              <a:rPr lang="ru-RU" sz="2000" dirty="0" smtClean="0"/>
              <a:t>                                                   56 700 р.	   79 380 р.                   107 100 р.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53910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8534400" cy="4114800"/>
          </a:xfrm>
        </p:spPr>
        <p:txBody>
          <a:bodyPr>
            <a:noAutofit/>
          </a:bodyPr>
          <a:lstStyle/>
          <a:p>
            <a:r>
              <a:rPr lang="ru-RU" sz="3200" b="1" dirty="0" err="1" smtClean="0">
                <a:solidFill>
                  <a:srgbClr val="FFFF00"/>
                </a:solidFill>
              </a:rPr>
              <a:t>Бюджетно</a:t>
            </a:r>
            <a:r>
              <a:rPr lang="ru-RU" sz="3200" b="1" dirty="0" smtClean="0">
                <a:solidFill>
                  <a:srgbClr val="FFFF00"/>
                </a:solidFill>
              </a:rPr>
              <a:t>: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3200" dirty="0" smtClean="0"/>
              <a:t>Свет, Шторы </a:t>
            </a:r>
          </a:p>
          <a:p>
            <a:r>
              <a:rPr lang="ru-RU" sz="3200" b="1" dirty="0" smtClean="0">
                <a:solidFill>
                  <a:srgbClr val="FFFF00"/>
                </a:solidFill>
              </a:rPr>
              <a:t>Идеально:</a:t>
            </a:r>
            <a:r>
              <a:rPr lang="ru-RU" sz="3200" dirty="0" smtClean="0">
                <a:solidFill>
                  <a:srgbClr val="FFFF00"/>
                </a:solidFill>
              </a:rPr>
              <a:t> </a:t>
            </a:r>
            <a:r>
              <a:rPr lang="ru-RU" sz="3200" dirty="0" smtClean="0"/>
              <a:t>+Кондиционер, Вентиляция, Теплые полы, Сигнализация, </a:t>
            </a:r>
            <a:r>
              <a:rPr lang="ru-RU" sz="3200" dirty="0" err="1" smtClean="0"/>
              <a:t>Домофон</a:t>
            </a:r>
            <a:r>
              <a:rPr lang="ru-RU" sz="3200" dirty="0" smtClean="0"/>
              <a:t> </a:t>
            </a:r>
          </a:p>
          <a:p>
            <a:r>
              <a:rPr lang="ru-RU" sz="3200" b="1" dirty="0" smtClean="0">
                <a:solidFill>
                  <a:srgbClr val="FFFF00"/>
                </a:solidFill>
              </a:rPr>
              <a:t>Эксклюзивно: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3200" dirty="0" smtClean="0"/>
              <a:t>+Видеонаблюдение, </a:t>
            </a:r>
            <a:r>
              <a:rPr lang="ru-RU" sz="3200" dirty="0" err="1" smtClean="0"/>
              <a:t>Мультирум</a:t>
            </a:r>
            <a:r>
              <a:rPr lang="ru-RU" sz="3200" dirty="0" smtClean="0"/>
              <a:t>, Домашний кинотеатр </a:t>
            </a:r>
            <a:br>
              <a:rPr lang="ru-RU" sz="3200" dirty="0" smtClean="0"/>
            </a:br>
            <a:endParaRPr lang="ru-RU" sz="3200" dirty="0" smtClean="0"/>
          </a:p>
          <a:p>
            <a:r>
              <a:rPr lang="ru-RU" sz="3200" dirty="0" smtClean="0"/>
              <a:t>Все суммы примерные. Точная стоимость определяется по итогам проектных работ</a:t>
            </a:r>
            <a:endParaRPr lang="ru-RU" sz="3200" dirty="0"/>
          </a:p>
        </p:txBody>
      </p:sp>
      <p:pic>
        <p:nvPicPr>
          <p:cNvPr id="4" name="Picture 5" descr="Сторожевая видеосистем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60648"/>
            <a:ext cx="2987825" cy="1792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7924800" cy="1143000"/>
          </a:xfrm>
        </p:spPr>
        <p:txBody>
          <a:bodyPr/>
          <a:lstStyle/>
          <a:p>
            <a:r>
              <a:rPr lang="ru-RU" sz="4400" b="1" dirty="0" smtClean="0">
                <a:solidFill>
                  <a:srgbClr val="FFC000"/>
                </a:solidFill>
              </a:rPr>
              <a:t>Некоторые из технологий </a:t>
            </a:r>
            <a:endParaRPr lang="ru-RU" sz="4400" b="1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Управление светом </a:t>
            </a:r>
          </a:p>
          <a:p>
            <a:r>
              <a:rPr lang="ru-RU" sz="3200" b="1" dirty="0"/>
              <a:t>Домашние </a:t>
            </a:r>
            <a:r>
              <a:rPr lang="ru-RU" sz="3200" b="1" dirty="0" smtClean="0"/>
              <a:t>роботы</a:t>
            </a:r>
          </a:p>
          <a:p>
            <a:r>
              <a:rPr lang="ru-RU" sz="3200" b="1" dirty="0"/>
              <a:t>Сторожевая </a:t>
            </a:r>
            <a:r>
              <a:rPr lang="ru-RU" sz="3200" b="1" dirty="0" smtClean="0"/>
              <a:t>видеосистема</a:t>
            </a:r>
          </a:p>
          <a:p>
            <a:r>
              <a:rPr lang="ru-RU" sz="3200" dirty="0" smtClean="0"/>
              <a:t> </a:t>
            </a:r>
            <a:r>
              <a:rPr lang="ru-RU" sz="3200" b="1" dirty="0"/>
              <a:t>Умный туалет</a:t>
            </a:r>
            <a:endParaRPr lang="ru-RU" sz="3200" dirty="0"/>
          </a:p>
        </p:txBody>
      </p:sp>
      <p:pic>
        <p:nvPicPr>
          <p:cNvPr id="4" name="Picture 3" descr="Управление светом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66634" y="1556792"/>
            <a:ext cx="3377366" cy="2368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Домашние роботы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2885"/>
          <a:stretch>
            <a:fillRect/>
          </a:stretch>
        </p:blipFill>
        <p:spPr bwMode="auto">
          <a:xfrm>
            <a:off x="611560" y="4135438"/>
            <a:ext cx="3952451" cy="2722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Умный туалет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95528" y="4309677"/>
            <a:ext cx="4248472" cy="2548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5434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E:\дом\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548680"/>
            <a:ext cx="8440763" cy="56098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>
                <a:solidFill>
                  <a:srgbClr val="FFC000"/>
                </a:solidFill>
              </a:rPr>
              <a:t>                Заключение</a:t>
            </a:r>
            <a:endParaRPr lang="ru-RU" sz="4400" b="1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8210872" cy="41148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Очевидно, что наше с вами жильё пока что совершенно не тянет на звание </a:t>
            </a:r>
            <a:r>
              <a:rPr lang="ru-RU" sz="3200" b="1" dirty="0" smtClean="0"/>
              <a:t>«умного дома»</a:t>
            </a:r>
            <a:r>
              <a:rPr lang="ru-RU" sz="3200" dirty="0" smtClean="0"/>
              <a:t> или так называемого </a:t>
            </a:r>
            <a:r>
              <a:rPr lang="ru-RU" sz="3200" b="1" dirty="0" smtClean="0"/>
              <a:t>«дома будущего». </a:t>
            </a:r>
            <a:r>
              <a:rPr lang="ru-RU" sz="3200" dirty="0" smtClean="0"/>
              <a:t>Из высоких технологий, присутствующих  в наших квартирах, в большинстве случаев мы можем похвастаться современным телевизором, домашним кинотеатром или кондиционером.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47876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>
                <a:solidFill>
                  <a:srgbClr val="FFC000"/>
                </a:solidFill>
              </a:rPr>
              <a:t>Что такое «умный дом»?</a:t>
            </a:r>
            <a:endParaRPr lang="ru-RU" sz="4400" b="1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2060848"/>
            <a:ext cx="8208912" cy="41148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«Умный дом» - жилой дом современного типа, организованный для проживания людей при помощи автоматизации и высокотехнологичных устройств. </a:t>
            </a:r>
          </a:p>
          <a:p>
            <a:r>
              <a:rPr lang="ru-RU" sz="3200" dirty="0" smtClean="0"/>
              <a:t>Под «умным» домом следует понимать систему, которая обеспечивает как комфорт, так  и безопасность.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08823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труктурная схема умного дом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>
                <a:solidFill>
                  <a:srgbClr val="FFC000"/>
                </a:solidFill>
              </a:rPr>
              <a:t>Возможности</a:t>
            </a:r>
            <a:r>
              <a:rPr lang="ru-RU" sz="4400" dirty="0" smtClean="0"/>
              <a:t> 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71472" y="1785926"/>
            <a:ext cx="7924800" cy="41148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Безопасность </a:t>
            </a:r>
          </a:p>
          <a:p>
            <a:r>
              <a:rPr lang="ru-RU" sz="3200" dirty="0" smtClean="0"/>
              <a:t>Комфорт</a:t>
            </a:r>
          </a:p>
          <a:p>
            <a:r>
              <a:rPr lang="ru-RU" sz="3200" dirty="0" smtClean="0"/>
              <a:t>Экономия </a:t>
            </a:r>
            <a:br>
              <a:rPr lang="ru-RU" sz="3200" dirty="0" smtClean="0"/>
            </a:br>
            <a:endParaRPr lang="ru-RU" dirty="0"/>
          </a:p>
        </p:txBody>
      </p:sp>
      <p:pic>
        <p:nvPicPr>
          <p:cNvPr id="18434" name="Picture 2" descr="&amp;Dcy;&amp;acy;&amp;tcy;&amp;chcy;&amp;icy;&amp;kcy;&amp;icy; &amp;dcy;&amp;vcy;&amp;icy;&amp;zhcy;&amp;iecy;&amp;ncy;&amp;icy;&amp;yacy; - &amp;vcy;&amp;icy;&amp;dcy;&amp;ycy; &amp;icy; &amp;scy;&amp;pcy;&amp;ocy;&amp;scy;&amp;ocy;&amp;bcy;&amp;ycy; &amp;pcy;&amp;ocy;&amp;dcy;&amp;kcy;&amp;lcy;&amp;yucy;&amp;chcy;&amp;iecy;&amp;ncy;&amp;icy;&amp;yacy; RMNT.R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476672"/>
            <a:ext cx="2581150" cy="1718743"/>
          </a:xfrm>
          <a:prstGeom prst="rect">
            <a:avLst/>
          </a:prstGeom>
          <a:noFill/>
        </p:spPr>
      </p:pic>
      <p:pic>
        <p:nvPicPr>
          <p:cNvPr id="18435" name="Picture 3" descr="E:\дом\8345c96c54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2204864"/>
            <a:ext cx="2892326" cy="2637801"/>
          </a:xfrm>
          <a:prstGeom prst="rect">
            <a:avLst/>
          </a:prstGeom>
          <a:noFill/>
        </p:spPr>
      </p:pic>
      <p:pic>
        <p:nvPicPr>
          <p:cNvPr id="6" name="Picture 2" descr="E:\дом\123456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7704" y="4077072"/>
            <a:ext cx="3833723" cy="24508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98089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C000"/>
                </a:solidFill>
              </a:rPr>
              <a:t>В систему безопасности и мониторинга входят следующие подсистемы: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Система видеонаблюдения</a:t>
            </a:r>
          </a:p>
          <a:p>
            <a:r>
              <a:rPr lang="ru-RU" sz="2800" dirty="0" smtClean="0"/>
              <a:t>Система контроля доступа в помещения</a:t>
            </a:r>
          </a:p>
          <a:p>
            <a:r>
              <a:rPr lang="ru-RU" sz="2800" dirty="0" smtClean="0"/>
              <a:t>Охранно-пожарная сигнализация</a:t>
            </a:r>
          </a:p>
          <a:p>
            <a:r>
              <a:rPr lang="ru-RU" sz="2800" dirty="0" smtClean="0"/>
              <a:t>Телеметрия — удалённое слежение за системами</a:t>
            </a:r>
          </a:p>
          <a:p>
            <a:r>
              <a:rPr lang="ru-RU" sz="2800" dirty="0" smtClean="0"/>
              <a:t>Система защиты от протечек — автоматическая блокировка водоснабжения при протечке и заливе помещения. </a:t>
            </a:r>
          </a:p>
          <a:p>
            <a:r>
              <a:rPr lang="ru-RU" sz="2800" dirty="0" smtClean="0"/>
              <a:t>GSM-мониторинг — удалённое информирование об инцидентах в доме (квартире, офисе, объекте).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67544" y="274638"/>
            <a:ext cx="8676456" cy="1143000"/>
          </a:xfrm>
        </p:spPr>
        <p:txBody>
          <a:bodyPr/>
          <a:lstStyle/>
          <a:p>
            <a:r>
              <a:rPr lang="ru-RU" sz="4400" b="1" dirty="0" smtClean="0">
                <a:solidFill>
                  <a:srgbClr val="FFC000"/>
                </a:solidFill>
              </a:rPr>
              <a:t>Рекомендуемая система безопасности для квартиры</a:t>
            </a:r>
            <a:endParaRPr lang="ru-RU" sz="4400" dirty="0">
              <a:solidFill>
                <a:srgbClr val="FFC000"/>
              </a:solidFill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4343400" cy="4114800"/>
          </a:xfrm>
        </p:spPr>
        <p:txBody>
          <a:bodyPr>
            <a:noAutofit/>
          </a:bodyPr>
          <a:lstStyle/>
          <a:p>
            <a:r>
              <a:rPr lang="ru-RU" sz="2400" dirty="0" smtClean="0"/>
              <a:t>Центральный блок системы GSM-Охраны SOAR -4 GSM, soar-8 </a:t>
            </a:r>
            <a:r>
              <a:rPr lang="ru-RU" sz="2400" dirty="0" err="1" smtClean="0"/>
              <a:t>gsm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Считыватель Электронных ключей </a:t>
            </a:r>
            <a:r>
              <a:rPr lang="ru-RU" sz="2400" dirty="0" err="1" smtClean="0"/>
              <a:t>Touch</a:t>
            </a:r>
            <a:r>
              <a:rPr lang="ru-RU" sz="2400" dirty="0" smtClean="0"/>
              <a:t> </a:t>
            </a:r>
            <a:r>
              <a:rPr lang="ru-RU" sz="2400" dirty="0" err="1" smtClean="0"/>
              <a:t>Memory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err="1" smtClean="0"/>
              <a:t>Cирена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Датчик вскрытия двери</a:t>
            </a:r>
            <a:br>
              <a:rPr lang="ru-RU" sz="2400" dirty="0" smtClean="0"/>
            </a:br>
            <a:r>
              <a:rPr lang="ru-RU" sz="2400" dirty="0" smtClean="0"/>
              <a:t>Датчик разбития стекла</a:t>
            </a:r>
            <a:br>
              <a:rPr lang="ru-RU" sz="2400" dirty="0" smtClean="0"/>
            </a:br>
            <a:r>
              <a:rPr lang="ru-RU" sz="2400" dirty="0" smtClean="0"/>
              <a:t>Датчик движения</a:t>
            </a:r>
            <a:br>
              <a:rPr lang="ru-RU" sz="2400" dirty="0" smtClean="0"/>
            </a:br>
            <a:r>
              <a:rPr lang="ru-RU" sz="2400" dirty="0" smtClean="0"/>
              <a:t>Дымовой </a:t>
            </a:r>
            <a:r>
              <a:rPr lang="ru-RU" sz="2400" dirty="0" err="1" smtClean="0"/>
              <a:t>извещатель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Кабельный переход на другой этаж</a:t>
            </a:r>
            <a:endParaRPr lang="ru-RU" sz="2400" dirty="0"/>
          </a:p>
        </p:txBody>
      </p:sp>
      <p:pic>
        <p:nvPicPr>
          <p:cNvPr id="2059" name="Picture 11" descr="http://shs-service.ru/images/uploads/8/us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772816"/>
            <a:ext cx="238125" cy="514350"/>
          </a:xfrm>
          <a:prstGeom prst="rect">
            <a:avLst/>
          </a:prstGeom>
          <a:noFill/>
        </p:spPr>
      </p:pic>
      <p:pic>
        <p:nvPicPr>
          <p:cNvPr id="2060" name="Picture 12" descr="http://shs-service.ru/images/uploads/8/us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2852936"/>
            <a:ext cx="238125" cy="238125"/>
          </a:xfrm>
          <a:prstGeom prst="rect">
            <a:avLst/>
          </a:prstGeom>
          <a:noFill/>
        </p:spPr>
      </p:pic>
      <p:pic>
        <p:nvPicPr>
          <p:cNvPr id="2061" name="Picture 13" descr="http://shs-service.ru/images/uploads/8/us3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3429000"/>
            <a:ext cx="238125" cy="238125"/>
          </a:xfrm>
          <a:prstGeom prst="rect">
            <a:avLst/>
          </a:prstGeom>
          <a:noFill/>
        </p:spPr>
      </p:pic>
      <p:pic>
        <p:nvPicPr>
          <p:cNvPr id="2062" name="Picture 14" descr="http://shs-service.ru/images/uploads/8/us4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016" y="3861048"/>
            <a:ext cx="238125" cy="238125"/>
          </a:xfrm>
          <a:prstGeom prst="rect">
            <a:avLst/>
          </a:prstGeom>
          <a:noFill/>
        </p:spPr>
      </p:pic>
      <p:pic>
        <p:nvPicPr>
          <p:cNvPr id="2063" name="Picture 15" descr="http://shs-service.ru/images/uploads/8/us5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16016" y="4221088"/>
            <a:ext cx="238125" cy="238125"/>
          </a:xfrm>
          <a:prstGeom prst="rect">
            <a:avLst/>
          </a:prstGeom>
          <a:noFill/>
        </p:spPr>
      </p:pic>
      <p:pic>
        <p:nvPicPr>
          <p:cNvPr id="2064" name="Picture 16" descr="http://shs-service.ru/images/uploads/8/us6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16016" y="4509120"/>
            <a:ext cx="238125" cy="238125"/>
          </a:xfrm>
          <a:prstGeom prst="rect">
            <a:avLst/>
          </a:prstGeom>
          <a:noFill/>
        </p:spPr>
      </p:pic>
      <p:pic>
        <p:nvPicPr>
          <p:cNvPr id="2065" name="Picture 17" descr="http://shs-service.ru/images/uploads/8/us7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16016" y="4941168"/>
            <a:ext cx="238125" cy="238125"/>
          </a:xfrm>
          <a:prstGeom prst="rect">
            <a:avLst/>
          </a:prstGeom>
          <a:noFill/>
        </p:spPr>
      </p:pic>
      <p:pic>
        <p:nvPicPr>
          <p:cNvPr id="2066" name="Picture 18" descr="http://shs-service.ru/images/uploads/8/us8.g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716016" y="5445224"/>
            <a:ext cx="238125" cy="238125"/>
          </a:xfrm>
          <a:prstGeom prst="rect">
            <a:avLst/>
          </a:prstGeom>
          <a:noFill/>
        </p:spPr>
      </p:pic>
      <p:pic>
        <p:nvPicPr>
          <p:cNvPr id="2068" name="Picture 20" descr="http://shs-service.ru/images/uploads/8/ksital1.gi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79512" y="1412776"/>
            <a:ext cx="4067129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>
                <a:solidFill>
                  <a:srgbClr val="FFC000"/>
                </a:solidFill>
              </a:rPr>
              <a:t>Комфорт</a:t>
            </a:r>
            <a:r>
              <a:rPr lang="ru-RU" sz="4400" b="1" dirty="0" smtClean="0"/>
              <a:t> 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0" y="1600200"/>
            <a:ext cx="9144000" cy="4114800"/>
          </a:xfrm>
        </p:spPr>
        <p:txBody>
          <a:bodyPr>
            <a:noAutofit/>
          </a:bodyPr>
          <a:lstStyle/>
          <a:p>
            <a:r>
              <a:rPr lang="ru-RU" sz="2400" dirty="0" smtClean="0"/>
              <a:t>Управление с одного места аудио-, видеотехникой, домашним кинотеатром</a:t>
            </a:r>
          </a:p>
          <a:p>
            <a:r>
              <a:rPr lang="ru-RU" sz="2400" dirty="0" smtClean="0"/>
              <a:t>Удалённое управление электроприборами</a:t>
            </a:r>
          </a:p>
          <a:p>
            <a:r>
              <a:rPr lang="ru-RU" sz="2400" dirty="0" smtClean="0"/>
              <a:t>Система отопления, вентиляции и кондиционирования обеспечивает регуляцию температуры, влажности и поступление свежего воздуха</a:t>
            </a:r>
          </a:p>
          <a:p>
            <a:r>
              <a:rPr lang="ru-RU" sz="2400" dirty="0" smtClean="0"/>
              <a:t>автоматика для включения/выключения света в заданное время суток</a:t>
            </a:r>
          </a:p>
          <a:p>
            <a:r>
              <a:rPr lang="ru-RU" sz="2400" dirty="0" smtClean="0"/>
              <a:t>датчики движения для включения света только тогда, когда в помещении кто-то находится</a:t>
            </a:r>
          </a:p>
          <a:p>
            <a:r>
              <a:rPr lang="ru-RU" sz="2400" dirty="0" smtClean="0"/>
              <a:t>автоматика для открытия/закрытия ставней, жалюзи.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>
                <a:solidFill>
                  <a:srgbClr val="FFC000"/>
                </a:solidFill>
              </a:rPr>
              <a:t>Экономия</a:t>
            </a:r>
            <a:endParaRPr lang="ru-RU" sz="4400" b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Автоматика для включения/выключения света</a:t>
            </a:r>
          </a:p>
          <a:p>
            <a:r>
              <a:rPr lang="ru-RU" sz="3200" dirty="0" smtClean="0"/>
              <a:t>Датчики движения для включения света только тогда, когда в помещении кто-то находится</a:t>
            </a:r>
          </a:p>
          <a:p>
            <a:r>
              <a:rPr lang="ru-RU" sz="3200" dirty="0" smtClean="0"/>
              <a:t>Интеллектуальное управление  системой отопления </a:t>
            </a:r>
          </a:p>
          <a:p>
            <a:r>
              <a:rPr lang="ru-RU" sz="3200" dirty="0" smtClean="0"/>
              <a:t>Контроль за расходом газа, воды, электричества, с помощью различных датчиков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>
                <a:solidFill>
                  <a:srgbClr val="FFC000"/>
                </a:solidFill>
              </a:rPr>
              <a:t>Оборудование </a:t>
            </a:r>
            <a:r>
              <a:rPr lang="ru-RU" sz="4400" b="1" dirty="0" smtClean="0"/>
              <a:t>: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500034" y="1857364"/>
            <a:ext cx="7924800" cy="4114800"/>
          </a:xfrm>
        </p:spPr>
        <p:txBody>
          <a:bodyPr/>
          <a:lstStyle/>
          <a:p>
            <a:r>
              <a:rPr lang="ru-RU" sz="3200" dirty="0" smtClean="0"/>
              <a:t>Интеллектуальные системы</a:t>
            </a:r>
          </a:p>
          <a:p>
            <a:r>
              <a:rPr lang="ru-RU" sz="3200" dirty="0" smtClean="0"/>
              <a:t>Инженерные системы </a:t>
            </a:r>
          </a:p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214290"/>
            <a:ext cx="3357586" cy="5967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795310" y="3938590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643042" y="5429264"/>
            <a:ext cx="385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Электрическая панель умного дома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286</TotalTime>
  <Words>358</Words>
  <Application>Microsoft Office PowerPoint</Application>
  <PresentationFormat>Экран (4:3)</PresentationFormat>
  <Paragraphs>78</Paragraphs>
  <Slides>15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Горизонт</vt:lpstr>
      <vt:lpstr>Умный дом</vt:lpstr>
      <vt:lpstr>Что такое «умный дом»?</vt:lpstr>
      <vt:lpstr>Слайд 3</vt:lpstr>
      <vt:lpstr>Возможности </vt:lpstr>
      <vt:lpstr>В систему безопасности и мониторинга входят следующие подсистемы:</vt:lpstr>
      <vt:lpstr>Рекомендуемая система безопасности для квартиры</vt:lpstr>
      <vt:lpstr>Комфорт </vt:lpstr>
      <vt:lpstr>Экономия</vt:lpstr>
      <vt:lpstr>Оборудование :</vt:lpstr>
      <vt:lpstr>«Компьютер всему голова» или как  работает эта система?</vt:lpstr>
      <vt:lpstr>Стоимость системы </vt:lpstr>
      <vt:lpstr>Слайд 12</vt:lpstr>
      <vt:lpstr>Некоторые из технологий </vt:lpstr>
      <vt:lpstr>Слайд 14</vt:lpstr>
      <vt:lpstr>                Заключение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Умный дом</dc:title>
  <dc:creator>Женя</dc:creator>
  <cp:lastModifiedBy>ZSV</cp:lastModifiedBy>
  <cp:revision>27</cp:revision>
  <dcterms:created xsi:type="dcterms:W3CDTF">2015-05-12T22:49:45Z</dcterms:created>
  <dcterms:modified xsi:type="dcterms:W3CDTF">2015-05-14T08:52:42Z</dcterms:modified>
</cp:coreProperties>
</file>