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4"/>
  </p:notesMasterIdLst>
  <p:sldIdLst>
    <p:sldId id="271" r:id="rId2"/>
    <p:sldId id="286" r:id="rId3"/>
    <p:sldId id="285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901"/>
    <a:srgbClr val="FFCC1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2519E-5CF0-4B28-9FD6-13CFB4B2A105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A73C8-FFA9-4BA0-8687-24147080AF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0632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FF4EE-28BE-4627-A19F-EE1502F2FB24}" type="datetime1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0AFB-6623-4D4D-81A1-C41CAF2F73DF}" type="datetime1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E746A-E8A0-43A8-BE94-ABDF886AC79E}" type="datetime1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F82299-01D0-4D42-AB1C-79FC681757B2}" type="datetime1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7B66BA0-065F-4B2A-B96A-73C4CDB3F7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D5A01-D6E0-45D7-992E-B233E9BA4AD2}" type="datetime1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543C2-6230-461C-AFB7-019F05B17348}" type="datetime1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813E-0C03-41C7-A012-1EB4A406353D}" type="datetime1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5E3F-E67B-4DDD-8158-2ECD97156D0D}" type="datetime1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BE8D5-7702-410B-BD38-774B406907E6}" type="datetime1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0188B80-3AF0-41CD-BD67-26A4BB2CFAE4}" type="datetime1">
              <a:rPr lang="ru-RU" smtClean="0"/>
              <a:pPr/>
              <a:t>08.10.2015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916CA-59D8-45AB-8BA6-1DB65D5B9C49}" type="datetime1">
              <a:rPr lang="ru-RU" smtClean="0"/>
              <a:pPr/>
              <a:t>08.10.2015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1409A4C-FD2E-407A-B3CF-927194A81631}" type="datetime1">
              <a:rPr lang="ru-RU" smtClean="0"/>
              <a:pPr/>
              <a:t>08.10.2015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7B66BA0-065F-4B2A-B96A-73C4CDB3F7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&#1042;&#1077;&#1083;&#1080;&#1082;&#1080;&#1077;_&#1075;&#1077;&#1086;&#1075;&#1088;&#1072;&#1092;&#1080;&#1095;&#1077;&#1089;&#1082;&#1080;&#1077;_&#1086;&#1090;&#1082;&#1088;&#1099;&#1090;&#1080;&#1103;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ЭПОХА  ВЕЛИКИХ ГЕОГРАФИЧЕСКИХ ОТКРЫТИЙ.  ЗАВОЕВАНИЕ  АМЕРИКИ.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5" name="Picture 5" descr="1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6000" contrast="12000"/>
          </a:blip>
          <a:srcRect/>
          <a:stretch>
            <a:fillRect/>
          </a:stretch>
        </p:blipFill>
        <p:spPr bwMode="auto">
          <a:xfrm>
            <a:off x="652852" y="1739153"/>
            <a:ext cx="3624881" cy="4572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83294" y="1810869"/>
            <a:ext cx="3425600" cy="25997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5015345" y="4998230"/>
            <a:ext cx="3742358" cy="14773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Выполнила: студентка группы Мц-134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Банникова. А.М.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Проверил :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преподаватель истории и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обществознания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Спица.Н.П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54424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solidFill>
                  <a:schemeClr val="accent4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  <a:reflection blurRad="6350" stA="60000" endA="900" endPos="58000" dir="5400000" sy="-100000" algn="bl" rotWithShape="0"/>
                </a:effectLst>
              </a:rPr>
              <a:t>итоги колониальной  политики.</a:t>
            </a:r>
            <a:endParaRPr lang="ru-RU" sz="4000" i="1" dirty="0">
              <a:solidFill>
                <a:schemeClr val="accent4">
                  <a:lumMod val="50000"/>
                </a:scheme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68824" y="1085654"/>
            <a:ext cx="6221506" cy="120032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/>
              <a:t>Благодаря колониальной  политике в страны Европы  хлынули колониальные товары: кофе, чай, табак. Европейцы познакомились  с картофелем и кукурузой.</a:t>
            </a:r>
            <a:endParaRPr lang="ru-RU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2897432"/>
            <a:ext cx="4894730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400" b="1" i="1" dirty="0" smtClean="0"/>
              <a:t>Приток золота и серебра привел к оживлению  торговли и производства. Старая цеховая система не справлялась  с объемом заказов. Требовался  переход к мануфактурному  производству.</a:t>
            </a:r>
            <a:endParaRPr lang="ru-RU" sz="14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4423" y="4845895"/>
            <a:ext cx="3818965" cy="7386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400" b="1" i="1" dirty="0" smtClean="0">
                <a:solidFill>
                  <a:srgbClr val="002060"/>
                </a:solidFill>
              </a:rPr>
              <a:t> Расширился кругозор европейцев и они получили представление  об истинных  размерах  земли.</a:t>
            </a:r>
            <a:endParaRPr lang="ru-RU" sz="1400" b="1" i="1" dirty="0">
              <a:solidFill>
                <a:srgbClr val="002060"/>
              </a:solidFill>
            </a:endParaRPr>
          </a:p>
        </p:txBody>
      </p:sp>
      <p:pic>
        <p:nvPicPr>
          <p:cNvPr id="69633" name="Picture 1" descr="C:\Users\pc\Desktop\related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6729" y="2563907"/>
            <a:ext cx="2954151" cy="34934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Стрелка вниз 8"/>
          <p:cNvSpPr/>
          <p:nvPr/>
        </p:nvSpPr>
        <p:spPr>
          <a:xfrm>
            <a:off x="2734236" y="2097740"/>
            <a:ext cx="484632" cy="735107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438400" y="3980329"/>
            <a:ext cx="484632" cy="76200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19953"/>
            <a:ext cx="8686800" cy="833718"/>
          </a:xfrm>
        </p:spPr>
        <p:txBody>
          <a:bodyPr>
            <a:prstTxWarp prst="textArchUp">
              <a:avLst/>
            </a:prstTxWarp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Значение Великих географических открытий</a:t>
            </a:r>
            <a:endParaRPr lang="ru-RU" sz="3200" i="1" dirty="0">
              <a:solidFill>
                <a:srgbClr val="00206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8941" y="1102660"/>
            <a:ext cx="4186518" cy="25853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bg1"/>
                </a:solidFill>
              </a:rPr>
              <a:t>Подтверждена шарообразность Земли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bg1"/>
                </a:solidFill>
              </a:rPr>
              <a:t>Даны описания вновь открытых земель и стран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bg1"/>
                </a:solidFill>
              </a:rPr>
              <a:t>География заняла положение одной из важнейших наук, выполняя важную справочную функцию, предлагая страноведческие описания и карты новых земель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68609" name="Picture 1" descr="C:\Users\pc\Desktop\55a653b53e9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988" y="1326777"/>
            <a:ext cx="2985247" cy="42075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8610" name="Picture 2" descr="C:\Users\pc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7551" y="4123764"/>
            <a:ext cx="4294095" cy="22770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Н.В.Загладин</a:t>
            </a:r>
            <a:r>
              <a:rPr lang="ru-RU" sz="3200" dirty="0" smtClean="0"/>
              <a:t>. Всемирная история. История России и мира с древнейших времен до конца </a:t>
            </a:r>
            <a:r>
              <a:rPr lang="en-US" sz="3200" dirty="0" smtClean="0"/>
              <a:t>XIX</a:t>
            </a:r>
            <a:r>
              <a:rPr lang="ru-RU" sz="3200" dirty="0" smtClean="0"/>
              <a:t> века: 10 класс. – 3 изд. – М.: «ТИД «Русское слово – РС», 2012г.</a:t>
            </a:r>
          </a:p>
          <a:p>
            <a:r>
              <a:rPr lang="en-US" sz="2800" dirty="0" smtClean="0">
                <a:hlinkClick r:id="rId2"/>
              </a:rPr>
              <a:t>https://ru.wikipedia.org/wiki/</a:t>
            </a:r>
            <a:r>
              <a:rPr lang="ru-RU" sz="2800" dirty="0" err="1" smtClean="0">
                <a:hlinkClick r:id="rId2"/>
              </a:rPr>
              <a:t>Великие_географические_открытия</a:t>
            </a:r>
            <a:endParaRPr lang="ru-RU" sz="2800" dirty="0" smtClean="0"/>
          </a:p>
          <a:p>
            <a:r>
              <a:rPr lang="en-US" sz="2800" dirty="0" smtClean="0"/>
              <a:t>http://dic.academic.ru/dic.nsf/es/11873/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ресурсы: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49652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6871" y="519953"/>
            <a:ext cx="8229600" cy="618565"/>
          </a:xfrm>
        </p:spPr>
        <p:txBody>
          <a:bodyPr>
            <a:prstTxWarp prst="textWave4">
              <a:avLst/>
            </a:prstTxWarp>
            <a:noAutofit/>
          </a:bodyPr>
          <a:lstStyle/>
          <a:p>
            <a:pPr algn="ctr"/>
            <a:r>
              <a:rPr lang="ru-RU" sz="6000" i="1" dirty="0" smtClean="0">
                <a:solidFill>
                  <a:srgbClr val="0070C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ПЛАН</a:t>
            </a:r>
            <a:endParaRPr lang="ru-RU" sz="6000" i="1" dirty="0">
              <a:solidFill>
                <a:srgbClr val="0070C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532" y="1263208"/>
            <a:ext cx="36844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</a:rPr>
              <a:t>1.Причины Великих 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</a:rPr>
              <a:t>географических открытий.</a:t>
            </a:r>
            <a:endParaRPr lang="en-US" sz="2400" b="1" i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</a:rPr>
              <a:t>2.Открытие Америки 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</a:rPr>
              <a:t>Колумбом.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</a:rPr>
              <a:t>3.Первое кругосветное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</a:rPr>
              <a:t> путешествие.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</a:rPr>
              <a:t>4. Создание первых колониальных империй.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</a:rPr>
              <a:t>5. Итоги колониальной политики.</a:t>
            </a:r>
            <a:endParaRPr lang="ru-RU" sz="2400" b="1" i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6" name="Picture 5" descr="11"/>
          <p:cNvPicPr>
            <a:picLocks noChangeAspect="1" noChangeArrowheads="1"/>
          </p:cNvPicPr>
          <p:nvPr/>
        </p:nvPicPr>
        <p:blipFill>
          <a:blip r:embed="rId2">
            <a:lum bright="6000" contrast="12000"/>
          </a:blip>
          <a:srcRect/>
          <a:stretch>
            <a:fillRect/>
          </a:stretch>
        </p:blipFill>
        <p:spPr bwMode="auto">
          <a:xfrm>
            <a:off x="4473388" y="1420906"/>
            <a:ext cx="3765550" cy="47466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3413" y="179294"/>
            <a:ext cx="8229600" cy="842682"/>
          </a:xfrm>
        </p:spPr>
        <p:txBody>
          <a:bodyPr>
            <a:prstTxWarp prst="textChevron">
              <a:avLst/>
            </a:prstTxWarp>
            <a:normAutofit fontScale="90000"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Причины Великих географических открытий</a:t>
            </a:r>
            <a:endParaRPr lang="ru-RU" sz="3200" dirty="0">
              <a:solidFill>
                <a:srgbClr val="0070C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51930" y="1380179"/>
            <a:ext cx="3137647" cy="4524315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В 15 в. в Европе увеличилось производство товаров.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Для развития торговли нужны были деньги.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В Европе золото и серебро не добывали, 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а ввозили их с Востока арабы.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Восточные товары стоили в 10 раз дороже,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поэтому европейцы стали искать пути в загадочную Индию, 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богатейшую страну того времени</a:t>
            </a:r>
            <a:endParaRPr lang="ru-RU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Picture 4" descr="1"/>
          <p:cNvPicPr>
            <a:picLocks noChangeAspect="1" noChangeArrowheads="1"/>
          </p:cNvPicPr>
          <p:nvPr/>
        </p:nvPicPr>
        <p:blipFill>
          <a:blip r:embed="rId2">
            <a:lum bright="6000" contrast="30000"/>
          </a:blip>
          <a:srcRect/>
          <a:stretch>
            <a:fillRect/>
          </a:stretch>
        </p:blipFill>
        <p:spPr bwMode="auto">
          <a:xfrm>
            <a:off x="443754" y="2268070"/>
            <a:ext cx="4150027" cy="2886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111623" y="1212670"/>
            <a:ext cx="2752164" cy="7571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b="1" dirty="0" err="1" smtClean="0">
                <a:solidFill>
                  <a:srgbClr val="7030A0"/>
                </a:solidFill>
              </a:rPr>
              <a:t>Лопо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хомем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Португальский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7030A0"/>
                </a:solidFill>
              </a:rPr>
              <a:t>морской атлас.1519 г.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9929"/>
          </a:xfrm>
        </p:spPr>
        <p:txBody>
          <a:bodyPr>
            <a:prstTxWarp prst="textDoubleWave1">
              <a:avLst/>
            </a:prstTxWarp>
            <a:normAutofit/>
          </a:bodyPr>
          <a:lstStyle/>
          <a:p>
            <a:pPr algn="ctr"/>
            <a:r>
              <a:rPr lang="ru-RU" sz="4000" b="1" i="1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</a:rPr>
              <a:t>Открытие Америки Колумбом</a:t>
            </a:r>
            <a:endParaRPr lang="ru-RU" sz="4000" b="1" i="1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6188" y="937805"/>
            <a:ext cx="2805953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Колумб был уверен, что открыл путь в Индию. Только  экспедиция </a:t>
            </a:r>
            <a:r>
              <a:rPr lang="ru-RU" b="1" dirty="0" err="1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Америго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Веспуччи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доказала, что это -новый материк.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Он получил имя -Америка.</a:t>
            </a:r>
            <a:endParaRPr lang="ru-RU" b="1" dirty="0">
              <a:solidFill>
                <a:schemeClr val="bg1">
                  <a:lumMod val="85000"/>
                  <a:lumOff val="1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4824" y="4402596"/>
            <a:ext cx="4572000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</a:rPr>
              <a:t>Колумб решил, что это один из китайских островов. Он назвал его Сан-Сальвадор. Вскоре он открыл Кубу и Гаити. Их жители легко отдавали испанцам драгоценности.</a:t>
            </a:r>
            <a:endParaRPr lang="ru-RU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7" name="Picture 4" descr="А де Бри Америго Веспучи Миниатюра из Истории Америки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>
          <a:xfrm>
            <a:off x="3254190" y="1210235"/>
            <a:ext cx="2241175" cy="177501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4" descr="Рисунок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23365" y="3496234"/>
            <a:ext cx="2187387" cy="236668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812919" y="6041323"/>
            <a:ext cx="2354491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0" hangingPunct="0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Христофор Колумб</a:t>
            </a:r>
            <a:endParaRPr lang="ru-RU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09130" y="1122422"/>
            <a:ext cx="2716306" cy="280076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Calibri" pitchFamily="34" charset="0"/>
              </a:rPr>
              <a:t>К КОНЦУ  15 ВЕКА В  ЗАПАДНОЙ ЕВРОПЕ  ГОСУДАРСТВА ИСПЫТЫВАЛИ САМЫЙ  ОТКРОВЕННЫЙ ДЕФИЦИТ  В ЗОЛОТЕ И СЕРЕБРЕ. КРОМЕ ЭТОГО  МОНГОЛАМИ И ТУРКАМИ БЫЛИ ПЕРЕКРЫТЫ ТОРГОВЫЕ ПУТИ  В ИНДИЮ , ГДЕ ПОКУПАЛИСЬ ПРЯНОСТИ.</a:t>
            </a:r>
            <a:endParaRPr lang="ru-RU" sz="16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35106"/>
          </a:xfrm>
        </p:spPr>
        <p:txBody>
          <a:bodyPr>
            <a:prstTxWarp prst="textArchDown">
              <a:avLst/>
            </a:prstTxWarp>
            <a:normAutofit fontScale="90000"/>
          </a:bodyPr>
          <a:lstStyle/>
          <a:p>
            <a:pPr algn="ctr"/>
            <a:r>
              <a:rPr lang="ru-RU" sz="4400" b="1" i="1" u="sng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</a:rPr>
              <a:t>Первое кругосветное путешествие</a:t>
            </a:r>
            <a:endParaRPr lang="ru-RU" b="1" i="1" u="sng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95387" y="1666875"/>
            <a:ext cx="6753225" cy="42862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306" y="277906"/>
            <a:ext cx="8229600" cy="860612"/>
          </a:xfrm>
        </p:spPr>
        <p:txBody>
          <a:bodyPr>
            <a:prstTxWarp prst="textTriangleInverted">
              <a:avLst/>
            </a:prstTxWarp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hardEdg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Первое кругосветное путешествие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4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929774" y="1136073"/>
            <a:ext cx="3266260" cy="25370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isometricOffAxis2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825457" y="3466868"/>
            <a:ext cx="32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Планисфера  Агнесса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 маршрутом Магеллана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4073" y="4210276"/>
            <a:ext cx="8265458" cy="238219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Магеллан открыл пролив,  названный его именем и вышел в Тихий океан. Плавание по нему продолжалось </a:t>
            </a:r>
          </a:p>
          <a:p>
            <a:pPr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4 месяца, пока путешественники не добрались до Филиппин. Здесь Магеллан погиб, но 1 корабль добрался до Испании.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6166" y="2198798"/>
            <a:ext cx="3352802" cy="153272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FF00"/>
                </a:solidFill>
              </a:rPr>
              <a:t>В 1519- 22 г. </a:t>
            </a:r>
          </a:p>
          <a:p>
            <a:pPr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Arial" charset="0"/>
              <a:buNone/>
            </a:pPr>
            <a:r>
              <a:rPr lang="ru-RU" b="1" dirty="0" smtClean="0">
                <a:solidFill>
                  <a:srgbClr val="FFFF00"/>
                </a:solidFill>
              </a:rPr>
              <a:t>Фернандо Магеллан на 5 кораблях пересек Атлантику, обогнул Южную Америку,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77" y="259977"/>
            <a:ext cx="8884024" cy="788894"/>
          </a:xfrm>
        </p:spPr>
        <p:txBody>
          <a:bodyPr>
            <a:prstTxWarp prst="textInflate">
              <a:avLst/>
            </a:prstTxWarp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2800" i="1" dirty="0" smtClean="0">
                <a:solidFill>
                  <a:srgbClr val="0070C0"/>
                </a:solidFill>
              </a:rPr>
              <a:t>СОЗДАНИЕ  ПЕРВЫХ КОЛОНИАЛЬНЫХ ИМПЕРИЙ.</a:t>
            </a:r>
            <a:endParaRPr lang="ru-RU" sz="2800" i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4672" y="2823552"/>
            <a:ext cx="4572000" cy="107721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600" b="1" dirty="0" smtClean="0">
                <a:solidFill>
                  <a:srgbClr val="0070C0"/>
                </a:solidFill>
                <a:latin typeface="Calibri" pitchFamily="34" charset="0"/>
              </a:rPr>
              <a:t>В  1519 – 1521 Г. ЭРНАНО КОРТЕС  ЗАХВАТИЛ ГОСУДАРСТВО АЦТЕКОВ  РАЗРУШИВ ЕГО СТОЛИЦУ ТЕНОЧИТЛАН. В 1530 Г. ФРАНСИСКО ПИСАРРО СОКРУШИЛ ГОСУДАРСТВО ИНКОВ.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27060" y="2680447"/>
            <a:ext cx="2766992" cy="35769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28600" y="1009793"/>
            <a:ext cx="8339328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Численность конкистадоров была несколько сот человек, но они победили. причины были в </a:t>
            </a:r>
            <a:r>
              <a:rPr lang="ru-RU" sz="1400" i="1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том,что</a:t>
            </a:r>
            <a:r>
              <a:rPr lang="ru-RU" sz="1400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;</a:t>
            </a:r>
          </a:p>
          <a:p>
            <a:pPr algn="ctr"/>
            <a:r>
              <a:rPr lang="ru-RU" sz="1400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1.испанцы воспринимались как боги с огнестрельным  оружием и лошадьми.</a:t>
            </a:r>
          </a:p>
          <a:p>
            <a:pPr algn="ctr"/>
            <a:r>
              <a:rPr lang="ru-RU" sz="1400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2. истребление индейцев рассматривалось  как богоугодное дело а индейцы считались  животными и были лишены души.  из 25 миллионов было истреблено от 2</a:t>
            </a:r>
            <a:r>
              <a:rPr lang="en-US" sz="1400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/3  </a:t>
            </a:r>
            <a:r>
              <a:rPr lang="ru-RU" sz="1400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до 4</a:t>
            </a:r>
            <a:r>
              <a:rPr lang="en-US" sz="1400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/5</a:t>
            </a:r>
            <a:r>
              <a:rPr lang="ru-RU" sz="1400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населения.  испанцев интересовали только  ресурсы и истребление населения привело  к завозу рабов из Африки.</a:t>
            </a:r>
            <a:endParaRPr lang="ru-RU" sz="1400" i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8" name="Рисунок 7" descr="prevezedenizmuharebesi153817ak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954" y="4314713"/>
            <a:ext cx="4715614" cy="21578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9953"/>
            <a:ext cx="8229600" cy="636494"/>
          </a:xfrm>
        </p:spPr>
        <p:txBody>
          <a:bodyPr>
            <a:prstTxWarp prst="textArchUp">
              <a:avLst/>
            </a:prstTxWarp>
            <a:normAutofit/>
          </a:bodyPr>
          <a:lstStyle/>
          <a:p>
            <a:pPr algn="ctr"/>
            <a:r>
              <a:rPr lang="ru-RU" sz="2400" b="1" i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СОЗДАНИЕ  ПЕРВЫХ КОЛОНИАЛЬНЫХ ИМПЕРИЙ</a:t>
            </a:r>
            <a:endParaRPr lang="ru-RU" sz="2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189" y="1183342"/>
            <a:ext cx="3003176" cy="2976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19953" y="4684583"/>
            <a:ext cx="8113059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FFFF00"/>
                </a:solidFill>
                <a:latin typeface="Calibri" pitchFamily="34" charset="0"/>
              </a:rPr>
              <a:t>АНГЛИЯ И  ФРАНЦИЯ  ТОЛЬКО В 16 – 17 ВЕКАХ  НАЧАЛИ ЭКСПАНСИЮ В СЕВЕРНУЮ АМЕРИКУ. В 1535 ГОДУ  КАНАДА  ОБЪЯВЛЕНА БЫЛА ВЛАДЕНИЕМ ФРАНЦИИ. В 1682 ГОДУ  БАССЕЙН РЕКИ МИССИППИ БЫЛ ОБЪЯВЛЕН  ФРАНЦУЗСКОЙ КОЛОНИЕЙ ЛУИЗИАНОЙ.. ПЕРВАЯ ПАРТИЯ ПОСЕЛЕНЦЕВ  ИЗ АНГЛИИ В ВИРГИНИИ В 1607 Г.</a:t>
            </a:r>
            <a:endParaRPr lang="ru-RU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7153" y="1246617"/>
            <a:ext cx="3307976" cy="26776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200" b="1" dirty="0" smtClean="0"/>
              <a:t>В 1626ГОДУ  ГОЛЛАНДЦЫ ОСНОВАЛИ  ПОСЕЛЕНИЕ НОВЫЙ АМСТЕРДАМ –НЬЮ –ЙОРК, КОТОРУЮ В 1664 ГОДУ ЗАХВАТИЛИ АНГЛИЧАНЕ.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200" b="1" dirty="0" smtClean="0"/>
              <a:t>КОЛОНИЗАЦИЯ  ИМЕЛА СВОИ ОСОБЕННОСТИ: ИНДЕЙЦЕВ НЕВОЗМОЖНО  БЫЛО  ЗАСТАВИТЬ РАБОТАТЬ. ПОКУПКА ЗЕМЛИ  ПРОИЗВОДИЛАСЬ  ЗА БЕСЦЕНОК. ПОРОЙ КОРЕННОЕ НАСЕЛЕНИЕ СИЛОЙ ВЫТЕСНЯЛОСЬ С ЗЕМЕЛЬ. ВВОЗИЛИСЬ  РАБЫ  ИЗ АФРИКИ.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200" b="1" dirty="0" smtClean="0"/>
              <a:t>БОРЬБА ЗА КОЛОНИИ ПРИВОДИЛА К ВОЕННЫМ  СТОЛКНОВЕНИЯМ.</a:t>
            </a:r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7B66BA0-065F-4B2A-B96A-73C4CDB3F7D3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50202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prstTxWarp prst="textSlantDown">
              <a:avLst/>
            </a:prstTxWarp>
            <a:normAutofit/>
          </a:bodyPr>
          <a:lstStyle/>
          <a:p>
            <a:r>
              <a:rPr lang="ru-RU" sz="2400" b="1" i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СОЗДАНИЕ  ПЕРВЫХ КОЛОНИАЛЬНЫХ ИМПЕРИЙ</a:t>
            </a:r>
            <a:endParaRPr lang="ru-RU" sz="2400" b="1" i="1" dirty="0">
              <a:solidFill>
                <a:srgbClr val="C00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6817" y="3373778"/>
            <a:ext cx="3416272" cy="23083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НЕКОТОРЫЕ ОСТРОВА В  ВЕСТ – ИНДИИ: БАРБАДОС, ТОРТУГА,  И Т.Д. ПРЕШЛИ  К АНГЛИИ  И ФРАНЦИИ. НА  НИХ БЫЛИ СОЗДАНЫ  БАЗЫ ПИРАТОВ, КОТОРЫЕ ГРАБИЛИ  ИСПАНСКИЕ  ГАЛЕОНЫ С ЗОЛОТОМ  И СЕРЕБРОМ.</a:t>
            </a:r>
            <a:endParaRPr lang="ru-RU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024" y="926841"/>
            <a:ext cx="87416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16 – 18 ВЕКА  БЫЛИ РАСВЕТОМ  ПИРАТСТВА. ПИРАТЫ ПОЛУЧАЛИ  ОТ  АНГЛИИ И ФРАНЦИИ  КАПЕРСКИЕ  ПАТЕНТЫ НА ПРАВО  ТОПИТЬ  ВРАЖЕСКИЕ  КОРАБЛИ.  САМЫЙ ЗНАМЕНИТЫЙ ПИРАТ  ФРЭНСИС  ДРЕЙК, КОТОРОМУ  КОРОЛЕВА ЕЛИЗАВЕТА  ПОЖАЛОВАЛА  ТИТУЛ  РЫЦАРЯ. ПИРАТЫ ОСЛАБЛЯЛИ ИСПАНИЮ И ПОРТУГАЛИЮ. НАГРАБЛЕННОЕ  БОГАТСТВО  ПОСТУПАЛО В КАЗНУ  АНГЛИИ  И ФРАНЦИИ.</a:t>
            </a:r>
            <a:endParaRPr lang="ru-RU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Рисунок 6" descr="1228044364_kartageootk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3753" y="3218688"/>
            <a:ext cx="3553610" cy="23776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238</TotalTime>
  <Words>739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ЭПОХА  ВЕЛИКИХ ГЕОГРАФИЧЕСКИХ ОТКРЫТИЙ.  ЗАВОЕВАНИЕ  АМЕРИКИ.</vt:lpstr>
      <vt:lpstr>ПЛАН</vt:lpstr>
      <vt:lpstr>Причины Великих географических открытий</vt:lpstr>
      <vt:lpstr>Открытие Америки Колумбом</vt:lpstr>
      <vt:lpstr>Первое кругосветное путешествие</vt:lpstr>
      <vt:lpstr>Первое кругосветное путешествие</vt:lpstr>
      <vt:lpstr>СОЗДАНИЕ  ПЕРВЫХ КОЛОНИАЛЬНЫХ ИМПЕРИЙ.</vt:lpstr>
      <vt:lpstr>СОЗДАНИЕ  ПЕРВЫХ КОЛОНИАЛЬНЫХ ИМПЕРИЙ</vt:lpstr>
      <vt:lpstr>СОЗДАНИЕ  ПЕРВЫХ КОЛОНИАЛЬНЫХ ИМПЕРИЙ</vt:lpstr>
      <vt:lpstr>итоги колониальной  политики.</vt:lpstr>
      <vt:lpstr>Значение Великих географических открытий</vt:lpstr>
      <vt:lpstr>Использованные ресурсы: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База Шарташская</dc:creator>
  <cp:lastModifiedBy>Dell</cp:lastModifiedBy>
  <cp:revision>30</cp:revision>
  <dcterms:created xsi:type="dcterms:W3CDTF">2014-02-21T04:16:42Z</dcterms:created>
  <dcterms:modified xsi:type="dcterms:W3CDTF">2015-10-08T08:04:57Z</dcterms:modified>
</cp:coreProperties>
</file>