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4" r:id="rId2"/>
    <p:sldId id="270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7" r:id="rId12"/>
    <p:sldId id="268" r:id="rId13"/>
    <p:sldId id="271" r:id="rId14"/>
    <p:sldId id="272" r:id="rId15"/>
    <p:sldId id="273" r:id="rId16"/>
    <p:sldId id="279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84;&#1091;&#1079;&#1099;&#1082;&#1072;%20&#1075;&#1088;&#1080;&#1075;%20&#1082;&#1086;&#1083;&#1099;&#1073;&#1077;&#1083;&#1100;&#1085;&#1072;&#1103;%20&#1080;%20&#1087;&#1077;&#1089;&#1085;&#1100;%20&#1089;&#1086;&#1083;&#1100;&#1074;&#1077;&#1081;&#1075;\&#1087;&#1077;&#1089;&#1085;&#1100;%20&#1089;&#1086;&#1083;&#1100;&#1074;&#1077;&#1081;&#1075;%20&#1090;&#1088;&#1077;&#1082;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84;&#1091;&#1079;&#1099;&#1082;&#1072;%20&#1075;&#1088;&#1080;&#1075;%20&#1082;&#1086;&#1083;&#1099;&#1073;&#1077;&#1083;&#1100;&#1085;&#1072;&#1103;%20&#1080;%20&#1087;&#1077;&#1089;&#1085;&#1100;%20&#1089;&#1086;&#1083;&#1100;&#1074;&#1077;&#1081;&#1075;\&#1082;&#1086;&#1083;&#1099;&#1073;&#1077;&#1083;&#1100;&#1085;&#1072;&#1103;%20&#1089;&#1086;&#1083;&#1100;&#1074;&#1077;&#1081;&#1075;%20&#1092;-&#1085;&#1086;.mp3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search?q=%D0%BA%D0%B0%D1%80%D1%82%D0%B8%D0%BD%D0%BA%D0%B8+%D0%BE%D1%80%D0%BA%D0%B5%D1%81%D1%82%D1%80%D0%BE%D0%B2%D0%B0%D1%8F" TargetMode="External"/><Relationship Id="rId2" Type="http://schemas.openxmlformats.org/officeDocument/2006/relationships/hyperlink" Target="http://yandex.ru/yandsearch?text=%D0%BA%D0%B0%D1%80%D1%82%D0%B8%D0%BD%D0%BA%D0%B8%20%D0%BE%D1%80%D0%BA%D0%B5%D1%81%D1%82%D1%80%D0%BE%D0%B2%D0%B0%D1%8F%20%D1%81%D1%8E%D0%B8%D1%82%D0%B0%20%D0%BF%D0%B5%D1%80%20%D0%B3%D1%8E%D0%BD%D1%82&amp;lr=10756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oogle.ru/search?q=&#1082;&#1072;&#1088;&#1090;&#1080;&#1085;&#1082;&#1080;+&#1086;&#1088;&#1082;&#1077;&#1089;&#1090;&#1088;&#1086;&#1074;&#1072;&#1103;+&#1089;&#1102;&#1080;&#1090;&#1072;+&#1087;&#1077;&#1088;+&#1075;&#1102;&#1085;&#1090;&amp;newwindow=1&amp;hl=ru&amp;source=lnms&amp;tbm=isch&amp;sa=X&amp;ei=AukKU5TFGsbV4QTJzYGoBg&amp;ved=0CAoQ_AUoAg#hl=ru&amp;newwindow=1&amp;q=&#1082;&#1072;&#1088;&#1090;&#1080;&#1085;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>Муниципальное казённое специальное (коррекционное) образовательное учреждение для обучающихся, воспитанников с ограниченными возможностями здоровья, школа №10 </a:t>
            </a:r>
            <a:r>
              <a:rPr lang="en-US" sz="3600" dirty="0" smtClean="0">
                <a:solidFill>
                  <a:srgbClr val="FFC000"/>
                </a:solidFill>
              </a:rPr>
              <a:t>VIII</a:t>
            </a:r>
            <a:r>
              <a:rPr lang="ru-RU" sz="3600" dirty="0" smtClean="0">
                <a:solidFill>
                  <a:srgbClr val="FFC000"/>
                </a:solidFill>
              </a:rPr>
              <a:t> вида Ступинского муниципального  района.</a:t>
            </a:r>
            <a:r>
              <a:rPr lang="ru-RU" sz="3600" b="0" dirty="0" smtClean="0">
                <a:solidFill>
                  <a:srgbClr val="FFC000"/>
                </a:solidFill>
              </a:rPr>
              <a:t/>
            </a:r>
            <a:br>
              <a:rPr lang="ru-RU" sz="3600" b="0" dirty="0" smtClean="0">
                <a:solidFill>
                  <a:srgbClr val="FFC000"/>
                </a:solidFill>
              </a:rPr>
            </a:br>
            <a:r>
              <a:rPr lang="ru-RU" sz="3600" b="0" i="1" dirty="0" smtClean="0">
                <a:solidFill>
                  <a:srgbClr val="C00000"/>
                </a:solidFill>
              </a:rPr>
              <a:t>Учитель высшей категории Марченко Марина Анатольевна.</a:t>
            </a:r>
            <a:endParaRPr lang="ru-RU" sz="3600" b="0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FFC000"/>
                </a:solidFill>
              </a:rPr>
              <a:t>  </a:t>
            </a:r>
            <a:r>
              <a:rPr lang="ru-RU" sz="3600" i="1" dirty="0" smtClean="0">
                <a:solidFill>
                  <a:srgbClr val="FFC000"/>
                </a:solidFill>
              </a:rPr>
              <a:t>Я положу подстилку</a:t>
            </a:r>
            <a:br>
              <a:rPr lang="ru-RU" sz="3600" i="1" dirty="0" smtClean="0">
                <a:solidFill>
                  <a:srgbClr val="FFC000"/>
                </a:solidFill>
              </a:rPr>
            </a:br>
            <a:r>
              <a:rPr lang="ru-RU" sz="3600" i="1" dirty="0" smtClean="0">
                <a:solidFill>
                  <a:srgbClr val="FFC000"/>
                </a:solidFill>
              </a:rPr>
              <a:t>  На кухне в уголок,</a:t>
            </a:r>
            <a:br>
              <a:rPr lang="ru-RU" sz="3600" i="1" dirty="0" smtClean="0">
                <a:solidFill>
                  <a:srgbClr val="FFC000"/>
                </a:solidFill>
              </a:rPr>
            </a:br>
            <a:r>
              <a:rPr lang="ru-RU" sz="3600" i="1" dirty="0" smtClean="0">
                <a:solidFill>
                  <a:srgbClr val="FFC000"/>
                </a:solidFill>
              </a:rPr>
              <a:t>  Пускай там отдыхает</a:t>
            </a:r>
            <a:br>
              <a:rPr lang="ru-RU" sz="3600" i="1" dirty="0" smtClean="0">
                <a:solidFill>
                  <a:srgbClr val="FFC000"/>
                </a:solidFill>
              </a:rPr>
            </a:br>
            <a:r>
              <a:rPr lang="ru-RU" sz="3600" i="1" dirty="0" smtClean="0">
                <a:solidFill>
                  <a:srgbClr val="FFC000"/>
                </a:solidFill>
              </a:rPr>
              <a:t>  Мой маленький зверёк.</a:t>
            </a: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>		</a:t>
            </a:r>
            <a:r>
              <a:rPr lang="ru-RU" sz="3600" dirty="0" smtClean="0">
                <a:solidFill>
                  <a:srgbClr val="C00000"/>
                </a:solidFill>
              </a:rPr>
              <a:t>Припев: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>	</a:t>
            </a:r>
            <a:r>
              <a:rPr lang="ru-RU" sz="3600" i="1" dirty="0" smtClean="0">
                <a:solidFill>
                  <a:srgbClr val="FFC000"/>
                </a:solidFill>
              </a:rPr>
              <a:t>Хомячок, хомячок,</a:t>
            </a:r>
            <a:br>
              <a:rPr lang="ru-RU" sz="3600" i="1" dirty="0" smtClean="0">
                <a:solidFill>
                  <a:srgbClr val="FFC000"/>
                </a:solidFill>
              </a:rPr>
            </a:br>
            <a:r>
              <a:rPr lang="ru-RU" sz="3600" i="1" dirty="0" smtClean="0">
                <a:solidFill>
                  <a:srgbClr val="FFC000"/>
                </a:solidFill>
              </a:rPr>
              <a:t>	добродушный толстячок.</a:t>
            </a:r>
            <a:br>
              <a:rPr lang="ru-RU" sz="3600" i="1" dirty="0" smtClean="0">
                <a:solidFill>
                  <a:srgbClr val="FFC000"/>
                </a:solidFill>
              </a:rPr>
            </a:br>
            <a:r>
              <a:rPr lang="ru-RU" sz="3600" i="1" dirty="0" smtClean="0">
                <a:solidFill>
                  <a:srgbClr val="FFC000"/>
                </a:solidFill>
              </a:rPr>
              <a:t>	Хомячок, хомячок,</a:t>
            </a:r>
            <a:br>
              <a:rPr lang="ru-RU" sz="3600" i="1" dirty="0" smtClean="0">
                <a:solidFill>
                  <a:srgbClr val="FFC000"/>
                </a:solidFill>
              </a:rPr>
            </a:br>
            <a:r>
              <a:rPr lang="ru-RU" sz="3600" i="1" dirty="0" smtClean="0">
                <a:solidFill>
                  <a:srgbClr val="FFC000"/>
                </a:solidFill>
              </a:rPr>
              <a:t>	добродушный толстячок.</a:t>
            </a: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endParaRPr lang="ru-RU" sz="3600" dirty="0">
              <a:solidFill>
                <a:srgbClr val="FFC000"/>
              </a:solidFill>
            </a:endParaRPr>
          </a:p>
        </p:txBody>
      </p:sp>
      <p:pic>
        <p:nvPicPr>
          <p:cNvPr id="6146" name="Picture 2" descr="E:\марченко\хомяк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124744"/>
            <a:ext cx="2996546" cy="26454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4400" dirty="0" smtClean="0">
                <a:ln w="38100"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Правила поведения в театре:</a:t>
            </a:r>
            <a:endParaRPr lang="ru-RU" sz="4400" dirty="0">
              <a:ln w="38100">
                <a:solidFill>
                  <a:srgbClr val="C0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916833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n w="38100">
                  <a:noFill/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* Во время выступления артистов нельзя разговаривать;</a:t>
            </a:r>
            <a:endParaRPr lang="ru-RU" sz="3200" b="1" i="1" dirty="0">
              <a:ln w="38100">
                <a:noFill/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140968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* Нельзя вставать и ходить по залу;</a:t>
            </a:r>
            <a:endParaRPr lang="ru-RU" sz="32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293096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*Нельзя шуршать фантиками;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67544" y="5134522"/>
            <a:ext cx="835292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*Надо сидеть тихо, чтобы не мешать слушателям и </a:t>
            </a:r>
            <a:r>
              <a:rPr lang="ru-RU" sz="32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ис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полнителям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0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ru-RU" dirty="0" smtClean="0">
                <a:ln w="38100"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Эдвард Григ. Оркестровая сюита «Пер </a:t>
            </a:r>
            <a:r>
              <a:rPr lang="ru-RU" dirty="0" err="1" smtClean="0">
                <a:ln w="38100"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Гюнт</a:t>
            </a:r>
            <a:r>
              <a:rPr lang="ru-RU" dirty="0" smtClean="0">
                <a:ln w="38100"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». «В пещере горного Короля»</a:t>
            </a:r>
            <a:endParaRPr lang="ru-RU" dirty="0">
              <a:ln w="38100">
                <a:solidFill>
                  <a:srgbClr val="C00000"/>
                </a:solidFill>
              </a:ln>
              <a:solidFill>
                <a:srgbClr val="FFC000"/>
              </a:solidFill>
            </a:endParaRPr>
          </a:p>
        </p:txBody>
      </p:sp>
      <p:pic>
        <p:nvPicPr>
          <p:cNvPr id="1026" name="Picture 2" descr="E:\марченко\гри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643182"/>
            <a:ext cx="4191008" cy="33575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7" name="Picture 3" descr="E:\марченко\в пещере горного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9144" y="2643182"/>
            <a:ext cx="4640852" cy="33575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E:\марченко\хижин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0535" y="500042"/>
            <a:ext cx="7929618" cy="5947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58204" cy="6572296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ln w="38100"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«Песнь </a:t>
            </a:r>
            <a:r>
              <a:rPr lang="ru-RU" sz="3200" dirty="0" err="1" smtClean="0">
                <a:ln w="38100"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Сольвейг</a:t>
            </a:r>
            <a:r>
              <a:rPr lang="ru-RU" sz="3200" dirty="0" smtClean="0">
                <a:ln w="38100"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» </a:t>
            </a:r>
            <a:r>
              <a:rPr lang="ru-RU" sz="3200" dirty="0" smtClean="0">
                <a:solidFill>
                  <a:srgbClr val="FFC000"/>
                </a:solidFill>
              </a:rPr>
              <a:t>- </a:t>
            </a:r>
            <a:r>
              <a:rPr lang="ru-RU" sz="3200" i="1" dirty="0" smtClean="0">
                <a:solidFill>
                  <a:srgbClr val="FFC000"/>
                </a:solidFill>
              </a:rPr>
              <a:t>проникновенная и трогательная музыка согрета душевным теплом, искренней любовью, она задумчива и мечтательна.</a:t>
            </a:r>
            <a:endParaRPr lang="ru-RU" sz="3200" i="1" dirty="0">
              <a:solidFill>
                <a:srgbClr val="FFC000"/>
              </a:solidFill>
            </a:endParaRPr>
          </a:p>
        </p:txBody>
      </p:sp>
      <p:pic>
        <p:nvPicPr>
          <p:cNvPr id="3074" name="Picture 2" descr="E:\марченко\колыбельна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267853"/>
            <a:ext cx="3929090" cy="29468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песнь сольвейг тре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99592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887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15436" cy="6858000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>«</a:t>
            </a:r>
            <a:r>
              <a:rPr lang="ru-RU" sz="3600" dirty="0" smtClean="0">
                <a:ln w="38100"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Колыбельная </a:t>
            </a:r>
            <a:r>
              <a:rPr lang="ru-RU" sz="3600" dirty="0" err="1" smtClean="0">
                <a:ln w="38100"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Сольвейг</a:t>
            </a:r>
            <a:r>
              <a:rPr lang="ru-RU" sz="3600" dirty="0" smtClean="0">
                <a:ln w="38100"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» </a:t>
            </a:r>
            <a:r>
              <a:rPr lang="ru-RU" sz="3600" dirty="0" smtClean="0">
                <a:solidFill>
                  <a:srgbClr val="FFC000"/>
                </a:solidFill>
              </a:rPr>
              <a:t>– её безмятежно-спокойное сопровождение передаёт полную отрешённость от всех земных волнений.</a:t>
            </a:r>
            <a:endParaRPr lang="ru-RU" sz="3600" dirty="0">
              <a:solidFill>
                <a:srgbClr val="FFC000"/>
              </a:solidFill>
            </a:endParaRPr>
          </a:p>
        </p:txBody>
      </p:sp>
      <p:pic>
        <p:nvPicPr>
          <p:cNvPr id="4098" name="Picture 2" descr="E:\марченко\песнь сольвейг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178571"/>
            <a:ext cx="4357718" cy="32682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колыбельная сольвейг ф-н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971600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5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>
                <a:ln w="38100"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Итоги урока.</a:t>
            </a:r>
            <a:endParaRPr lang="ru-RU" dirty="0">
              <a:ln w="38100">
                <a:solidFill>
                  <a:srgbClr val="C0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67544" y="1109226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Вокальная музыка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музыка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пения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467544" y="1542238"/>
            <a:ext cx="828092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Инструментальная музыка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музыка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исполнения на различных музыкальных инструментах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39552" y="2874887"/>
            <a:ext cx="82089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Динамические оттенки: форте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громко, пиано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тихо.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323528" y="3719390"/>
            <a:ext cx="82089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Пели песни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Хомячок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волнуйтесь понапрасну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539552" y="4504461"/>
            <a:ext cx="813690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Слушали музыкальные фрагменты из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оркестровой сюиты норвежского композитора Эдварда Грига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Гюнт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пещере горного Короля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Песнь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Сольвейг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Колыбельная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Сольвейг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  <p:bldP spid="32770" grpId="0"/>
      <p:bldP spid="32771" grpId="0"/>
      <p:bldP spid="32772" grpId="0"/>
      <p:bldP spid="3277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 rot="10800000" flipV="1">
            <a:off x="179512" y="402534"/>
            <a:ext cx="864096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Интернет ресурсы:</a:t>
            </a:r>
            <a:endParaRPr kumimoji="0" lang="ru-RU" sz="3600" b="0" i="0" u="none" strike="noStrike" cap="none" normalizeH="0" baseline="0" dirty="0" smtClean="0">
              <a:ln>
                <a:solidFill>
                  <a:srgbClr val="C00000"/>
                </a:solidFill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http://yandex.ru/yandsearch?text=%D0%BA%D0%B0%D1%80%D1%82%D0%B8%D0%BD%D0%BA%D0%B8%20%D0%BE%D1%80%D0%BA%D0%B5%D1%81%D1%82%D1%80%D0%BE%D0%B2%D0%B0%D1%8F%20%D1%81%D1%8E%D0%B8%D1%82%D0%B0%20%D0%BF%D0%B5%D1%80%20%D0%B3%D1%8E%D0%BD%D1%82&amp;lr=10756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https://www.google.ru/search?q=%D0%BA%D0%B0%D1%80%D1%82%D0%B8%D0%BD%D0%BA%D0%B8+%D0%BE%D1%80%D0%BA%D0%B5%D1%81%D1%82%D1%80%D0%BE%D0%B2%D0%B0%D1%8F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+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https://www.google.ru/search?q=%D0%BA%D0%B0%D1%80%D1%82%D0%B8%D0%BD%D0%BA%D0%B8+%D0%BE%D1%80%D0%BA%D0%B5%D1%81%D1%82%D1%80%D0%BE%D0%B2%D0%B0%D1%8F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+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https://www.google.ru/search?q=картинки+оркестровая+сюита+пер+гюнт&amp;newwindow=1&amp;hl=ru&amp;source=lnms&amp;tbm=isch&amp;sa=X&amp;ei=AukKU5TFGsbV4QTJzYGoBg&amp;ved=0CAoQ_AUoAg#hl=ru&amp;newwindow=1&amp;q=картин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https://www.google.ru/search?q=%D0%BA%D0%B0%D1%80%D1%82%D0%B8%D0%BD%D0%BA%D0%B8+%D0%BE%D1%80%D0%BA%D0%B5%D1%81%D1%82%D1%80%D0%BE%D0%B2%D0%B0%D1%8F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+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  <a:blipFill>
            <a:blip r:embed="rId2" cstate="print"/>
            <a:tile tx="0" ty="0" sx="100000" sy="100000" flip="none" algn="tl"/>
          </a:blipFill>
          <a:ln w="5715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6600" dirty="0" smtClean="0">
                <a:ln w="38100"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Вокальная и инструментальная музыка (поём и слушаем)</a:t>
            </a:r>
            <a:endParaRPr lang="ru-RU" sz="6600" dirty="0">
              <a:ln w="38100">
                <a:solidFill>
                  <a:srgbClr val="C00000"/>
                </a:solidFill>
              </a:ln>
              <a:solidFill>
                <a:srgbClr val="FFC000"/>
              </a:solidFill>
            </a:endParaRPr>
          </a:p>
        </p:txBody>
      </p:sp>
      <p:pic>
        <p:nvPicPr>
          <p:cNvPr id="5123" name="Picture 3" descr="E:\марченко\тих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28604"/>
            <a:ext cx="2540000" cy="1905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122" name="Picture 2" descr="E:\марченко\хор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428604"/>
            <a:ext cx="2466975" cy="18478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  <a:blipFill>
            <a:blip r:embed="rId2" cstate="print"/>
            <a:tile tx="0" ty="0" sx="100000" sy="100000" flip="none" algn="tl"/>
          </a:blip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n w="38100"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Вокальная музыка </a:t>
            </a:r>
            <a:r>
              <a:rPr lang="ru-RU" dirty="0" smtClean="0">
                <a:solidFill>
                  <a:srgbClr val="FFC000"/>
                </a:solidFill>
              </a:rPr>
              <a:t>– 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i="1" dirty="0" err="1" smtClean="0">
                <a:solidFill>
                  <a:srgbClr val="FFC000"/>
                </a:solidFill>
              </a:rPr>
              <a:t>музыка</a:t>
            </a:r>
            <a:r>
              <a:rPr lang="ru-RU" i="1" dirty="0" smtClean="0">
                <a:solidFill>
                  <a:srgbClr val="FFC000"/>
                </a:solidFill>
              </a:rPr>
              <a:t> для пения.</a:t>
            </a:r>
            <a:endParaRPr lang="ru-RU" i="1" dirty="0">
              <a:solidFill>
                <a:srgbClr val="FFC000"/>
              </a:solidFill>
            </a:endParaRPr>
          </a:p>
        </p:txBody>
      </p:sp>
      <p:pic>
        <p:nvPicPr>
          <p:cNvPr id="1026" name="Picture 2" descr="E:\марченко\images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82" y="2636912"/>
            <a:ext cx="6004766" cy="379248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ышм\images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714620"/>
            <a:ext cx="6786610" cy="37862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  <a:blipFill>
            <a:blip r:embed="rId3" cstate="print"/>
            <a:tile tx="0" ty="0" sx="100000" sy="100000" flip="none" algn="tl"/>
          </a:blipFill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ln w="38100"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Инструментальная музыка </a:t>
            </a:r>
            <a:r>
              <a:rPr lang="ru-RU" sz="3600" dirty="0" smtClean="0">
                <a:solidFill>
                  <a:srgbClr val="FFC000"/>
                </a:solidFill>
              </a:rPr>
              <a:t>– </a:t>
            </a:r>
            <a:r>
              <a:rPr lang="ru-RU" sz="3600" i="1" dirty="0" err="1" smtClean="0">
                <a:solidFill>
                  <a:srgbClr val="FFC000"/>
                </a:solidFill>
              </a:rPr>
              <a:t>музыка</a:t>
            </a:r>
            <a:r>
              <a:rPr lang="ru-RU" sz="3600" i="1" dirty="0" smtClean="0">
                <a:solidFill>
                  <a:srgbClr val="FFC000"/>
                </a:solidFill>
              </a:rPr>
              <a:t> для исполнения на различных музыкальных инструментах.</a:t>
            </a:r>
            <a:endParaRPr lang="ru-RU" sz="3600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6643710"/>
          </a:xfrm>
          <a:blipFill>
            <a:blip r:embed="rId2" cstate="print"/>
            <a:tile tx="0" ty="0" sx="100000" sy="100000" flip="none" algn="tl"/>
          </a:blip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ru-RU" sz="5400" dirty="0" smtClean="0">
                <a:ln w="38100"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Вокальные упражнения </a:t>
            </a:r>
            <a:r>
              <a:rPr lang="ru-RU" sz="5400" dirty="0" smtClean="0">
                <a:solidFill>
                  <a:srgbClr val="FFC000"/>
                </a:solidFill>
              </a:rPr>
              <a:t>нужны для подготовки голоса к пению, чтобы разогрелись голосовые связки.</a:t>
            </a:r>
            <a:endParaRPr lang="ru-RU" sz="5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475656"/>
          </a:xfrm>
          <a:blipFill>
            <a:blip r:embed="rId2" cstate="print"/>
            <a:tile tx="0" ty="0" sx="100000" sy="100000" flip="none" algn="tl"/>
          </a:blipFill>
          <a:ln>
            <a:solidFill>
              <a:srgbClr val="00B050"/>
            </a:solidFill>
          </a:ln>
        </p:spPr>
        <p:txBody>
          <a:bodyPr/>
          <a:lstStyle/>
          <a:p>
            <a:r>
              <a:rPr lang="ru-RU" dirty="0" smtClean="0">
                <a:ln w="38100"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Форте </a:t>
            </a:r>
            <a:r>
              <a:rPr lang="ru-RU" dirty="0" smtClean="0">
                <a:solidFill>
                  <a:srgbClr val="FFC000"/>
                </a:solidFill>
              </a:rPr>
              <a:t>– </a:t>
            </a:r>
            <a:r>
              <a:rPr lang="ru-RU" i="1" dirty="0" smtClean="0">
                <a:solidFill>
                  <a:srgbClr val="FFC000"/>
                </a:solidFill>
              </a:rPr>
              <a:t>громко.</a:t>
            </a:r>
            <a:endParaRPr lang="ru-RU" i="1" dirty="0">
              <a:solidFill>
                <a:srgbClr val="FFC000"/>
              </a:solidFill>
            </a:endParaRPr>
          </a:p>
        </p:txBody>
      </p:sp>
      <p:pic>
        <p:nvPicPr>
          <p:cNvPr id="2050" name="Picture 2" descr="E:\марченко\громко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643050"/>
            <a:ext cx="5929354" cy="50720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  <a:ln>
            <a:solidFill>
              <a:srgbClr val="00B050"/>
            </a:solidFill>
          </a:ln>
        </p:spPr>
        <p:txBody>
          <a:bodyPr/>
          <a:lstStyle/>
          <a:p>
            <a:r>
              <a:rPr lang="ru-RU" dirty="0" smtClean="0">
                <a:ln w="38100"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Пиано</a:t>
            </a:r>
            <a:r>
              <a:rPr lang="ru-RU" dirty="0" smtClean="0">
                <a:solidFill>
                  <a:srgbClr val="FFC000"/>
                </a:solidFill>
              </a:rPr>
              <a:t> – </a:t>
            </a:r>
            <a:r>
              <a:rPr lang="ru-RU" i="1" dirty="0" smtClean="0">
                <a:solidFill>
                  <a:srgbClr val="FFC000"/>
                </a:solidFill>
              </a:rPr>
              <a:t>тихо.</a:t>
            </a:r>
            <a:endParaRPr lang="ru-RU" i="1" dirty="0">
              <a:solidFill>
                <a:srgbClr val="FFC000"/>
              </a:solidFill>
            </a:endParaRPr>
          </a:p>
        </p:txBody>
      </p:sp>
      <p:pic>
        <p:nvPicPr>
          <p:cNvPr id="3074" name="Picture 2" descr="E:\марченко\тих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82313"/>
            <a:ext cx="8286807" cy="53756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68580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>  </a:t>
            </a:r>
            <a:r>
              <a:rPr lang="ru-RU" sz="4000" i="1" dirty="0" smtClean="0">
                <a:solidFill>
                  <a:srgbClr val="FFC000"/>
                </a:solidFill>
              </a:rPr>
              <a:t>Я маму всё просила:</a:t>
            </a:r>
            <a:br>
              <a:rPr lang="ru-RU" sz="4000" i="1" dirty="0" smtClean="0">
                <a:solidFill>
                  <a:srgbClr val="FFC000"/>
                </a:solidFill>
              </a:rPr>
            </a:br>
            <a:r>
              <a:rPr lang="ru-RU" sz="4000" i="1" dirty="0" smtClean="0">
                <a:solidFill>
                  <a:srgbClr val="FFC000"/>
                </a:solidFill>
              </a:rPr>
              <a:t>  «Купите мне щенка».</a:t>
            </a:r>
            <a:br>
              <a:rPr lang="ru-RU" sz="4000" i="1" dirty="0" smtClean="0">
                <a:solidFill>
                  <a:srgbClr val="FFC000"/>
                </a:solidFill>
              </a:rPr>
            </a:br>
            <a:r>
              <a:rPr lang="ru-RU" sz="4000" i="1" dirty="0" smtClean="0">
                <a:solidFill>
                  <a:srgbClr val="FFC000"/>
                </a:solidFill>
              </a:rPr>
              <a:t>  А мама  мне купила</a:t>
            </a:r>
            <a:br>
              <a:rPr lang="ru-RU" sz="4000" i="1" dirty="0" smtClean="0">
                <a:solidFill>
                  <a:srgbClr val="FFC000"/>
                </a:solidFill>
              </a:rPr>
            </a:br>
            <a:r>
              <a:rPr lang="ru-RU" sz="4000" i="1" dirty="0" smtClean="0">
                <a:solidFill>
                  <a:srgbClr val="FFC000"/>
                </a:solidFill>
              </a:rPr>
              <a:t>  Смешного хомячка.</a:t>
            </a: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>		</a:t>
            </a:r>
            <a:r>
              <a:rPr lang="ru-RU" sz="3600" dirty="0" smtClean="0">
                <a:solidFill>
                  <a:srgbClr val="C00000"/>
                </a:solidFill>
              </a:rPr>
              <a:t>Припев: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>	</a:t>
            </a:r>
            <a:r>
              <a:rPr lang="ru-RU" sz="4000" i="1" dirty="0" smtClean="0">
                <a:solidFill>
                  <a:srgbClr val="FFC000"/>
                </a:solidFill>
              </a:rPr>
              <a:t>Хомячок, хомячок,</a:t>
            </a:r>
            <a:br>
              <a:rPr lang="ru-RU" sz="4000" i="1" dirty="0" smtClean="0">
                <a:solidFill>
                  <a:srgbClr val="FFC000"/>
                </a:solidFill>
              </a:rPr>
            </a:br>
            <a:r>
              <a:rPr lang="ru-RU" sz="4000" i="1" dirty="0" smtClean="0">
                <a:solidFill>
                  <a:srgbClr val="FFC000"/>
                </a:solidFill>
              </a:rPr>
              <a:t>	добродушный толстячок.</a:t>
            </a:r>
            <a:br>
              <a:rPr lang="ru-RU" sz="4000" i="1" dirty="0" smtClean="0">
                <a:solidFill>
                  <a:srgbClr val="FFC000"/>
                </a:solidFill>
              </a:rPr>
            </a:br>
            <a:r>
              <a:rPr lang="ru-RU" sz="4000" i="1" dirty="0" smtClean="0">
                <a:solidFill>
                  <a:srgbClr val="FFC000"/>
                </a:solidFill>
              </a:rPr>
              <a:t>	Хомячок, хомячок,</a:t>
            </a:r>
            <a:br>
              <a:rPr lang="ru-RU" sz="4000" i="1" dirty="0" smtClean="0">
                <a:solidFill>
                  <a:srgbClr val="FFC000"/>
                </a:solidFill>
              </a:rPr>
            </a:br>
            <a:r>
              <a:rPr lang="ru-RU" sz="4000" i="1" dirty="0" smtClean="0">
                <a:solidFill>
                  <a:srgbClr val="FFC000"/>
                </a:solidFill>
              </a:rPr>
              <a:t>	добродушный толстячок</a:t>
            </a:r>
            <a:r>
              <a:rPr lang="ru-RU" sz="4000" dirty="0" smtClean="0">
                <a:solidFill>
                  <a:srgbClr val="FFC000"/>
                </a:solidFill>
              </a:rPr>
              <a:t>.</a:t>
            </a: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>		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	</a:t>
            </a:r>
            <a:br>
              <a:rPr lang="ru-RU" dirty="0" smtClean="0"/>
            </a:br>
            <a:r>
              <a:rPr lang="ru-RU" dirty="0" smtClean="0"/>
              <a:t>			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E:\марченко\хом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0095" y="1124744"/>
            <a:ext cx="3268569" cy="24482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FFC000"/>
                </a:solidFill>
              </a:rPr>
              <a:t>  </a:t>
            </a:r>
            <a:r>
              <a:rPr lang="ru-RU" sz="3600" i="1" dirty="0" smtClean="0">
                <a:solidFill>
                  <a:srgbClr val="FFC000"/>
                </a:solidFill>
              </a:rPr>
              <a:t>Он носом всюду тычет</a:t>
            </a:r>
            <a:br>
              <a:rPr lang="ru-RU" sz="3600" i="1" dirty="0" smtClean="0">
                <a:solidFill>
                  <a:srgbClr val="FFC000"/>
                </a:solidFill>
              </a:rPr>
            </a:br>
            <a:r>
              <a:rPr lang="ru-RU" sz="3600" i="1" dirty="0" smtClean="0">
                <a:solidFill>
                  <a:srgbClr val="FFC000"/>
                </a:solidFill>
              </a:rPr>
              <a:t>  и бегает кругом,</a:t>
            </a:r>
            <a:br>
              <a:rPr lang="ru-RU" sz="3600" i="1" dirty="0" smtClean="0">
                <a:solidFill>
                  <a:srgbClr val="FFC000"/>
                </a:solidFill>
              </a:rPr>
            </a:br>
            <a:r>
              <a:rPr lang="ru-RU" sz="3600" i="1" dirty="0" smtClean="0">
                <a:solidFill>
                  <a:srgbClr val="FFC000"/>
                </a:solidFill>
              </a:rPr>
              <a:t>  хомяк, наверно, ищет</a:t>
            </a:r>
            <a:br>
              <a:rPr lang="ru-RU" sz="3600" i="1" dirty="0" smtClean="0">
                <a:solidFill>
                  <a:srgbClr val="FFC000"/>
                </a:solidFill>
              </a:rPr>
            </a:br>
            <a:r>
              <a:rPr lang="ru-RU" sz="3600" i="1" dirty="0" smtClean="0">
                <a:solidFill>
                  <a:srgbClr val="FFC000"/>
                </a:solidFill>
              </a:rPr>
              <a:t>  свою нору, свой дом.</a:t>
            </a: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>		</a:t>
            </a:r>
            <a:r>
              <a:rPr lang="ru-RU" sz="3600" dirty="0" smtClean="0">
                <a:solidFill>
                  <a:srgbClr val="C00000"/>
                </a:solidFill>
              </a:rPr>
              <a:t>Припев:</a:t>
            </a: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>	</a:t>
            </a:r>
            <a:r>
              <a:rPr lang="ru-RU" sz="3600" i="1" dirty="0" smtClean="0">
                <a:solidFill>
                  <a:srgbClr val="FFC000"/>
                </a:solidFill>
              </a:rPr>
              <a:t>Хомячок, хомячок,</a:t>
            </a:r>
            <a:br>
              <a:rPr lang="ru-RU" sz="3600" i="1" dirty="0" smtClean="0">
                <a:solidFill>
                  <a:srgbClr val="FFC000"/>
                </a:solidFill>
              </a:rPr>
            </a:br>
            <a:r>
              <a:rPr lang="ru-RU" sz="3600" i="1" dirty="0" smtClean="0">
                <a:solidFill>
                  <a:srgbClr val="FFC000"/>
                </a:solidFill>
              </a:rPr>
              <a:t>	добродушный толстячок,</a:t>
            </a:r>
            <a:br>
              <a:rPr lang="ru-RU" sz="3600" i="1" dirty="0" smtClean="0">
                <a:solidFill>
                  <a:srgbClr val="FFC000"/>
                </a:solidFill>
              </a:rPr>
            </a:br>
            <a:r>
              <a:rPr lang="ru-RU" sz="3600" i="1" dirty="0" smtClean="0">
                <a:solidFill>
                  <a:srgbClr val="FFC000"/>
                </a:solidFill>
              </a:rPr>
              <a:t>	хомячок, хомячок,</a:t>
            </a:r>
            <a:br>
              <a:rPr lang="ru-RU" sz="3600" i="1" dirty="0" smtClean="0">
                <a:solidFill>
                  <a:srgbClr val="FFC000"/>
                </a:solidFill>
              </a:rPr>
            </a:br>
            <a:r>
              <a:rPr lang="ru-RU" sz="3600" i="1" dirty="0" smtClean="0">
                <a:solidFill>
                  <a:srgbClr val="FFC000"/>
                </a:solidFill>
              </a:rPr>
              <a:t>	добродушный толстячок.</a:t>
            </a:r>
            <a:endParaRPr lang="ru-RU" sz="3600" i="1" dirty="0">
              <a:solidFill>
                <a:srgbClr val="FFC000"/>
              </a:solidFill>
            </a:endParaRPr>
          </a:p>
        </p:txBody>
      </p:sp>
      <p:pic>
        <p:nvPicPr>
          <p:cNvPr id="5122" name="Picture 2" descr="E:\марченко\хом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3" y="1484784"/>
            <a:ext cx="3139915" cy="23519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337</TotalTime>
  <Words>194</Words>
  <Application>Microsoft Office PowerPoint</Application>
  <PresentationFormat>Экран (4:3)</PresentationFormat>
  <Paragraphs>30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Муниципальное казённое специальное (коррекционное) образовательное учреждение для обучающихся, воспитанников с ограниченными возможностями здоровья, школа №10 VIII вида Ступинского муниципального  района. Учитель высшей категории Марченко Марина Анатольевна.</vt:lpstr>
      <vt:lpstr>   Вокальная и инструментальная музыка (поём и слушаем)</vt:lpstr>
      <vt:lpstr>Вокальная музыка –  музыка для пения.</vt:lpstr>
      <vt:lpstr>Инструментальная музыка – музыка для исполнения на различных музыкальных инструментах.</vt:lpstr>
      <vt:lpstr>Вокальные упражнения нужны для подготовки голоса к пению, чтобы разогрелись голосовые связки.</vt:lpstr>
      <vt:lpstr>Форте – громко.</vt:lpstr>
      <vt:lpstr>Пиано – тихо.</vt:lpstr>
      <vt:lpstr>      Я маму всё просила:   «Купите мне щенка».   А мама  мне купила   Смешного хомячка.   Припев:   Хомячок, хомячок,  добродушный толстячок.  Хомячок, хомячок,  добродушный толстячок.           </vt:lpstr>
      <vt:lpstr>  Он носом всюду тычет   и бегает кругом,   хомяк, наверно, ищет   свою нору, свой дом.   Припев:  Хомячок, хомячок,  добродушный толстячок,  хомячок, хомячок,  добродушный толстячок.</vt:lpstr>
      <vt:lpstr>  Я положу подстилку   На кухне в уголок,   Пускай там отдыхает   Мой маленький зверёк.   Припев:  Хомячок, хомячок,  добродушный толстячок.  Хомячок, хомячок,  добродушный толстячок. </vt:lpstr>
      <vt:lpstr>Правила поведения в театре:</vt:lpstr>
      <vt:lpstr>Эдвард Григ. Оркестровая сюита «Пер Гюнт». «В пещере горного Короля»</vt:lpstr>
      <vt:lpstr>Слайд 13</vt:lpstr>
      <vt:lpstr>     «Песнь Сольвейг» - проникновенная и трогательная музыка согрета душевным теплом, искренней любовью, она задумчива и мечтательна.</vt:lpstr>
      <vt:lpstr>     «Колыбельная Сольвейг» – её безмятежно-спокойное сопровождение передаёт полную отрешённость от всех земных волнений.</vt:lpstr>
      <vt:lpstr>Итоги урока.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связной</cp:lastModifiedBy>
  <cp:revision>46</cp:revision>
  <dcterms:modified xsi:type="dcterms:W3CDTF">2014-03-05T04:52:08Z</dcterms:modified>
</cp:coreProperties>
</file>